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62" r:id="rId6"/>
    <p:sldId id="263" r:id="rId7"/>
    <p:sldId id="264" r:id="rId8"/>
    <p:sldId id="266" r:id="rId9"/>
    <p:sldId id="265" r:id="rId10"/>
    <p:sldId id="267" r:id="rId11"/>
    <p:sldId id="268" r:id="rId12"/>
    <p:sldId id="270"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4660"/>
  </p:normalViewPr>
  <p:slideViewPr>
    <p:cSldViewPr snapToGrid="0">
      <p:cViewPr varScale="1">
        <p:scale>
          <a:sx n="68" d="100"/>
          <a:sy n="68" d="100"/>
        </p:scale>
        <p:origin x="49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C6EBBC4-754B-405E-8459-BD562F8CB93E}" type="datetimeFigureOut">
              <a:rPr lang="en-IN" smtClean="0"/>
              <a:t>15-11-2024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3F16688D-AAB6-4177-B70C-0EF57CE357F4}"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3850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6EBBC4-754B-405E-8459-BD562F8CB93E}"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16688D-AAB6-4177-B70C-0EF57CE357F4}" type="slidenum">
              <a:rPr lang="en-IN" smtClean="0"/>
              <a:t>‹#›</a:t>
            </a:fld>
            <a:endParaRPr lang="en-IN"/>
          </a:p>
        </p:txBody>
      </p:sp>
    </p:spTree>
    <p:extLst>
      <p:ext uri="{BB962C8B-B14F-4D97-AF65-F5344CB8AC3E}">
        <p14:creationId xmlns:p14="http://schemas.microsoft.com/office/powerpoint/2010/main" val="2255586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6EBBC4-754B-405E-8459-BD562F8CB93E}"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6688D-AAB6-4177-B70C-0EF57CE357F4}"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65711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6EBBC4-754B-405E-8459-BD562F8CB93E}"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6688D-AAB6-4177-B70C-0EF57CE357F4}"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9380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6EBBC4-754B-405E-8459-BD562F8CB93E}"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6688D-AAB6-4177-B70C-0EF57CE357F4}" type="slidenum">
              <a:rPr lang="en-IN" smtClean="0"/>
              <a:t>‹#›</a:t>
            </a:fld>
            <a:endParaRPr lang="en-IN"/>
          </a:p>
        </p:txBody>
      </p:sp>
    </p:spTree>
    <p:extLst>
      <p:ext uri="{BB962C8B-B14F-4D97-AF65-F5344CB8AC3E}">
        <p14:creationId xmlns:p14="http://schemas.microsoft.com/office/powerpoint/2010/main" val="651818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6EBBC4-754B-405E-8459-BD562F8CB93E}"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6688D-AAB6-4177-B70C-0EF57CE357F4}"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0875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6EBBC4-754B-405E-8459-BD562F8CB93E}"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6688D-AAB6-4177-B70C-0EF57CE357F4}"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4799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6EBBC4-754B-405E-8459-BD562F8CB93E}"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6688D-AAB6-4177-B70C-0EF57CE357F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9573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6EBBC4-754B-405E-8459-BD562F8CB93E}"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6688D-AAB6-4177-B70C-0EF57CE357F4}"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7633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6EBBC4-754B-405E-8459-BD562F8CB93E}"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6688D-AAB6-4177-B70C-0EF57CE357F4}" type="slidenum">
              <a:rPr lang="en-IN" smtClean="0"/>
              <a:t>‹#›</a:t>
            </a:fld>
            <a:endParaRPr lang="en-IN"/>
          </a:p>
        </p:txBody>
      </p:sp>
    </p:spTree>
    <p:extLst>
      <p:ext uri="{BB962C8B-B14F-4D97-AF65-F5344CB8AC3E}">
        <p14:creationId xmlns:p14="http://schemas.microsoft.com/office/powerpoint/2010/main" val="660186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6EBBC4-754B-405E-8459-BD562F8CB93E}"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6688D-AAB6-4177-B70C-0EF57CE357F4}"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2841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6EBBC4-754B-405E-8459-BD562F8CB93E}"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16688D-AAB6-4177-B70C-0EF57CE357F4}" type="slidenum">
              <a:rPr lang="en-IN" smtClean="0"/>
              <a:t>‹#›</a:t>
            </a:fld>
            <a:endParaRPr lang="en-IN"/>
          </a:p>
        </p:txBody>
      </p:sp>
    </p:spTree>
    <p:extLst>
      <p:ext uri="{BB962C8B-B14F-4D97-AF65-F5344CB8AC3E}">
        <p14:creationId xmlns:p14="http://schemas.microsoft.com/office/powerpoint/2010/main" val="846929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6EBBC4-754B-405E-8459-BD562F8CB93E}" type="datetimeFigureOut">
              <a:rPr lang="en-IN" smtClean="0"/>
              <a:t>15-11-2024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16688D-AAB6-4177-B70C-0EF57CE357F4}"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4468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6EBBC4-754B-405E-8459-BD562F8CB93E}" type="datetimeFigureOut">
              <a:rPr lang="en-IN" smtClean="0"/>
              <a:t>15-11-2024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16688D-AAB6-4177-B70C-0EF57CE357F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336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6EBBC4-754B-405E-8459-BD562F8CB93E}" type="datetimeFigureOut">
              <a:rPr lang="en-IN" smtClean="0"/>
              <a:t>15-11-2024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16688D-AAB6-4177-B70C-0EF57CE357F4}" type="slidenum">
              <a:rPr lang="en-IN" smtClean="0"/>
              <a:t>‹#›</a:t>
            </a:fld>
            <a:endParaRPr lang="en-IN"/>
          </a:p>
        </p:txBody>
      </p:sp>
    </p:spTree>
    <p:extLst>
      <p:ext uri="{BB962C8B-B14F-4D97-AF65-F5344CB8AC3E}">
        <p14:creationId xmlns:p14="http://schemas.microsoft.com/office/powerpoint/2010/main" val="2120301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6EBBC4-754B-405E-8459-BD562F8CB93E}"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16688D-AAB6-4177-B70C-0EF57CE357F4}"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3753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6EBBC4-754B-405E-8459-BD562F8CB93E}"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16688D-AAB6-4177-B70C-0EF57CE357F4}" type="slidenum">
              <a:rPr lang="en-IN" smtClean="0"/>
              <a:t>‹#›</a:t>
            </a:fld>
            <a:endParaRPr lang="en-IN"/>
          </a:p>
        </p:txBody>
      </p:sp>
    </p:spTree>
    <p:extLst>
      <p:ext uri="{BB962C8B-B14F-4D97-AF65-F5344CB8AC3E}">
        <p14:creationId xmlns:p14="http://schemas.microsoft.com/office/powerpoint/2010/main" val="3123367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C6EBBC4-754B-405E-8459-BD562F8CB93E}" type="datetimeFigureOut">
              <a:rPr lang="en-IN" smtClean="0"/>
              <a:t>15-11-2024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F16688D-AAB6-4177-B70C-0EF57CE357F4}" type="slidenum">
              <a:rPr lang="en-IN" smtClean="0"/>
              <a:t>‹#›</a:t>
            </a:fld>
            <a:endParaRPr lang="en-IN"/>
          </a:p>
        </p:txBody>
      </p:sp>
    </p:spTree>
    <p:extLst>
      <p:ext uri="{BB962C8B-B14F-4D97-AF65-F5344CB8AC3E}">
        <p14:creationId xmlns:p14="http://schemas.microsoft.com/office/powerpoint/2010/main" val="17005367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4999E-36B7-6607-52C1-08A3B84AB6E0}"/>
              </a:ext>
            </a:extLst>
          </p:cNvPr>
          <p:cNvSpPr>
            <a:spLocks noGrp="1"/>
          </p:cNvSpPr>
          <p:nvPr>
            <p:ph type="ctrTitle"/>
          </p:nvPr>
        </p:nvSpPr>
        <p:spPr/>
        <p:txBody>
          <a:bodyPr/>
          <a:lstStyle/>
          <a:p>
            <a:r>
              <a:rPr lang="en-US" sz="4000" b="1" dirty="0">
                <a:solidFill>
                  <a:srgbClr val="000000"/>
                </a:solidFill>
                <a:latin typeface="Arial" panose="020B0604020202020204" pitchFamily="34" charset="0"/>
              </a:rPr>
              <a:t>CAR DHEKO –USED CAR PRICE PREDICTION</a:t>
            </a:r>
            <a:endParaRPr lang="en-IN" sz="9600" dirty="0"/>
          </a:p>
        </p:txBody>
      </p:sp>
      <p:sp>
        <p:nvSpPr>
          <p:cNvPr id="3" name="Subtitle 2">
            <a:extLst>
              <a:ext uri="{FF2B5EF4-FFF2-40B4-BE49-F238E27FC236}">
                <a16:creationId xmlns:a16="http://schemas.microsoft.com/office/drawing/2014/main" id="{B9B800A6-4F16-26E1-22B5-2D5EDB720829}"/>
              </a:ext>
            </a:extLst>
          </p:cNvPr>
          <p:cNvSpPr>
            <a:spLocks noGrp="1"/>
          </p:cNvSpPr>
          <p:nvPr>
            <p:ph type="subTitle" idx="1"/>
          </p:nvPr>
        </p:nvSpPr>
        <p:spPr/>
        <p:txBody>
          <a:bodyPr>
            <a:normAutofit/>
          </a:bodyPr>
          <a:lstStyle/>
          <a:p>
            <a:r>
              <a:rPr lang="en-US" dirty="0"/>
              <a:t>  A Comprehensive Machine Learning Project in the Automotive Industry</a:t>
            </a:r>
            <a:endParaRPr lang="en-IN" dirty="0"/>
          </a:p>
        </p:txBody>
      </p:sp>
      <p:sp>
        <p:nvSpPr>
          <p:cNvPr id="4" name="TextBox 3">
            <a:extLst>
              <a:ext uri="{FF2B5EF4-FFF2-40B4-BE49-F238E27FC236}">
                <a16:creationId xmlns:a16="http://schemas.microsoft.com/office/drawing/2014/main" id="{4AE3A38F-E509-76DC-E4BE-8272E79499DC}"/>
              </a:ext>
            </a:extLst>
          </p:cNvPr>
          <p:cNvSpPr txBox="1"/>
          <p:nvPr/>
        </p:nvSpPr>
        <p:spPr>
          <a:xfrm>
            <a:off x="9874578" y="5859633"/>
            <a:ext cx="1729818" cy="646331"/>
          </a:xfrm>
          <a:prstGeom prst="rect">
            <a:avLst/>
          </a:prstGeom>
          <a:noFill/>
        </p:spPr>
        <p:txBody>
          <a:bodyPr wrap="square" rtlCol="0">
            <a:spAutoFit/>
          </a:bodyPr>
          <a:lstStyle/>
          <a:p>
            <a:r>
              <a:rPr lang="en-IN" dirty="0"/>
              <a:t>-BY </a:t>
            </a:r>
          </a:p>
          <a:p>
            <a:r>
              <a:rPr lang="en-IN" dirty="0"/>
              <a:t> MATHESH .M</a:t>
            </a:r>
          </a:p>
        </p:txBody>
      </p:sp>
    </p:spTree>
    <p:extLst>
      <p:ext uri="{BB962C8B-B14F-4D97-AF65-F5344CB8AC3E}">
        <p14:creationId xmlns:p14="http://schemas.microsoft.com/office/powerpoint/2010/main" val="2798227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396043-0800-C931-7677-4658D4AC836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757ED0C-A437-78FC-3476-B269BD484211}"/>
              </a:ext>
            </a:extLst>
          </p:cNvPr>
          <p:cNvSpPr txBox="1"/>
          <p:nvPr/>
        </p:nvSpPr>
        <p:spPr>
          <a:xfrm>
            <a:off x="1055802" y="838986"/>
            <a:ext cx="10162095" cy="523220"/>
          </a:xfrm>
          <a:prstGeom prst="rect">
            <a:avLst/>
          </a:prstGeom>
          <a:noFill/>
        </p:spPr>
        <p:txBody>
          <a:bodyPr wrap="square" rtlCol="0">
            <a:spAutoFit/>
          </a:bodyPr>
          <a:lstStyle/>
          <a:p>
            <a:r>
              <a:rPr lang="en-IN" sz="2800" dirty="0"/>
              <a:t>RESULT AND INSIGHTS.</a:t>
            </a:r>
          </a:p>
        </p:txBody>
      </p:sp>
      <p:cxnSp>
        <p:nvCxnSpPr>
          <p:cNvPr id="4" name="Straight Connector 3">
            <a:extLst>
              <a:ext uri="{FF2B5EF4-FFF2-40B4-BE49-F238E27FC236}">
                <a16:creationId xmlns:a16="http://schemas.microsoft.com/office/drawing/2014/main" id="{F6627988-D33B-6DB7-200A-2696CF9FEB3C}"/>
              </a:ext>
            </a:extLst>
          </p:cNvPr>
          <p:cNvCxnSpPr/>
          <p:nvPr/>
        </p:nvCxnSpPr>
        <p:spPr>
          <a:xfrm>
            <a:off x="1055802" y="1508287"/>
            <a:ext cx="9851010" cy="0"/>
          </a:xfrm>
          <a:prstGeom prst="line">
            <a:avLst/>
          </a:prstGeom>
          <a:ln>
            <a:solidFill>
              <a:schemeClr val="accent2"/>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37995356-4493-4398-DBF5-147E3B96C50A}"/>
              </a:ext>
            </a:extLst>
          </p:cNvPr>
          <p:cNvSpPr txBox="1"/>
          <p:nvPr/>
        </p:nvSpPr>
        <p:spPr>
          <a:xfrm>
            <a:off x="900260" y="1800450"/>
            <a:ext cx="5114042" cy="3139321"/>
          </a:xfrm>
          <a:prstGeom prst="rect">
            <a:avLst/>
          </a:prstGeom>
          <a:noFill/>
        </p:spPr>
        <p:txBody>
          <a:bodyPr wrap="square" rtlCol="0">
            <a:spAutoFit/>
          </a:bodyPr>
          <a:lstStyle/>
          <a:p>
            <a:pPr marL="285750" indent="-285750">
              <a:buFont typeface="Wingdings" panose="05000000000000000000" pitchFamily="2" charset="2"/>
              <a:buChar char="ü"/>
            </a:pPr>
            <a:r>
              <a:rPr lang="en-IN" dirty="0"/>
              <a:t>Model Results:</a:t>
            </a:r>
          </a:p>
          <a:p>
            <a:pPr marL="742950" lvl="1" indent="-285750">
              <a:buFont typeface="Arial" panose="020B0604020202020204" pitchFamily="34" charset="0"/>
              <a:buChar char="•"/>
            </a:pPr>
            <a:r>
              <a:rPr lang="en-IN" dirty="0"/>
              <a:t>Final Model: XGBOOSTING</a:t>
            </a:r>
            <a:endParaRPr lang="en-US" sz="1400" dirty="0"/>
          </a:p>
          <a:p>
            <a:pPr marL="742950" lvl="1" indent="-285750">
              <a:buFont typeface="Arial" panose="020B0604020202020204" pitchFamily="34" charset="0"/>
              <a:buChar char="•"/>
            </a:pPr>
            <a:r>
              <a:rPr lang="en-US" sz="1400" b="1" dirty="0"/>
              <a:t>MAE</a:t>
            </a:r>
            <a:r>
              <a:rPr lang="en-US" sz="1400" dirty="0"/>
              <a:t>: </a:t>
            </a:r>
            <a:r>
              <a:rPr lang="en-IN" dirty="0"/>
              <a:t>0.6618716332569097</a:t>
            </a:r>
          </a:p>
          <a:p>
            <a:pPr marL="742950" lvl="1" indent="-285750">
              <a:buFont typeface="Arial" panose="020B0604020202020204" pitchFamily="34" charset="0"/>
              <a:buChar char="•"/>
            </a:pPr>
            <a:r>
              <a:rPr lang="en-IN" b="1" dirty="0"/>
              <a:t>MSE:</a:t>
            </a:r>
            <a:r>
              <a:rPr lang="en-IN" dirty="0"/>
              <a:t>1.02348593016798</a:t>
            </a:r>
          </a:p>
          <a:p>
            <a:pPr marL="742950" lvl="1" indent="-285750">
              <a:buFont typeface="Arial" panose="020B0604020202020204" pitchFamily="34" charset="0"/>
              <a:buChar char="•"/>
            </a:pPr>
            <a:r>
              <a:rPr lang="en-IN" b="1" dirty="0"/>
              <a:t>RMSE: </a:t>
            </a:r>
            <a:r>
              <a:rPr lang="en-IN" dirty="0"/>
              <a:t>1.0116748144379102</a:t>
            </a:r>
          </a:p>
          <a:p>
            <a:pPr marL="742950" lvl="1" indent="-285750">
              <a:buFont typeface="Arial" panose="020B0604020202020204" pitchFamily="34" charset="0"/>
              <a:buChar char="•"/>
            </a:pPr>
            <a:r>
              <a:rPr lang="en-IN" b="1" dirty="0"/>
              <a:t>R2</a:t>
            </a:r>
            <a:r>
              <a:rPr lang="en-IN" dirty="0"/>
              <a:t> :0.9218505287939627</a:t>
            </a:r>
          </a:p>
          <a:p>
            <a:pPr marL="742950" lvl="1" indent="-285750">
              <a:buFont typeface="Arial" panose="020B0604020202020204" pitchFamily="34" charset="0"/>
              <a:buChar char="•"/>
            </a:pPr>
            <a:r>
              <a:rPr lang="en-IN" b="1" dirty="0"/>
              <a:t>Hyperparameter tuning:</a:t>
            </a:r>
          </a:p>
          <a:p>
            <a:pPr marL="742950" lvl="1" indent="-285750">
              <a:buFont typeface="Wingdings" panose="05000000000000000000" pitchFamily="2" charset="2"/>
              <a:buChar char="ü"/>
            </a:pPr>
            <a:r>
              <a:rPr lang="en-IN" dirty="0"/>
              <a:t>Cross-Validation:</a:t>
            </a:r>
          </a:p>
          <a:p>
            <a:pPr marL="742950" lvl="1" indent="-285750">
              <a:buFont typeface="Wingdings" panose="05000000000000000000" pitchFamily="2" charset="2"/>
              <a:buChar char="ü"/>
            </a:pPr>
            <a:r>
              <a:rPr lang="en-IN" dirty="0" err="1"/>
              <a:t>RandomizedSearchCV</a:t>
            </a:r>
            <a:endParaRPr lang="en-IN" dirty="0"/>
          </a:p>
          <a:p>
            <a:pPr marL="742950" lvl="1" indent="-285750">
              <a:buFont typeface="Arial" panose="020B0604020202020204" pitchFamily="34" charset="0"/>
              <a:buChar char="•"/>
            </a:pPr>
            <a:endParaRPr lang="en-IN" b="1" dirty="0"/>
          </a:p>
          <a:p>
            <a:pPr marL="742950" lvl="1" indent="-285750">
              <a:buFont typeface="Arial" panose="020B0604020202020204" pitchFamily="34" charset="0"/>
              <a:buChar char="•"/>
            </a:pPr>
            <a:endParaRPr lang="en-IN" b="1" dirty="0"/>
          </a:p>
        </p:txBody>
      </p:sp>
      <p:sp>
        <p:nvSpPr>
          <p:cNvPr id="7" name="TextBox 6">
            <a:extLst>
              <a:ext uri="{FF2B5EF4-FFF2-40B4-BE49-F238E27FC236}">
                <a16:creationId xmlns:a16="http://schemas.microsoft.com/office/drawing/2014/main" id="{FF56A21B-EEB9-0ECD-3236-705536B75B04}"/>
              </a:ext>
            </a:extLst>
          </p:cNvPr>
          <p:cNvSpPr txBox="1"/>
          <p:nvPr/>
        </p:nvSpPr>
        <p:spPr>
          <a:xfrm>
            <a:off x="5682792" y="3800772"/>
            <a:ext cx="5462835" cy="2862322"/>
          </a:xfrm>
          <a:prstGeom prst="rect">
            <a:avLst/>
          </a:prstGeom>
          <a:noFill/>
        </p:spPr>
        <p:txBody>
          <a:bodyPr wrap="square" rtlCol="0">
            <a:spAutoFit/>
          </a:bodyPr>
          <a:lstStyle/>
          <a:p>
            <a:pPr marL="285750" indent="-285750">
              <a:buFont typeface="Wingdings" panose="05000000000000000000" pitchFamily="2" charset="2"/>
              <a:buChar char="ü"/>
            </a:pPr>
            <a:r>
              <a:rPr lang="en-US" b="1" dirty="0"/>
              <a:t>Best Parameters Identified:</a:t>
            </a:r>
            <a:endParaRPr lang="en-US" dirty="0"/>
          </a:p>
          <a:p>
            <a:pPr>
              <a:buFont typeface="Arial" panose="020B0604020202020204" pitchFamily="34" charset="0"/>
              <a:buChar char="•"/>
            </a:pPr>
            <a:r>
              <a:rPr lang="en-US" b="1" dirty="0"/>
              <a:t>Subsample:</a:t>
            </a:r>
            <a:r>
              <a:rPr lang="en-US" dirty="0"/>
              <a:t> 0.6</a:t>
            </a:r>
          </a:p>
          <a:p>
            <a:pPr>
              <a:buFont typeface="Arial" panose="020B0604020202020204" pitchFamily="34" charset="0"/>
              <a:buChar char="•"/>
            </a:pPr>
            <a:r>
              <a:rPr lang="en-US" b="1" dirty="0"/>
              <a:t>Number of Estimators (</a:t>
            </a:r>
            <a:r>
              <a:rPr lang="en-US" b="1" dirty="0" err="1"/>
              <a:t>n_estimators</a:t>
            </a:r>
            <a:r>
              <a:rPr lang="en-US" b="1" dirty="0"/>
              <a:t>):</a:t>
            </a:r>
            <a:r>
              <a:rPr lang="en-US" dirty="0"/>
              <a:t> 500</a:t>
            </a:r>
          </a:p>
          <a:p>
            <a:pPr>
              <a:buFont typeface="Arial" panose="020B0604020202020204" pitchFamily="34" charset="0"/>
              <a:buChar char="•"/>
            </a:pPr>
            <a:r>
              <a:rPr lang="en-US" b="1" dirty="0"/>
              <a:t>Minimum Child Weight (</a:t>
            </a:r>
            <a:r>
              <a:rPr lang="en-US" b="1" dirty="0" err="1"/>
              <a:t>min_child_weight</a:t>
            </a:r>
            <a:r>
              <a:rPr lang="en-US" b="1" dirty="0"/>
              <a:t>):</a:t>
            </a:r>
            <a:r>
              <a:rPr lang="en-US" dirty="0"/>
              <a:t> 1</a:t>
            </a:r>
          </a:p>
          <a:p>
            <a:pPr>
              <a:buFont typeface="Arial" panose="020B0604020202020204" pitchFamily="34" charset="0"/>
              <a:buChar char="•"/>
            </a:pPr>
            <a:r>
              <a:rPr lang="en-US" b="1" dirty="0"/>
              <a:t>Maximum Depth (</a:t>
            </a:r>
            <a:r>
              <a:rPr lang="en-US" b="1" dirty="0" err="1"/>
              <a:t>max_depth</a:t>
            </a:r>
            <a:r>
              <a:rPr lang="en-US" b="1" dirty="0"/>
              <a:t>):</a:t>
            </a:r>
            <a:r>
              <a:rPr lang="en-US" dirty="0"/>
              <a:t> 5</a:t>
            </a:r>
          </a:p>
          <a:p>
            <a:pPr>
              <a:buFont typeface="Arial" panose="020B0604020202020204" pitchFamily="34" charset="0"/>
              <a:buChar char="•"/>
            </a:pPr>
            <a:r>
              <a:rPr lang="en-US" b="1" dirty="0"/>
              <a:t>Learning Rate (</a:t>
            </a:r>
            <a:r>
              <a:rPr lang="en-US" b="1" dirty="0" err="1"/>
              <a:t>learning_rate</a:t>
            </a:r>
            <a:r>
              <a:rPr lang="en-US" b="1" dirty="0"/>
              <a:t>):</a:t>
            </a:r>
            <a:r>
              <a:rPr lang="en-US" dirty="0"/>
              <a:t> 0.05</a:t>
            </a:r>
          </a:p>
          <a:p>
            <a:pPr>
              <a:buFont typeface="Arial" panose="020B0604020202020204" pitchFamily="34" charset="0"/>
              <a:buChar char="•"/>
            </a:pPr>
            <a:r>
              <a:rPr lang="en-US" b="1" dirty="0"/>
              <a:t>Gamma:</a:t>
            </a:r>
            <a:r>
              <a:rPr lang="en-US" dirty="0"/>
              <a:t> 0</a:t>
            </a:r>
          </a:p>
          <a:p>
            <a:pPr>
              <a:buFont typeface="Arial" panose="020B0604020202020204" pitchFamily="34" charset="0"/>
              <a:buChar char="•"/>
            </a:pPr>
            <a:r>
              <a:rPr lang="en-US" b="1" dirty="0"/>
              <a:t>Column Subsample by Tree (</a:t>
            </a:r>
            <a:r>
              <a:rPr lang="en-US" b="1" dirty="0" err="1"/>
              <a:t>colsample_bytree</a:t>
            </a:r>
            <a:r>
              <a:rPr lang="en-US" b="1" dirty="0"/>
              <a:t>):</a:t>
            </a:r>
            <a:r>
              <a:rPr lang="en-US" dirty="0"/>
              <a:t> 0.5</a:t>
            </a:r>
          </a:p>
          <a:p>
            <a:pPr marL="742950" lvl="1" indent="-285750">
              <a:buFont typeface="Arial" panose="020B0604020202020204" pitchFamily="34" charset="0"/>
              <a:buChar char="•"/>
            </a:pPr>
            <a:endParaRPr lang="en-IN" b="1" dirty="0"/>
          </a:p>
          <a:p>
            <a:pPr marL="742950" lvl="1" indent="-285750">
              <a:buFont typeface="Arial" panose="020B0604020202020204" pitchFamily="34" charset="0"/>
              <a:buChar char="•"/>
            </a:pPr>
            <a:endParaRPr lang="en-IN" b="1" dirty="0"/>
          </a:p>
        </p:txBody>
      </p:sp>
      <p:sp>
        <p:nvSpPr>
          <p:cNvPr id="9" name="Arrow: Right 8">
            <a:extLst>
              <a:ext uri="{FF2B5EF4-FFF2-40B4-BE49-F238E27FC236}">
                <a16:creationId xmlns:a16="http://schemas.microsoft.com/office/drawing/2014/main" id="{64619184-AB42-892B-D554-094EC99DB227}"/>
              </a:ext>
            </a:extLst>
          </p:cNvPr>
          <p:cNvSpPr/>
          <p:nvPr/>
        </p:nvSpPr>
        <p:spPr>
          <a:xfrm>
            <a:off x="4232635" y="3968685"/>
            <a:ext cx="1206631" cy="4996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45939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21AE15-B196-7B62-BF4F-48E4654EA0B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1228AF-60C1-3A81-257E-73FFF9C0563C}"/>
              </a:ext>
            </a:extLst>
          </p:cNvPr>
          <p:cNvSpPr txBox="1"/>
          <p:nvPr/>
        </p:nvSpPr>
        <p:spPr>
          <a:xfrm>
            <a:off x="1055802" y="838986"/>
            <a:ext cx="10162095" cy="523220"/>
          </a:xfrm>
          <a:prstGeom prst="rect">
            <a:avLst/>
          </a:prstGeom>
          <a:noFill/>
        </p:spPr>
        <p:txBody>
          <a:bodyPr wrap="square" rtlCol="0">
            <a:spAutoFit/>
          </a:bodyPr>
          <a:lstStyle/>
          <a:p>
            <a:r>
              <a:rPr lang="en-IN" sz="2800" dirty="0"/>
              <a:t>RESULT AND INSIGHTS.</a:t>
            </a:r>
          </a:p>
        </p:txBody>
      </p:sp>
      <p:cxnSp>
        <p:nvCxnSpPr>
          <p:cNvPr id="4" name="Straight Connector 3">
            <a:extLst>
              <a:ext uri="{FF2B5EF4-FFF2-40B4-BE49-F238E27FC236}">
                <a16:creationId xmlns:a16="http://schemas.microsoft.com/office/drawing/2014/main" id="{BD13AF8E-48CB-650C-6EBA-CCA03B59B30C}"/>
              </a:ext>
            </a:extLst>
          </p:cNvPr>
          <p:cNvCxnSpPr/>
          <p:nvPr/>
        </p:nvCxnSpPr>
        <p:spPr>
          <a:xfrm>
            <a:off x="1055802" y="1508287"/>
            <a:ext cx="9851010" cy="0"/>
          </a:xfrm>
          <a:prstGeom prst="line">
            <a:avLst/>
          </a:prstGeom>
          <a:ln>
            <a:solidFill>
              <a:schemeClr val="accent2"/>
            </a:solidFill>
          </a:ln>
        </p:spPr>
        <p:style>
          <a:lnRef idx="1">
            <a:schemeClr val="accent2"/>
          </a:lnRef>
          <a:fillRef idx="0">
            <a:schemeClr val="accent2"/>
          </a:fillRef>
          <a:effectRef idx="0">
            <a:schemeClr val="accent2"/>
          </a:effectRef>
          <a:fontRef idx="minor">
            <a:schemeClr val="tx1"/>
          </a:fontRef>
        </p:style>
      </p:cxnSp>
      <p:pic>
        <p:nvPicPr>
          <p:cNvPr id="6" name="Picture 5">
            <a:extLst>
              <a:ext uri="{FF2B5EF4-FFF2-40B4-BE49-F238E27FC236}">
                <a16:creationId xmlns:a16="http://schemas.microsoft.com/office/drawing/2014/main" id="{706D3AB5-509A-62FE-694D-AFECB2A02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313" y="1654369"/>
            <a:ext cx="8983745" cy="42652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04479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752522-03B6-BC40-8EEA-1F7F47A57A8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919984E-3671-4BE3-ADC3-64B8515C6450}"/>
              </a:ext>
            </a:extLst>
          </p:cNvPr>
          <p:cNvSpPr txBox="1"/>
          <p:nvPr/>
        </p:nvSpPr>
        <p:spPr>
          <a:xfrm>
            <a:off x="1055802" y="838986"/>
            <a:ext cx="10162095" cy="523220"/>
          </a:xfrm>
          <a:prstGeom prst="rect">
            <a:avLst/>
          </a:prstGeom>
          <a:noFill/>
        </p:spPr>
        <p:txBody>
          <a:bodyPr wrap="square" rtlCol="0">
            <a:spAutoFit/>
          </a:bodyPr>
          <a:lstStyle/>
          <a:p>
            <a:r>
              <a:rPr lang="en-IN" sz="2800" dirty="0"/>
              <a:t>CONCLUSION.</a:t>
            </a:r>
          </a:p>
        </p:txBody>
      </p:sp>
      <p:cxnSp>
        <p:nvCxnSpPr>
          <p:cNvPr id="4" name="Straight Connector 3">
            <a:extLst>
              <a:ext uri="{FF2B5EF4-FFF2-40B4-BE49-F238E27FC236}">
                <a16:creationId xmlns:a16="http://schemas.microsoft.com/office/drawing/2014/main" id="{141BD850-27AD-F74C-B621-899722E67198}"/>
              </a:ext>
            </a:extLst>
          </p:cNvPr>
          <p:cNvCxnSpPr/>
          <p:nvPr/>
        </p:nvCxnSpPr>
        <p:spPr>
          <a:xfrm>
            <a:off x="1055802" y="1508287"/>
            <a:ext cx="9851010" cy="0"/>
          </a:xfrm>
          <a:prstGeom prst="line">
            <a:avLst/>
          </a:prstGeom>
          <a:ln>
            <a:solidFill>
              <a:schemeClr val="accent2"/>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AD896752-5C96-FB12-4EB7-3836B7396E07}"/>
              </a:ext>
            </a:extLst>
          </p:cNvPr>
          <p:cNvSpPr txBox="1"/>
          <p:nvPr/>
        </p:nvSpPr>
        <p:spPr>
          <a:xfrm>
            <a:off x="900260" y="1800450"/>
            <a:ext cx="9851010" cy="3416320"/>
          </a:xfrm>
          <a:prstGeom prst="rect">
            <a:avLst/>
          </a:prstGeom>
          <a:noFill/>
        </p:spPr>
        <p:txBody>
          <a:bodyPr wrap="square" rtlCol="0">
            <a:spAutoFit/>
          </a:bodyPr>
          <a:lstStyle/>
          <a:p>
            <a:pPr marL="742950" lvl="1" indent="-285750">
              <a:buFont typeface="Arial" panose="020B0604020202020204" pitchFamily="34" charset="0"/>
              <a:buChar char="•"/>
            </a:pPr>
            <a:r>
              <a:rPr lang="en-US" dirty="0"/>
              <a:t>The project successfully developed a robust model for predicting used car prices, leveraging advanced machine learning techniques like </a:t>
            </a:r>
            <a:r>
              <a:rPr lang="en-US" dirty="0" err="1"/>
              <a:t>XGBoost</a:t>
            </a:r>
            <a:r>
              <a:rPr lang="en-US" dirty="0"/>
              <a:t> and regularization methods for accuracy and real-world applicability. Future enhancements include incorporating features like car condition and location for improved pricing precision and integrating deep learning models to enable image-based predictions, providing a more comprehensive and user-friendly platform for price evaluation.</a:t>
            </a:r>
          </a:p>
          <a:p>
            <a:pPr marL="742950" lvl="1" indent="-285750">
              <a:buFont typeface="Arial" panose="020B0604020202020204" pitchFamily="34" charset="0"/>
              <a:buChar char="•"/>
            </a:pPr>
            <a:endParaRPr lang="en-US" b="1" dirty="0"/>
          </a:p>
          <a:p>
            <a:pPr marL="742950" lvl="1" indent="-285750">
              <a:buFont typeface="Arial" panose="020B0604020202020204" pitchFamily="34" charset="0"/>
              <a:buChar char="•"/>
            </a:pPr>
            <a:r>
              <a:rPr lang="en-US" dirty="0"/>
              <a:t>The project demonstrated the effective use of machine learning models to predict used car prices, offering insights into key factors influencing vehicle valuation. The streamlined workflow, from data preprocessing to model optimization, ensured high performance and practical relevance. Looking ahead, expanding the application to include dynamic features like car condition and regional factors, along with leveraging deep learning for visual data, can further enhance its utility and broaden its scope in the automotive industry.</a:t>
            </a:r>
            <a:endParaRPr lang="en-IN" b="1" dirty="0"/>
          </a:p>
        </p:txBody>
      </p:sp>
    </p:spTree>
    <p:extLst>
      <p:ext uri="{BB962C8B-B14F-4D97-AF65-F5344CB8AC3E}">
        <p14:creationId xmlns:p14="http://schemas.microsoft.com/office/powerpoint/2010/main" val="953801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0E8A2A-26DD-EE19-7A91-C3E5EAEF7D8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D4801F9-7633-3BC5-9132-CF8BD565081D}"/>
              </a:ext>
            </a:extLst>
          </p:cNvPr>
          <p:cNvSpPr txBox="1"/>
          <p:nvPr/>
        </p:nvSpPr>
        <p:spPr>
          <a:xfrm>
            <a:off x="1055802" y="838986"/>
            <a:ext cx="10162095" cy="523220"/>
          </a:xfrm>
          <a:prstGeom prst="rect">
            <a:avLst/>
          </a:prstGeom>
          <a:noFill/>
        </p:spPr>
        <p:txBody>
          <a:bodyPr wrap="square" rtlCol="0">
            <a:spAutoFit/>
          </a:bodyPr>
          <a:lstStyle/>
          <a:p>
            <a:r>
              <a:rPr lang="en-IN" sz="2800" dirty="0"/>
              <a:t>CONCLUSION.</a:t>
            </a:r>
          </a:p>
        </p:txBody>
      </p:sp>
      <p:cxnSp>
        <p:nvCxnSpPr>
          <p:cNvPr id="4" name="Straight Connector 3">
            <a:extLst>
              <a:ext uri="{FF2B5EF4-FFF2-40B4-BE49-F238E27FC236}">
                <a16:creationId xmlns:a16="http://schemas.microsoft.com/office/drawing/2014/main" id="{5340DB49-73F7-4C8F-4DF7-8800CB83D8EA}"/>
              </a:ext>
            </a:extLst>
          </p:cNvPr>
          <p:cNvCxnSpPr/>
          <p:nvPr/>
        </p:nvCxnSpPr>
        <p:spPr>
          <a:xfrm>
            <a:off x="1055802" y="1508287"/>
            <a:ext cx="9851010" cy="0"/>
          </a:xfrm>
          <a:prstGeom prst="line">
            <a:avLst/>
          </a:prstGeom>
          <a:ln>
            <a:solidFill>
              <a:schemeClr val="accent2"/>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686D0A93-498F-509E-FB38-CC27967BE883}"/>
              </a:ext>
            </a:extLst>
          </p:cNvPr>
          <p:cNvSpPr txBox="1"/>
          <p:nvPr/>
        </p:nvSpPr>
        <p:spPr>
          <a:xfrm>
            <a:off x="3205114" y="2677213"/>
            <a:ext cx="8314441" cy="1107996"/>
          </a:xfrm>
          <a:prstGeom prst="rect">
            <a:avLst/>
          </a:prstGeom>
          <a:noFill/>
        </p:spPr>
        <p:txBody>
          <a:bodyPr wrap="square" rtlCol="0">
            <a:spAutoFit/>
          </a:bodyPr>
          <a:lstStyle/>
          <a:p>
            <a:r>
              <a:rPr lang="en-IN" sz="6600" dirty="0"/>
              <a:t>THANK YOU</a:t>
            </a:r>
          </a:p>
        </p:txBody>
      </p:sp>
    </p:spTree>
    <p:extLst>
      <p:ext uri="{BB962C8B-B14F-4D97-AF65-F5344CB8AC3E}">
        <p14:creationId xmlns:p14="http://schemas.microsoft.com/office/powerpoint/2010/main" val="3030161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D7724-305D-5B8E-0E9F-6F1C1E315E22}"/>
              </a:ext>
            </a:extLst>
          </p:cNvPr>
          <p:cNvSpPr>
            <a:spLocks noGrp="1"/>
          </p:cNvSpPr>
          <p:nvPr>
            <p:ph type="title"/>
          </p:nvPr>
        </p:nvSpPr>
        <p:spPr>
          <a:xfrm>
            <a:off x="1389670" y="850157"/>
            <a:ext cx="9601196" cy="1303867"/>
          </a:xfrm>
        </p:spPr>
        <p:txBody>
          <a:bodyPr/>
          <a:lstStyle/>
          <a:p>
            <a:pPr algn="l"/>
            <a:r>
              <a:rPr lang="en-IN" dirty="0"/>
              <a:t>OBJECTIVE</a:t>
            </a:r>
          </a:p>
        </p:txBody>
      </p:sp>
      <p:sp>
        <p:nvSpPr>
          <p:cNvPr id="3" name="Content Placeholder 2">
            <a:extLst>
              <a:ext uri="{FF2B5EF4-FFF2-40B4-BE49-F238E27FC236}">
                <a16:creationId xmlns:a16="http://schemas.microsoft.com/office/drawing/2014/main" id="{01370476-34AE-E399-1589-F800D838768D}"/>
              </a:ext>
            </a:extLst>
          </p:cNvPr>
          <p:cNvSpPr>
            <a:spLocks noGrp="1"/>
          </p:cNvSpPr>
          <p:nvPr>
            <p:ph idx="1"/>
          </p:nvPr>
        </p:nvSpPr>
        <p:spPr/>
        <p:txBody>
          <a:bodyPr>
            <a:normAutofit fontScale="92500" lnSpcReduction="20000"/>
          </a:bodyPr>
          <a:lstStyle/>
          <a:p>
            <a:r>
              <a:rPr lang="en-IN" b="1" dirty="0"/>
              <a:t>Goal.</a:t>
            </a:r>
          </a:p>
          <a:p>
            <a:pPr>
              <a:buFont typeface="Wingdings" panose="05000000000000000000" pitchFamily="2" charset="2"/>
              <a:buChar char="q"/>
            </a:pPr>
            <a:r>
              <a:rPr lang="en-US" dirty="0"/>
              <a:t>Predict the prices of used cars based on various factors such as mileage, year of manufacture, engine specifications, etc.</a:t>
            </a:r>
          </a:p>
          <a:p>
            <a:pPr>
              <a:buFont typeface="Wingdings" panose="05000000000000000000" pitchFamily="2" charset="2"/>
              <a:buChar char="q"/>
            </a:pPr>
            <a:r>
              <a:rPr lang="en-US" dirty="0"/>
              <a:t>Provide insights for better decision-making in the automotive resale market.</a:t>
            </a:r>
            <a:endParaRPr lang="en-IN" dirty="0"/>
          </a:p>
          <a:p>
            <a:r>
              <a:rPr lang="en-IN" b="1" dirty="0"/>
              <a:t>Industry.</a:t>
            </a:r>
          </a:p>
          <a:p>
            <a:pPr>
              <a:buFont typeface="Wingdings" panose="05000000000000000000" pitchFamily="2" charset="2"/>
              <a:buChar char="q"/>
            </a:pPr>
            <a:r>
              <a:rPr lang="en-IN" dirty="0"/>
              <a:t>Automotive</a:t>
            </a:r>
          </a:p>
          <a:p>
            <a:r>
              <a:rPr lang="en-IN" b="1" dirty="0"/>
              <a:t>Key Deliverables</a:t>
            </a:r>
          </a:p>
          <a:p>
            <a:pPr>
              <a:buFont typeface="Wingdings" panose="05000000000000000000" pitchFamily="2" charset="2"/>
              <a:buChar char="q"/>
            </a:pPr>
            <a:r>
              <a:rPr lang="en-US" dirty="0"/>
              <a:t>Price prediction model, insights, and deployment through a </a:t>
            </a:r>
            <a:r>
              <a:rPr lang="en-US" dirty="0" err="1"/>
              <a:t>Streamlit</a:t>
            </a:r>
            <a:r>
              <a:rPr lang="en-US" dirty="0"/>
              <a:t> app.</a:t>
            </a:r>
          </a:p>
          <a:p>
            <a:pPr marL="0" indent="0">
              <a:buNone/>
            </a:pPr>
            <a:endParaRPr lang="en-IN" dirty="0"/>
          </a:p>
        </p:txBody>
      </p:sp>
    </p:spTree>
    <p:extLst>
      <p:ext uri="{BB962C8B-B14F-4D97-AF65-F5344CB8AC3E}">
        <p14:creationId xmlns:p14="http://schemas.microsoft.com/office/powerpoint/2010/main" val="1200640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65180E-E6BA-BAA3-54B6-9E4E525D6D44}"/>
              </a:ext>
            </a:extLst>
          </p:cNvPr>
          <p:cNvSpPr txBox="1"/>
          <p:nvPr/>
        </p:nvSpPr>
        <p:spPr>
          <a:xfrm>
            <a:off x="1055802" y="838986"/>
            <a:ext cx="10162095" cy="523220"/>
          </a:xfrm>
          <a:prstGeom prst="rect">
            <a:avLst/>
          </a:prstGeom>
          <a:noFill/>
        </p:spPr>
        <p:txBody>
          <a:bodyPr wrap="square" rtlCol="0">
            <a:spAutoFit/>
          </a:bodyPr>
          <a:lstStyle/>
          <a:p>
            <a:r>
              <a:rPr lang="en-IN" sz="2800" dirty="0"/>
              <a:t>DATASET OVERVIEW</a:t>
            </a:r>
          </a:p>
        </p:txBody>
      </p:sp>
      <p:cxnSp>
        <p:nvCxnSpPr>
          <p:cNvPr id="4" name="Straight Connector 3">
            <a:extLst>
              <a:ext uri="{FF2B5EF4-FFF2-40B4-BE49-F238E27FC236}">
                <a16:creationId xmlns:a16="http://schemas.microsoft.com/office/drawing/2014/main" id="{3E1BF595-8106-9CBA-AF79-1744D94BC456}"/>
              </a:ext>
            </a:extLst>
          </p:cNvPr>
          <p:cNvCxnSpPr/>
          <p:nvPr/>
        </p:nvCxnSpPr>
        <p:spPr>
          <a:xfrm>
            <a:off x="1055802" y="1508287"/>
            <a:ext cx="9851010" cy="0"/>
          </a:xfrm>
          <a:prstGeom prst="line">
            <a:avLst/>
          </a:prstGeom>
          <a:ln>
            <a:solidFill>
              <a:schemeClr val="accent2"/>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63066BCB-5D10-1A53-09E4-54C8BEAE464E}"/>
              </a:ext>
            </a:extLst>
          </p:cNvPr>
          <p:cNvSpPr txBox="1"/>
          <p:nvPr/>
        </p:nvSpPr>
        <p:spPr>
          <a:xfrm>
            <a:off x="904973" y="1791093"/>
            <a:ext cx="10162095" cy="4524315"/>
          </a:xfrm>
          <a:prstGeom prst="rect">
            <a:avLst/>
          </a:prstGeom>
          <a:noFill/>
        </p:spPr>
        <p:txBody>
          <a:bodyPr wrap="square" rtlCol="0">
            <a:spAutoFit/>
          </a:bodyPr>
          <a:lstStyle/>
          <a:p>
            <a:r>
              <a:rPr lang="en-US" dirty="0"/>
              <a:t>The project utilizes four key datasets:</a:t>
            </a:r>
          </a:p>
          <a:p>
            <a:pPr marL="285750" indent="-285750">
              <a:buFont typeface="Wingdings" panose="05000000000000000000" pitchFamily="2" charset="2"/>
              <a:buChar char="Ø"/>
            </a:pPr>
            <a:r>
              <a:rPr lang="en-US" b="1" dirty="0"/>
              <a:t>NEW_CAR_DETAIL</a:t>
            </a:r>
            <a:r>
              <a:rPr lang="en-US" dirty="0"/>
              <a:t>: Contains details like car model, variant, price, mileage, transmission, and ownership details..</a:t>
            </a:r>
          </a:p>
          <a:p>
            <a:r>
              <a:rPr lang="en-US" dirty="0"/>
              <a:t>           </a:t>
            </a:r>
            <a:r>
              <a:rPr lang="en-US" b="1" dirty="0"/>
              <a:t>Example columns: </a:t>
            </a:r>
            <a:r>
              <a:rPr lang="en-US" dirty="0"/>
              <a:t>ignition </a:t>
            </a:r>
            <a:r>
              <a:rPr lang="en-US" dirty="0" err="1"/>
              <a:t>type,fuel</a:t>
            </a:r>
            <a:r>
              <a:rPr lang="en-US" dirty="0"/>
              <a:t> </a:t>
            </a:r>
            <a:r>
              <a:rPr lang="en-US" dirty="0" err="1"/>
              <a:t>type,body</a:t>
            </a:r>
            <a:r>
              <a:rPr lang="en-US" dirty="0"/>
              <a:t> </a:t>
            </a:r>
            <a:r>
              <a:rPr lang="en-US" dirty="0" err="1"/>
              <a:t>type,km,transmission,price</a:t>
            </a:r>
            <a:r>
              <a:rPr lang="en-US" dirty="0"/>
              <a:t>.</a:t>
            </a:r>
          </a:p>
          <a:p>
            <a:endParaRPr lang="en-US" dirty="0"/>
          </a:p>
          <a:p>
            <a:pPr marL="285750" indent="-285750">
              <a:buFont typeface="Wingdings" panose="05000000000000000000" pitchFamily="2" charset="2"/>
              <a:buChar char="Ø"/>
            </a:pPr>
            <a:r>
              <a:rPr lang="en-US" b="1" dirty="0"/>
              <a:t>NEW_CAR_OVERVIEW</a:t>
            </a:r>
            <a:r>
              <a:rPr lang="en-US" dirty="0"/>
              <a:t>: Provides registration, insurance validity, engine displacement, fuel type, and year of manufacture.</a:t>
            </a:r>
          </a:p>
          <a:p>
            <a:r>
              <a:rPr lang="en-US" dirty="0"/>
              <a:t>           </a:t>
            </a:r>
            <a:r>
              <a:rPr lang="en-US" b="1" dirty="0"/>
              <a:t>Example </a:t>
            </a:r>
            <a:r>
              <a:rPr lang="en-US" b="1" dirty="0" err="1"/>
              <a:t>columns</a:t>
            </a:r>
            <a:r>
              <a:rPr lang="en-US" dirty="0" err="1"/>
              <a:t>:Registration</a:t>
            </a:r>
            <a:r>
              <a:rPr lang="en-US" dirty="0"/>
              <a:t> </a:t>
            </a:r>
            <a:r>
              <a:rPr lang="en-US" dirty="0" err="1"/>
              <a:t>year,transmission,fuel</a:t>
            </a:r>
            <a:r>
              <a:rPr lang="en-US" dirty="0"/>
              <a:t> </a:t>
            </a:r>
            <a:r>
              <a:rPr lang="en-US" dirty="0" err="1"/>
              <a:t>type,kms</a:t>
            </a:r>
            <a:r>
              <a:rPr lang="en-US" dirty="0"/>
              <a:t> driven.</a:t>
            </a:r>
          </a:p>
          <a:p>
            <a:endParaRPr lang="en-US" dirty="0"/>
          </a:p>
          <a:p>
            <a:pPr marL="285750" indent="-285750">
              <a:buFont typeface="Wingdings" panose="05000000000000000000" pitchFamily="2" charset="2"/>
              <a:buChar char="Ø"/>
            </a:pPr>
            <a:r>
              <a:rPr lang="en-US" b="1" dirty="0"/>
              <a:t>NEW_CAR_FEATURE</a:t>
            </a:r>
            <a:r>
              <a:rPr lang="en-US" dirty="0"/>
              <a:t>: Highlights features grouped by comfort, safety, interior, and exterior.</a:t>
            </a:r>
          </a:p>
          <a:p>
            <a:r>
              <a:rPr lang="en-US" dirty="0"/>
              <a:t>           </a:t>
            </a:r>
            <a:r>
              <a:rPr lang="en-US" b="1" dirty="0"/>
              <a:t>Example columns: </a:t>
            </a:r>
            <a:r>
              <a:rPr lang="en-US" dirty="0"/>
              <a:t>Power </a:t>
            </a:r>
            <a:r>
              <a:rPr lang="en-US" dirty="0" err="1"/>
              <a:t>steering,Air</a:t>
            </a:r>
            <a:r>
              <a:rPr lang="en-US" dirty="0"/>
              <a:t> </a:t>
            </a:r>
            <a:r>
              <a:rPr lang="en-US" dirty="0" err="1"/>
              <a:t>conditioning,Child</a:t>
            </a:r>
            <a:r>
              <a:rPr lang="en-US" dirty="0"/>
              <a:t> safety locks</a:t>
            </a:r>
          </a:p>
          <a:p>
            <a:endParaRPr lang="en-US" dirty="0"/>
          </a:p>
          <a:p>
            <a:pPr marL="285750" indent="-285750">
              <a:buFont typeface="Wingdings" panose="05000000000000000000" pitchFamily="2" charset="2"/>
              <a:buChar char="Ø"/>
            </a:pPr>
            <a:r>
              <a:rPr lang="en-US" b="1" dirty="0"/>
              <a:t>NEW_CAR_SPECS</a:t>
            </a:r>
            <a:r>
              <a:rPr lang="en-US" dirty="0"/>
              <a:t>: Covers technical specifications, dimensions, and capacities like engine type, seating capacity, torque, and dimensions.</a:t>
            </a:r>
          </a:p>
          <a:p>
            <a:r>
              <a:rPr lang="en-US" dirty="0"/>
              <a:t>           </a:t>
            </a:r>
            <a:r>
              <a:rPr lang="en-US" b="1" dirty="0"/>
              <a:t>Example columns</a:t>
            </a:r>
            <a:r>
              <a:rPr lang="en-US" dirty="0"/>
              <a:t>: </a:t>
            </a:r>
            <a:r>
              <a:rPr lang="en-US" dirty="0" err="1"/>
              <a:t>Mileage,engine,max</a:t>
            </a:r>
            <a:r>
              <a:rPr lang="en-US" dirty="0"/>
              <a:t> </a:t>
            </a:r>
            <a:r>
              <a:rPr lang="en-US" dirty="0" err="1"/>
              <a:t>power,dimensions</a:t>
            </a:r>
            <a:endParaRPr lang="en-US" dirty="0"/>
          </a:p>
          <a:p>
            <a:endParaRPr lang="en-IN" dirty="0"/>
          </a:p>
        </p:txBody>
      </p:sp>
    </p:spTree>
    <p:extLst>
      <p:ext uri="{BB962C8B-B14F-4D97-AF65-F5344CB8AC3E}">
        <p14:creationId xmlns:p14="http://schemas.microsoft.com/office/powerpoint/2010/main" val="2808549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957F61-F8B5-386F-0E38-59C65A2B2CC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D591568-8E07-F15D-36A0-807385FD3D93}"/>
              </a:ext>
            </a:extLst>
          </p:cNvPr>
          <p:cNvSpPr txBox="1"/>
          <p:nvPr/>
        </p:nvSpPr>
        <p:spPr>
          <a:xfrm>
            <a:off x="1055802" y="838986"/>
            <a:ext cx="10162095" cy="523220"/>
          </a:xfrm>
          <a:prstGeom prst="rect">
            <a:avLst/>
          </a:prstGeom>
          <a:noFill/>
        </p:spPr>
        <p:txBody>
          <a:bodyPr wrap="square" rtlCol="0">
            <a:spAutoFit/>
          </a:bodyPr>
          <a:lstStyle/>
          <a:p>
            <a:r>
              <a:rPr lang="en-IN" sz="2800" dirty="0"/>
              <a:t>DATA CLEANING AND PREPROCESSING</a:t>
            </a:r>
          </a:p>
        </p:txBody>
      </p:sp>
      <p:cxnSp>
        <p:nvCxnSpPr>
          <p:cNvPr id="4" name="Straight Connector 3">
            <a:extLst>
              <a:ext uri="{FF2B5EF4-FFF2-40B4-BE49-F238E27FC236}">
                <a16:creationId xmlns:a16="http://schemas.microsoft.com/office/drawing/2014/main" id="{9195625B-6EA4-FBA4-2E0C-ABADAC518DFE}"/>
              </a:ext>
            </a:extLst>
          </p:cNvPr>
          <p:cNvCxnSpPr/>
          <p:nvPr/>
        </p:nvCxnSpPr>
        <p:spPr>
          <a:xfrm>
            <a:off x="1055802" y="1508287"/>
            <a:ext cx="9851010" cy="0"/>
          </a:xfrm>
          <a:prstGeom prst="line">
            <a:avLst/>
          </a:prstGeom>
          <a:ln>
            <a:solidFill>
              <a:schemeClr val="accent2"/>
            </a:solidFill>
          </a:ln>
        </p:spPr>
        <p:style>
          <a:lnRef idx="1">
            <a:schemeClr val="accent2"/>
          </a:lnRef>
          <a:fillRef idx="0">
            <a:schemeClr val="accent2"/>
          </a:fillRef>
          <a:effectRef idx="0">
            <a:schemeClr val="accent2"/>
          </a:effectRef>
          <a:fontRef idx="minor">
            <a:schemeClr val="tx1"/>
          </a:fontRef>
        </p:style>
      </p:cxnSp>
      <p:sp>
        <p:nvSpPr>
          <p:cNvPr id="6" name="Content Placeholder 2">
            <a:extLst>
              <a:ext uri="{FF2B5EF4-FFF2-40B4-BE49-F238E27FC236}">
                <a16:creationId xmlns:a16="http://schemas.microsoft.com/office/drawing/2014/main" id="{5FEB6668-C516-8A9E-93D7-4ADF957CBDD4}"/>
              </a:ext>
            </a:extLst>
          </p:cNvPr>
          <p:cNvSpPr txBox="1">
            <a:spLocks/>
          </p:cNvSpPr>
          <p:nvPr/>
        </p:nvSpPr>
        <p:spPr>
          <a:xfrm>
            <a:off x="1046373" y="1654369"/>
            <a:ext cx="10459824" cy="4736935"/>
          </a:xfrm>
          <a:prstGeom prst="rect">
            <a:avLst/>
          </a:prstGeom>
        </p:spPr>
        <p:txBody>
          <a:bodyPr>
            <a:normAutofit fontScale="92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buFont typeface="Wingdings" panose="05000000000000000000" pitchFamily="2" charset="2"/>
              <a:buChar char="q"/>
            </a:pPr>
            <a:r>
              <a:rPr lang="en-IN" dirty="0"/>
              <a:t>Handling Nested Data:</a:t>
            </a:r>
          </a:p>
          <a:p>
            <a:pPr>
              <a:buFont typeface="Wingdings" panose="05000000000000000000" pitchFamily="2" charset="2"/>
              <a:buChar char="q"/>
            </a:pPr>
            <a:endParaRPr lang="en-IN" dirty="0"/>
          </a:p>
          <a:p>
            <a:pPr>
              <a:buFont typeface="Wingdings" panose="05000000000000000000" pitchFamily="2" charset="2"/>
              <a:buChar char="q"/>
            </a:pPr>
            <a:r>
              <a:rPr lang="en-IN" dirty="0"/>
              <a:t>Key-Value Extraction: </a:t>
            </a:r>
          </a:p>
          <a:p>
            <a:pPr>
              <a:buFont typeface="Wingdings" panose="05000000000000000000" pitchFamily="2" charset="2"/>
              <a:buChar char="q"/>
            </a:pPr>
            <a:endParaRPr lang="en-IN" dirty="0"/>
          </a:p>
          <a:p>
            <a:pPr>
              <a:buFont typeface="Wingdings" panose="05000000000000000000" pitchFamily="2" charset="2"/>
              <a:buChar char="q"/>
            </a:pPr>
            <a:r>
              <a:rPr lang="en-IN" dirty="0"/>
              <a:t>Data Transformation:</a:t>
            </a:r>
          </a:p>
          <a:p>
            <a:pPr>
              <a:buFont typeface="Wingdings" panose="05000000000000000000" pitchFamily="2" charset="2"/>
              <a:buChar char="q"/>
            </a:pPr>
            <a:endParaRPr lang="en-IN" dirty="0"/>
          </a:p>
          <a:p>
            <a:pPr>
              <a:buFont typeface="Wingdings" panose="05000000000000000000" pitchFamily="2" charset="2"/>
              <a:buChar char="q"/>
            </a:pPr>
            <a:r>
              <a:rPr lang="en-US" dirty="0"/>
              <a:t>Removed duplicates and null values.</a:t>
            </a:r>
          </a:p>
          <a:p>
            <a:pPr>
              <a:buFont typeface="Wingdings" panose="05000000000000000000" pitchFamily="2" charset="2"/>
              <a:buChar char="q"/>
            </a:pPr>
            <a:r>
              <a:rPr lang="en-IN" dirty="0"/>
              <a:t>Standardized column names</a:t>
            </a:r>
          </a:p>
          <a:p>
            <a:pPr>
              <a:buFont typeface="Wingdings" panose="05000000000000000000" pitchFamily="2" charset="2"/>
              <a:buChar char="q"/>
            </a:pPr>
            <a:r>
              <a:rPr lang="en-US" dirty="0"/>
              <a:t>Handled missing values using imputation techniques.</a:t>
            </a:r>
          </a:p>
          <a:p>
            <a:pPr>
              <a:buFont typeface="Wingdings" panose="05000000000000000000" pitchFamily="2" charset="2"/>
              <a:buChar char="q"/>
            </a:pPr>
            <a:r>
              <a:rPr lang="en-IN" dirty="0"/>
              <a:t>Encoded categorical variables(Label encoding)</a:t>
            </a:r>
          </a:p>
          <a:p>
            <a:pPr marL="0" indent="0">
              <a:buFont typeface="Arial"/>
              <a:buNone/>
            </a:pPr>
            <a:r>
              <a:rPr lang="en-IN" dirty="0"/>
              <a:t> </a:t>
            </a:r>
            <a:r>
              <a:rPr lang="en-US" b="1" dirty="0"/>
              <a:t>Tools Used</a:t>
            </a:r>
            <a:r>
              <a:rPr lang="en-US" dirty="0"/>
              <a:t>: Python, Pandas, NumPy.</a:t>
            </a:r>
            <a:endParaRPr lang="en-IN" dirty="0"/>
          </a:p>
          <a:p>
            <a:pPr marL="0" indent="0">
              <a:buFont typeface="Arial"/>
              <a:buNone/>
            </a:pPr>
            <a:endParaRPr lang="en-IN" dirty="0"/>
          </a:p>
        </p:txBody>
      </p:sp>
      <p:sp>
        <p:nvSpPr>
          <p:cNvPr id="9" name="Rectangle 3">
            <a:extLst>
              <a:ext uri="{FF2B5EF4-FFF2-40B4-BE49-F238E27FC236}">
                <a16:creationId xmlns:a16="http://schemas.microsoft.com/office/drawing/2014/main" id="{B425FC5D-34C9-EBDC-1FAC-F637300E7F09}"/>
              </a:ext>
            </a:extLst>
          </p:cNvPr>
          <p:cNvSpPr>
            <a:spLocks noChangeArrowheads="1"/>
          </p:cNvSpPr>
          <p:nvPr/>
        </p:nvSpPr>
        <p:spPr bwMode="auto">
          <a:xfrm>
            <a:off x="1216057" y="1969179"/>
            <a:ext cx="53495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Extracted nested dictionaries from </a:t>
            </a:r>
            <a:r>
              <a:rPr kumimoji="0" lang="en-US" altLang="en-US" sz="1200" b="0" i="0" u="none" strike="noStrike" cap="none" normalizeH="0" baseline="0" dirty="0" err="1">
                <a:ln>
                  <a:noFill/>
                </a:ln>
                <a:solidFill>
                  <a:schemeClr val="tx1"/>
                </a:solidFill>
                <a:effectLst/>
                <a:latin typeface="Arial Unicode MS"/>
              </a:rPr>
              <a:t>new_car_detail</a:t>
            </a:r>
            <a:r>
              <a:rPr kumimoji="0" lang="en-US" altLang="en-US" sz="1200" b="0" i="0" u="none" strike="noStrike" cap="none" normalizeH="0" baseline="0" dirty="0">
                <a:ln>
                  <a:noFill/>
                </a:ln>
                <a:solidFill>
                  <a:schemeClr val="tx1"/>
                </a:solidFill>
                <a:effectLst/>
              </a:rPr>
              <a:t> using </a:t>
            </a:r>
            <a:r>
              <a:rPr kumimoji="0" lang="en-US" altLang="en-US" sz="1200" b="1" i="0" u="none" strike="noStrike" cap="none" normalizeH="0" baseline="0" dirty="0" err="1">
                <a:ln>
                  <a:noFill/>
                </a:ln>
                <a:solidFill>
                  <a:schemeClr val="tx1"/>
                </a:solidFill>
                <a:effectLst/>
                <a:latin typeface="Arial Unicode MS"/>
              </a:rPr>
              <a:t>ast.literal_eval</a:t>
            </a:r>
            <a:r>
              <a:rPr kumimoji="0" lang="en-US" altLang="en-US" sz="1200" b="0" i="0" u="none" strike="noStrike" cap="none" normalizeH="0" baseline="0" dirty="0">
                <a:ln>
                  <a:noFill/>
                </a:ln>
                <a:solidFill>
                  <a:schemeClr val="tx1"/>
                </a:solidFill>
                <a:effectLst/>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200" dirty="0"/>
              <a:t>Normalized the data into a structured </a:t>
            </a:r>
            <a:r>
              <a:rPr lang="en-US" sz="1200" dirty="0" err="1"/>
              <a:t>DataFrame</a:t>
            </a:r>
            <a:r>
              <a:rPr lang="en-US" sz="1200" dirty="0"/>
              <a:t> using  </a:t>
            </a:r>
            <a:r>
              <a:rPr lang="en-US" sz="1200" b="1" dirty="0" err="1"/>
              <a:t>pd,json.normalise</a:t>
            </a:r>
            <a:r>
              <a:rPr kumimoji="0" lang="en-US" altLang="en-US" sz="1200" b="1" i="0" u="none" strike="noStrike" cap="none" normalizeH="0" baseline="0" dirty="0">
                <a:ln>
                  <a:noFill/>
                </a:ln>
                <a:solidFill>
                  <a:schemeClr val="tx1"/>
                </a:solidFill>
                <a:effectLst/>
              </a:rPr>
              <a:t> </a:t>
            </a:r>
            <a:endParaRPr kumimoji="0" lang="en-US" altLang="en-US" sz="1200" b="1"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9BB21382-299F-6D79-B033-18A3F8059412}"/>
              </a:ext>
            </a:extLst>
          </p:cNvPr>
          <p:cNvSpPr>
            <a:spLocks noChangeArrowheads="1"/>
          </p:cNvSpPr>
          <p:nvPr/>
        </p:nvSpPr>
        <p:spPr bwMode="auto">
          <a:xfrm>
            <a:off x="1216057" y="2762025"/>
            <a:ext cx="75400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400" dirty="0"/>
              <a:t>Defined a function to extract keys and values as a dictionary from the top </a:t>
            </a:r>
            <a:r>
              <a:rPr lang="en-IN" sz="1400" dirty="0"/>
              <a:t>column in </a:t>
            </a:r>
            <a:r>
              <a:rPr lang="en-IN" sz="1400" dirty="0" err="1"/>
              <a:t>new_car_feature</a:t>
            </a:r>
            <a:r>
              <a:rPr kumimoji="0" lang="en-US" altLang="en-US" sz="1400" b="0" i="0" u="none" strike="noStrike" cap="none" normalizeH="0" baseline="0" dirty="0">
                <a:ln>
                  <a:noFill/>
                </a:ln>
                <a:solidFill>
                  <a:schemeClr val="tx1"/>
                </a:solidFill>
                <a:effectLst/>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400" dirty="0"/>
              <a:t>Applied the function and normalized the data for clean and structured representation.</a:t>
            </a:r>
            <a:endParaRPr kumimoji="0" lang="en-US" altLang="en-US" sz="1400" b="1" i="0" u="none" strike="noStrike" cap="none" normalizeH="0" baseline="0" dirty="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9755EE41-D975-98FE-787F-4D09C6FF9671}"/>
              </a:ext>
            </a:extLst>
          </p:cNvPr>
          <p:cNvSpPr>
            <a:spLocks noChangeArrowheads="1"/>
          </p:cNvSpPr>
          <p:nvPr/>
        </p:nvSpPr>
        <p:spPr bwMode="auto">
          <a:xfrm>
            <a:off x="1216057" y="3585648"/>
            <a:ext cx="612898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400" dirty="0"/>
              <a:t>Standardized column names to maintain consistency</a:t>
            </a:r>
            <a:r>
              <a:rPr kumimoji="0" lang="en-US" altLang="en-US" sz="1400" b="0" i="0" u="none" strike="noStrike" cap="none" normalizeH="0" baseline="0" dirty="0">
                <a:ln>
                  <a:noFill/>
                </a:ln>
                <a:solidFill>
                  <a:schemeClr val="tx1"/>
                </a:solidFill>
                <a:effectLst/>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400" dirty="0"/>
              <a:t>Handled missing values and ensured proper data type conversions for uniformity.</a:t>
            </a:r>
            <a:endParaRPr kumimoji="0" lang="en-US" altLang="en-US"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577854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E38EBD-2B01-9C01-6469-D9FED55F70F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0709056-2BF2-70BE-34A9-2F2B1D789885}"/>
              </a:ext>
            </a:extLst>
          </p:cNvPr>
          <p:cNvSpPr txBox="1"/>
          <p:nvPr/>
        </p:nvSpPr>
        <p:spPr>
          <a:xfrm>
            <a:off x="1055802" y="838986"/>
            <a:ext cx="10162095" cy="523220"/>
          </a:xfrm>
          <a:prstGeom prst="rect">
            <a:avLst/>
          </a:prstGeom>
          <a:noFill/>
        </p:spPr>
        <p:txBody>
          <a:bodyPr wrap="square" rtlCol="0">
            <a:spAutoFit/>
          </a:bodyPr>
          <a:lstStyle/>
          <a:p>
            <a:r>
              <a:rPr lang="en-IN" sz="2800" dirty="0"/>
              <a:t>EXPLORATORY DATA ANALYSIS(EDA)</a:t>
            </a:r>
          </a:p>
        </p:txBody>
      </p:sp>
      <p:cxnSp>
        <p:nvCxnSpPr>
          <p:cNvPr id="4" name="Straight Connector 3">
            <a:extLst>
              <a:ext uri="{FF2B5EF4-FFF2-40B4-BE49-F238E27FC236}">
                <a16:creationId xmlns:a16="http://schemas.microsoft.com/office/drawing/2014/main" id="{8F99E864-24BA-D887-E422-E41F9A1DEA68}"/>
              </a:ext>
            </a:extLst>
          </p:cNvPr>
          <p:cNvCxnSpPr/>
          <p:nvPr/>
        </p:nvCxnSpPr>
        <p:spPr>
          <a:xfrm>
            <a:off x="1055802" y="1508287"/>
            <a:ext cx="9851010" cy="0"/>
          </a:xfrm>
          <a:prstGeom prst="line">
            <a:avLst/>
          </a:prstGeom>
          <a:ln>
            <a:solidFill>
              <a:schemeClr val="accent2"/>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B072EA2F-C3B3-DBF0-4730-8252FFE19097}"/>
              </a:ext>
            </a:extLst>
          </p:cNvPr>
          <p:cNvSpPr txBox="1"/>
          <p:nvPr/>
        </p:nvSpPr>
        <p:spPr>
          <a:xfrm>
            <a:off x="904973" y="1791093"/>
            <a:ext cx="10162095" cy="4247317"/>
          </a:xfrm>
          <a:prstGeom prst="rect">
            <a:avLst/>
          </a:prstGeom>
          <a:noFill/>
        </p:spPr>
        <p:txBody>
          <a:bodyPr wrap="square" rtlCol="0">
            <a:spAutoFit/>
          </a:bodyPr>
          <a:lstStyle/>
          <a:p>
            <a:r>
              <a:rPr lang="en-IN" b="1" dirty="0"/>
              <a:t>Insights Gained</a:t>
            </a:r>
            <a:r>
              <a:rPr lang="en-IN" dirty="0"/>
              <a:t>:</a:t>
            </a:r>
          </a:p>
          <a:p>
            <a:pPr marL="285750" indent="-285750">
              <a:buFont typeface="Wingdings" panose="05000000000000000000" pitchFamily="2" charset="2"/>
              <a:buChar char="§"/>
            </a:pPr>
            <a:r>
              <a:rPr lang="en-US" dirty="0"/>
              <a:t>Relationship between price and mileage.</a:t>
            </a:r>
            <a:endParaRPr lang="en-IN" dirty="0"/>
          </a:p>
          <a:p>
            <a:pPr marL="285750" indent="-285750">
              <a:buFont typeface="Wingdings" panose="05000000000000000000" pitchFamily="2" charset="2"/>
              <a:buChar char="§"/>
            </a:pPr>
            <a:r>
              <a:rPr lang="en-US" dirty="0"/>
              <a:t>Distribution of car prices by brand, model year, and fuel type</a:t>
            </a:r>
          </a:p>
          <a:p>
            <a:pPr marL="285750" indent="-285750">
              <a:buFont typeface="Wingdings" panose="05000000000000000000" pitchFamily="2" charset="2"/>
              <a:buChar char="§"/>
            </a:pPr>
            <a:r>
              <a:rPr lang="en-US" dirty="0"/>
              <a:t>Top-performing brands in terms of resale value.</a:t>
            </a:r>
          </a:p>
          <a:p>
            <a:pPr marL="285750" indent="-285750">
              <a:buFont typeface="Wingdings" panose="05000000000000000000" pitchFamily="2" charset="2"/>
              <a:buChar char="§"/>
            </a:pPr>
            <a:r>
              <a:rPr lang="en-US" dirty="0"/>
              <a:t>Average mileage by brands</a:t>
            </a:r>
          </a:p>
          <a:p>
            <a:pPr marL="285750" indent="-285750">
              <a:buFont typeface="Wingdings" panose="05000000000000000000" pitchFamily="2" charset="2"/>
              <a:buChar char="§"/>
            </a:pPr>
            <a:r>
              <a:rPr lang="en-US" dirty="0"/>
              <a:t>Correlations between  car dimensions</a:t>
            </a:r>
          </a:p>
          <a:p>
            <a:pPr marL="285750" indent="-285750">
              <a:buFont typeface="Wingdings" panose="05000000000000000000" pitchFamily="2" charset="2"/>
              <a:buChar char="§"/>
            </a:pPr>
            <a:r>
              <a:rPr lang="en-US" dirty="0"/>
              <a:t>Distribution of seats in cars </a:t>
            </a:r>
          </a:p>
          <a:p>
            <a:pPr marL="285750" indent="-285750">
              <a:buFont typeface="Wingdings" panose="05000000000000000000" pitchFamily="2" charset="2"/>
              <a:buChar char="§"/>
            </a:pPr>
            <a:r>
              <a:rPr lang="en-US" dirty="0"/>
              <a:t>Data distribution by histogram </a:t>
            </a:r>
          </a:p>
          <a:p>
            <a:r>
              <a:rPr lang="en-IN" b="1" dirty="0"/>
              <a:t>Visualizations</a:t>
            </a:r>
            <a:r>
              <a:rPr lang="en-IN" dirty="0"/>
              <a:t>:</a:t>
            </a:r>
            <a:endParaRPr lang="en-US" dirty="0"/>
          </a:p>
          <a:p>
            <a:pPr marL="285750" indent="-285750">
              <a:buFont typeface="Wingdings" panose="05000000000000000000" pitchFamily="2" charset="2"/>
              <a:buChar char="§"/>
            </a:pPr>
            <a:r>
              <a:rPr lang="en-US" dirty="0"/>
              <a:t>Histograms</a:t>
            </a:r>
          </a:p>
          <a:p>
            <a:pPr marL="285750" indent="-285750">
              <a:buFont typeface="Wingdings" panose="05000000000000000000" pitchFamily="2" charset="2"/>
              <a:buChar char="§"/>
            </a:pPr>
            <a:r>
              <a:rPr lang="en-US" dirty="0"/>
              <a:t>bar charts</a:t>
            </a:r>
          </a:p>
          <a:p>
            <a:pPr marL="285750" indent="-285750">
              <a:buFont typeface="Wingdings" panose="05000000000000000000" pitchFamily="2" charset="2"/>
              <a:buChar char="§"/>
            </a:pPr>
            <a:r>
              <a:rPr lang="en-US" dirty="0"/>
              <a:t>scatter plots</a:t>
            </a:r>
          </a:p>
          <a:p>
            <a:pPr marL="285750" indent="-285750">
              <a:buFont typeface="Wingdings" panose="05000000000000000000" pitchFamily="2" charset="2"/>
              <a:buChar char="§"/>
            </a:pPr>
            <a:r>
              <a:rPr lang="en-US" dirty="0"/>
              <a:t>Count plots</a:t>
            </a:r>
          </a:p>
          <a:p>
            <a:pPr marL="285750" indent="-285750">
              <a:buFont typeface="Wingdings" panose="05000000000000000000" pitchFamily="2" charset="2"/>
              <a:buChar char="§"/>
            </a:pPr>
            <a:r>
              <a:rPr lang="en-US" dirty="0"/>
              <a:t>Box plots</a:t>
            </a:r>
          </a:p>
          <a:p>
            <a:pPr marL="285750" indent="-285750">
              <a:buFont typeface="Wingdings" panose="05000000000000000000" pitchFamily="2" charset="2"/>
              <a:buChar char="§"/>
            </a:pPr>
            <a:r>
              <a:rPr lang="en-US" dirty="0"/>
              <a:t>correlation heatmaps.</a:t>
            </a:r>
            <a:endParaRPr lang="en-IN" dirty="0"/>
          </a:p>
        </p:txBody>
      </p:sp>
    </p:spTree>
    <p:extLst>
      <p:ext uri="{BB962C8B-B14F-4D97-AF65-F5344CB8AC3E}">
        <p14:creationId xmlns:p14="http://schemas.microsoft.com/office/powerpoint/2010/main" val="8282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B13C7-C953-8CB6-C180-9DBEE6CBB5D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FC4BA55-C53E-7094-1FA7-C39451A740D9}"/>
              </a:ext>
            </a:extLst>
          </p:cNvPr>
          <p:cNvSpPr txBox="1"/>
          <p:nvPr/>
        </p:nvSpPr>
        <p:spPr>
          <a:xfrm>
            <a:off x="1055802" y="838986"/>
            <a:ext cx="10162095" cy="523220"/>
          </a:xfrm>
          <a:prstGeom prst="rect">
            <a:avLst/>
          </a:prstGeom>
          <a:noFill/>
        </p:spPr>
        <p:txBody>
          <a:bodyPr wrap="square" rtlCol="0">
            <a:spAutoFit/>
          </a:bodyPr>
          <a:lstStyle/>
          <a:p>
            <a:r>
              <a:rPr lang="en-IN" sz="2800" dirty="0"/>
              <a:t>MACHINE LEARNING MODELS</a:t>
            </a:r>
          </a:p>
        </p:txBody>
      </p:sp>
      <p:cxnSp>
        <p:nvCxnSpPr>
          <p:cNvPr id="4" name="Straight Connector 3">
            <a:extLst>
              <a:ext uri="{FF2B5EF4-FFF2-40B4-BE49-F238E27FC236}">
                <a16:creationId xmlns:a16="http://schemas.microsoft.com/office/drawing/2014/main" id="{EA757AA9-37C1-F006-33A7-8CB482CFD59E}"/>
              </a:ext>
            </a:extLst>
          </p:cNvPr>
          <p:cNvCxnSpPr/>
          <p:nvPr/>
        </p:nvCxnSpPr>
        <p:spPr>
          <a:xfrm>
            <a:off x="1055802" y="1508287"/>
            <a:ext cx="9851010" cy="0"/>
          </a:xfrm>
          <a:prstGeom prst="line">
            <a:avLst/>
          </a:prstGeom>
          <a:ln>
            <a:solidFill>
              <a:schemeClr val="accent2"/>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32342521-EECE-CCBA-A4B3-168540BCDBF8}"/>
              </a:ext>
            </a:extLst>
          </p:cNvPr>
          <p:cNvSpPr txBox="1"/>
          <p:nvPr/>
        </p:nvSpPr>
        <p:spPr>
          <a:xfrm>
            <a:off x="900260" y="1508287"/>
            <a:ext cx="7508450" cy="4955203"/>
          </a:xfrm>
          <a:prstGeom prst="rect">
            <a:avLst/>
          </a:prstGeom>
          <a:noFill/>
        </p:spPr>
        <p:txBody>
          <a:bodyPr wrap="square" rtlCol="0">
            <a:spAutoFit/>
          </a:bodyPr>
          <a:lstStyle/>
          <a:p>
            <a:pPr marL="285750" indent="-285750">
              <a:buFont typeface="Wingdings" panose="05000000000000000000" pitchFamily="2" charset="2"/>
              <a:buChar char="ü"/>
            </a:pPr>
            <a:r>
              <a:rPr lang="en-IN" b="1" i="1" dirty="0"/>
              <a:t>Data Preparation:(Train-Test Split</a:t>
            </a:r>
            <a:r>
              <a:rPr lang="en-IN" dirty="0"/>
              <a:t>)</a:t>
            </a:r>
          </a:p>
          <a:p>
            <a:r>
              <a:rPr lang="en-US" sz="1400" dirty="0"/>
              <a:t>      Split the dataset into training and testing sets</a:t>
            </a:r>
          </a:p>
          <a:p>
            <a:endParaRPr lang="en-US" sz="1400" dirty="0"/>
          </a:p>
          <a:p>
            <a:pPr lvl="1"/>
            <a:r>
              <a:rPr lang="en-IN" sz="1400" b="1" dirty="0"/>
              <a:t>from </a:t>
            </a:r>
            <a:r>
              <a:rPr lang="en-IN" sz="1400" b="1" dirty="0" err="1"/>
              <a:t>sklearn.model_selection</a:t>
            </a:r>
            <a:r>
              <a:rPr lang="en-IN" sz="1400" b="1" dirty="0"/>
              <a:t> import </a:t>
            </a:r>
            <a:r>
              <a:rPr lang="en-IN" sz="1400" b="1" dirty="0" err="1"/>
              <a:t>train_test_split</a:t>
            </a:r>
            <a:endParaRPr lang="en-IN" sz="1400" b="1" dirty="0"/>
          </a:p>
          <a:p>
            <a:pPr lvl="1"/>
            <a:r>
              <a:rPr lang="en-IN" sz="1400" b="1" dirty="0" err="1"/>
              <a:t>X_train</a:t>
            </a:r>
            <a:r>
              <a:rPr lang="en-IN" sz="1400" b="1" dirty="0"/>
              <a:t>, </a:t>
            </a:r>
            <a:r>
              <a:rPr lang="en-IN" sz="1400" b="1" dirty="0" err="1"/>
              <a:t>X_test</a:t>
            </a:r>
            <a:r>
              <a:rPr lang="en-IN" sz="1400" b="1" dirty="0"/>
              <a:t>, </a:t>
            </a:r>
            <a:r>
              <a:rPr lang="en-IN" sz="1400" b="1" dirty="0" err="1"/>
              <a:t>y_train</a:t>
            </a:r>
            <a:r>
              <a:rPr lang="en-IN" sz="1400" b="1" dirty="0"/>
              <a:t>, </a:t>
            </a:r>
            <a:r>
              <a:rPr lang="en-IN" sz="1400" b="1" dirty="0" err="1"/>
              <a:t>y_test</a:t>
            </a:r>
            <a:r>
              <a:rPr lang="en-IN" sz="1400" b="1" dirty="0"/>
              <a:t> = </a:t>
            </a:r>
            <a:r>
              <a:rPr lang="en-IN" sz="1400" b="1" dirty="0" err="1"/>
              <a:t>train_test_split</a:t>
            </a:r>
            <a:r>
              <a:rPr lang="en-IN" sz="1400" b="1" dirty="0"/>
              <a:t>(X, y, </a:t>
            </a:r>
            <a:r>
              <a:rPr lang="en-IN" sz="1400" b="1" dirty="0" err="1"/>
              <a:t>test_size</a:t>
            </a:r>
            <a:r>
              <a:rPr lang="en-IN" sz="1400" b="1" dirty="0"/>
              <a:t>=0.2, </a:t>
            </a:r>
            <a:r>
              <a:rPr lang="en-IN" sz="1400" b="1" dirty="0" err="1"/>
              <a:t>random_state</a:t>
            </a:r>
            <a:r>
              <a:rPr lang="en-IN" sz="1400" b="1" dirty="0"/>
              <a:t>=42)</a:t>
            </a:r>
          </a:p>
          <a:p>
            <a:pPr lvl="1"/>
            <a:endParaRPr lang="en-IN" sz="1400" dirty="0"/>
          </a:p>
          <a:p>
            <a:pPr marL="285750" indent="-285750">
              <a:buFont typeface="Wingdings" panose="05000000000000000000" pitchFamily="2" charset="2"/>
              <a:buChar char="ü"/>
            </a:pPr>
            <a:r>
              <a:rPr lang="en-IN" b="1" i="1" dirty="0"/>
              <a:t>Feature Encoding:</a:t>
            </a:r>
          </a:p>
          <a:p>
            <a:r>
              <a:rPr lang="en-US" sz="1200" dirty="0"/>
              <a:t>       Applied </a:t>
            </a:r>
            <a:r>
              <a:rPr lang="en-US" sz="1200" b="1" dirty="0"/>
              <a:t>Label Encoding</a:t>
            </a:r>
            <a:r>
              <a:rPr lang="en-US" sz="1200" dirty="0"/>
              <a:t> to convert categorical variables into numerical values</a:t>
            </a:r>
          </a:p>
          <a:p>
            <a:endParaRPr lang="en-IN" sz="1200" b="1" i="1" dirty="0"/>
          </a:p>
          <a:p>
            <a:pPr lvl="1"/>
            <a:r>
              <a:rPr lang="en-IN" sz="1200" b="1" dirty="0"/>
              <a:t>from </a:t>
            </a:r>
            <a:r>
              <a:rPr lang="en-IN" sz="1200" b="1" dirty="0" err="1"/>
              <a:t>sklearn.preprocessing</a:t>
            </a:r>
            <a:r>
              <a:rPr lang="en-IN" sz="1200" b="1" dirty="0"/>
              <a:t> import </a:t>
            </a:r>
            <a:r>
              <a:rPr lang="en-IN" sz="1200" b="1" dirty="0" err="1"/>
              <a:t>LabelEncoder</a:t>
            </a:r>
            <a:endParaRPr lang="en-IN" sz="1200" b="1" dirty="0"/>
          </a:p>
          <a:p>
            <a:pPr lvl="1"/>
            <a:r>
              <a:rPr lang="en-IN" sz="1200" b="1" dirty="0"/>
              <a:t>encoder = </a:t>
            </a:r>
            <a:r>
              <a:rPr lang="en-IN" sz="1200" b="1" dirty="0" err="1"/>
              <a:t>LabelEncoder</a:t>
            </a:r>
            <a:r>
              <a:rPr lang="en-IN" sz="1200" b="1" dirty="0"/>
              <a:t>()</a:t>
            </a:r>
          </a:p>
          <a:p>
            <a:pPr lvl="1"/>
            <a:r>
              <a:rPr lang="en-IN" sz="1200" b="1" dirty="0" err="1"/>
              <a:t>X_train</a:t>
            </a:r>
            <a:r>
              <a:rPr lang="en-IN" sz="1200" b="1" dirty="0"/>
              <a:t>['</a:t>
            </a:r>
            <a:r>
              <a:rPr lang="en-IN" sz="1200" b="1" dirty="0" err="1"/>
              <a:t>column_name</a:t>
            </a:r>
            <a:r>
              <a:rPr lang="en-IN" sz="1200" b="1" dirty="0"/>
              <a:t>'] = </a:t>
            </a:r>
            <a:r>
              <a:rPr lang="en-IN" sz="1200" b="1" dirty="0" err="1"/>
              <a:t>encoder.fit_transform</a:t>
            </a:r>
            <a:r>
              <a:rPr lang="en-IN" sz="1200" b="1" dirty="0"/>
              <a:t>(</a:t>
            </a:r>
            <a:r>
              <a:rPr lang="en-IN" sz="1200" b="1" dirty="0" err="1"/>
              <a:t>X_train</a:t>
            </a:r>
            <a:r>
              <a:rPr lang="en-IN" sz="1200" b="1" dirty="0"/>
              <a:t>['</a:t>
            </a:r>
            <a:r>
              <a:rPr lang="en-IN" sz="1200" b="1" dirty="0" err="1"/>
              <a:t>column_name</a:t>
            </a:r>
            <a:r>
              <a:rPr lang="en-IN" sz="1200" b="1" dirty="0"/>
              <a:t>'])</a:t>
            </a:r>
          </a:p>
          <a:p>
            <a:pPr lvl="1"/>
            <a:r>
              <a:rPr lang="en-IN" sz="1200" b="1" dirty="0" err="1"/>
              <a:t>X_test</a:t>
            </a:r>
            <a:r>
              <a:rPr lang="en-IN" sz="1200" b="1" dirty="0"/>
              <a:t>['</a:t>
            </a:r>
            <a:r>
              <a:rPr lang="en-IN" sz="1200" b="1" dirty="0" err="1"/>
              <a:t>column_name</a:t>
            </a:r>
            <a:r>
              <a:rPr lang="en-IN" sz="1200" b="1" dirty="0"/>
              <a:t>'] = </a:t>
            </a:r>
            <a:r>
              <a:rPr lang="en-IN" sz="1200" b="1" dirty="0" err="1"/>
              <a:t>encoder.transform</a:t>
            </a:r>
            <a:r>
              <a:rPr lang="en-IN" sz="1200" b="1" dirty="0"/>
              <a:t>(</a:t>
            </a:r>
            <a:r>
              <a:rPr lang="en-IN" sz="1200" b="1" dirty="0" err="1"/>
              <a:t>X_test</a:t>
            </a:r>
            <a:r>
              <a:rPr lang="en-IN" sz="1200" b="1" dirty="0"/>
              <a:t>['</a:t>
            </a:r>
            <a:r>
              <a:rPr lang="en-IN" sz="1200" b="1" dirty="0" err="1"/>
              <a:t>column_name</a:t>
            </a:r>
            <a:r>
              <a:rPr lang="en-IN" sz="1200" b="1" dirty="0"/>
              <a:t>'])</a:t>
            </a:r>
          </a:p>
          <a:p>
            <a:pPr lvl="1"/>
            <a:endParaRPr lang="en-IN" b="1" dirty="0"/>
          </a:p>
          <a:p>
            <a:pPr marL="285750" indent="-285750">
              <a:buFont typeface="Wingdings" panose="05000000000000000000" pitchFamily="2" charset="2"/>
              <a:buChar char="ü"/>
            </a:pPr>
            <a:r>
              <a:rPr lang="en-IN" b="1" i="1" dirty="0"/>
              <a:t>Feature Scaling</a:t>
            </a:r>
            <a:r>
              <a:rPr lang="en-IN" dirty="0"/>
              <a:t>:</a:t>
            </a:r>
            <a:endParaRPr lang="en-IN" b="1" i="1" dirty="0"/>
          </a:p>
          <a:p>
            <a:r>
              <a:rPr lang="en-US" sz="1400" dirty="0"/>
              <a:t>      Used </a:t>
            </a:r>
            <a:r>
              <a:rPr lang="en-US" sz="1400" dirty="0" err="1"/>
              <a:t>StandardScaler</a:t>
            </a:r>
            <a:r>
              <a:rPr lang="en-US" sz="1400" dirty="0"/>
              <a:t> for scaling numerical features to improve model performance</a:t>
            </a:r>
          </a:p>
          <a:p>
            <a:endParaRPr lang="en-US" sz="1400" dirty="0"/>
          </a:p>
          <a:p>
            <a:pPr lvl="1"/>
            <a:r>
              <a:rPr lang="en-IN" sz="1400" b="1" dirty="0"/>
              <a:t>from </a:t>
            </a:r>
            <a:r>
              <a:rPr lang="en-IN" sz="1400" b="1" dirty="0" err="1"/>
              <a:t>sklearn.preprocessing</a:t>
            </a:r>
            <a:r>
              <a:rPr lang="en-IN" sz="1400" b="1" dirty="0"/>
              <a:t> import </a:t>
            </a:r>
            <a:r>
              <a:rPr lang="en-IN" sz="1400" b="1" dirty="0" err="1"/>
              <a:t>StandardScaler</a:t>
            </a:r>
            <a:endParaRPr lang="en-IN" sz="1400" b="1" dirty="0"/>
          </a:p>
          <a:p>
            <a:pPr lvl="1"/>
            <a:r>
              <a:rPr lang="en-IN" sz="1400" b="1" dirty="0"/>
              <a:t>scaler = </a:t>
            </a:r>
            <a:r>
              <a:rPr lang="en-IN" sz="1400" b="1" dirty="0" err="1"/>
              <a:t>StandardScaler</a:t>
            </a:r>
            <a:r>
              <a:rPr lang="en-IN" sz="1400" b="1" dirty="0"/>
              <a:t>()</a:t>
            </a:r>
          </a:p>
          <a:p>
            <a:pPr lvl="1"/>
            <a:r>
              <a:rPr lang="en-IN" sz="1400" b="1" dirty="0" err="1"/>
              <a:t>X_train_scaled</a:t>
            </a:r>
            <a:r>
              <a:rPr lang="en-IN" sz="1400" b="1" dirty="0"/>
              <a:t> = </a:t>
            </a:r>
            <a:r>
              <a:rPr lang="en-IN" sz="1400" b="1" dirty="0" err="1"/>
              <a:t>scaler.fit_transform</a:t>
            </a:r>
            <a:r>
              <a:rPr lang="en-IN" sz="1400" b="1" dirty="0"/>
              <a:t>(</a:t>
            </a:r>
            <a:r>
              <a:rPr lang="en-IN" sz="1400" b="1" dirty="0" err="1"/>
              <a:t>X_train</a:t>
            </a:r>
            <a:r>
              <a:rPr lang="en-IN" sz="1400" b="1" dirty="0"/>
              <a:t>)</a:t>
            </a:r>
          </a:p>
          <a:p>
            <a:pPr lvl="1"/>
            <a:r>
              <a:rPr lang="en-IN" sz="1400" b="1" dirty="0" err="1"/>
              <a:t>X_test_scaled</a:t>
            </a:r>
            <a:r>
              <a:rPr lang="en-IN" sz="1400" b="1" dirty="0"/>
              <a:t> = </a:t>
            </a:r>
            <a:r>
              <a:rPr lang="en-IN" sz="1400" b="1" dirty="0" err="1"/>
              <a:t>scaler.transform</a:t>
            </a:r>
            <a:r>
              <a:rPr lang="en-IN" sz="1400" b="1" dirty="0"/>
              <a:t>(</a:t>
            </a:r>
            <a:r>
              <a:rPr lang="en-IN" sz="1400" b="1" dirty="0" err="1"/>
              <a:t>X_test</a:t>
            </a:r>
            <a:r>
              <a:rPr lang="en-IN" sz="1400" b="1" dirty="0"/>
              <a:t>)</a:t>
            </a:r>
          </a:p>
          <a:p>
            <a:endParaRPr lang="en-IN" dirty="0"/>
          </a:p>
        </p:txBody>
      </p:sp>
      <p:sp>
        <p:nvSpPr>
          <p:cNvPr id="3" name="Rectangle: Rounded Corners 2">
            <a:extLst>
              <a:ext uri="{FF2B5EF4-FFF2-40B4-BE49-F238E27FC236}">
                <a16:creationId xmlns:a16="http://schemas.microsoft.com/office/drawing/2014/main" id="{A3C9161C-5EDB-93D3-7FA3-4A349829AE5E}"/>
              </a:ext>
            </a:extLst>
          </p:cNvPr>
          <p:cNvSpPr/>
          <p:nvPr/>
        </p:nvSpPr>
        <p:spPr>
          <a:xfrm>
            <a:off x="1277333" y="2205872"/>
            <a:ext cx="7268066" cy="612736"/>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9558E477-2C31-145F-F4B4-A64AEBE71199}"/>
              </a:ext>
            </a:extLst>
          </p:cNvPr>
          <p:cNvSpPr/>
          <p:nvPr/>
        </p:nvSpPr>
        <p:spPr>
          <a:xfrm>
            <a:off x="1277333" y="3516191"/>
            <a:ext cx="7268066" cy="82956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7" name="Rectangle: Rounded Corners 6">
            <a:extLst>
              <a:ext uri="{FF2B5EF4-FFF2-40B4-BE49-F238E27FC236}">
                <a16:creationId xmlns:a16="http://schemas.microsoft.com/office/drawing/2014/main" id="{E2D6D2DB-0C84-D9B3-EC29-25E33AD6FEEA}"/>
              </a:ext>
            </a:extLst>
          </p:cNvPr>
          <p:cNvSpPr/>
          <p:nvPr/>
        </p:nvSpPr>
        <p:spPr>
          <a:xfrm>
            <a:off x="1277333" y="5186313"/>
            <a:ext cx="7268066" cy="988244"/>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784546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71206-74FA-A7E3-F416-A3EFEED53D7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35725D5-ECE7-9C93-3641-9B05C72D1C43}"/>
              </a:ext>
            </a:extLst>
          </p:cNvPr>
          <p:cNvSpPr txBox="1"/>
          <p:nvPr/>
        </p:nvSpPr>
        <p:spPr>
          <a:xfrm>
            <a:off x="1055802" y="838986"/>
            <a:ext cx="10162095" cy="523220"/>
          </a:xfrm>
          <a:prstGeom prst="rect">
            <a:avLst/>
          </a:prstGeom>
          <a:noFill/>
        </p:spPr>
        <p:txBody>
          <a:bodyPr wrap="square" rtlCol="0">
            <a:spAutoFit/>
          </a:bodyPr>
          <a:lstStyle/>
          <a:p>
            <a:r>
              <a:rPr lang="en-IN" sz="2800" dirty="0"/>
              <a:t>MACHINE LEARNING MODELS &amp; DEPLOYMENT</a:t>
            </a:r>
          </a:p>
        </p:txBody>
      </p:sp>
      <p:cxnSp>
        <p:nvCxnSpPr>
          <p:cNvPr id="4" name="Straight Connector 3">
            <a:extLst>
              <a:ext uri="{FF2B5EF4-FFF2-40B4-BE49-F238E27FC236}">
                <a16:creationId xmlns:a16="http://schemas.microsoft.com/office/drawing/2014/main" id="{546E9315-DC78-6829-E06C-A88A82A8F422}"/>
              </a:ext>
            </a:extLst>
          </p:cNvPr>
          <p:cNvCxnSpPr/>
          <p:nvPr/>
        </p:nvCxnSpPr>
        <p:spPr>
          <a:xfrm>
            <a:off x="1055802" y="1508287"/>
            <a:ext cx="9851010" cy="0"/>
          </a:xfrm>
          <a:prstGeom prst="line">
            <a:avLst/>
          </a:prstGeom>
          <a:ln>
            <a:solidFill>
              <a:schemeClr val="accent2"/>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CE3CC6A2-9EC6-F577-9E2C-F241A164C251}"/>
              </a:ext>
            </a:extLst>
          </p:cNvPr>
          <p:cNvSpPr txBox="1"/>
          <p:nvPr/>
        </p:nvSpPr>
        <p:spPr>
          <a:xfrm>
            <a:off x="900260" y="1508287"/>
            <a:ext cx="5114042" cy="4124206"/>
          </a:xfrm>
          <a:prstGeom prst="rect">
            <a:avLst/>
          </a:prstGeom>
          <a:noFill/>
        </p:spPr>
        <p:txBody>
          <a:bodyPr wrap="square" rtlCol="0">
            <a:spAutoFit/>
          </a:bodyPr>
          <a:lstStyle/>
          <a:p>
            <a:pPr marL="285750" indent="-285750">
              <a:buFont typeface="Wingdings" panose="05000000000000000000" pitchFamily="2" charset="2"/>
              <a:buChar char="ü"/>
            </a:pPr>
            <a:r>
              <a:rPr lang="en-IN" b="1" i="1" dirty="0"/>
              <a:t>Model Training</a:t>
            </a:r>
            <a:r>
              <a:rPr lang="en-IN" dirty="0"/>
              <a:t>:</a:t>
            </a:r>
          </a:p>
          <a:p>
            <a:r>
              <a:rPr lang="en-US" sz="1400" dirty="0"/>
              <a:t>      Trained the machine learning model using the training set</a:t>
            </a:r>
          </a:p>
          <a:p>
            <a:endParaRPr lang="en-US" sz="1400" dirty="0"/>
          </a:p>
          <a:p>
            <a:pPr lvl="1"/>
            <a:r>
              <a:rPr lang="en-US" sz="1400" b="1" dirty="0"/>
              <a:t>from </a:t>
            </a:r>
            <a:r>
              <a:rPr lang="en-US" sz="1400" b="1" dirty="0" err="1"/>
              <a:t>sklearn.linear_model</a:t>
            </a:r>
            <a:r>
              <a:rPr lang="en-US" sz="1400" b="1" dirty="0"/>
              <a:t> import </a:t>
            </a:r>
            <a:r>
              <a:rPr lang="en-US" sz="1400" b="1" dirty="0" err="1"/>
              <a:t>LinearRegression</a:t>
            </a:r>
            <a:endParaRPr lang="en-US" sz="1400" b="1" dirty="0"/>
          </a:p>
          <a:p>
            <a:pPr lvl="1"/>
            <a:r>
              <a:rPr lang="en-US" sz="1400" b="1" dirty="0"/>
              <a:t>model = </a:t>
            </a:r>
            <a:r>
              <a:rPr lang="en-US" sz="1400" b="1" dirty="0" err="1"/>
              <a:t>LinearRegression</a:t>
            </a:r>
            <a:r>
              <a:rPr lang="en-US" sz="1400" b="1" dirty="0"/>
              <a:t>()</a:t>
            </a:r>
          </a:p>
          <a:p>
            <a:pPr lvl="1"/>
            <a:r>
              <a:rPr lang="en-US" sz="1400" b="1" dirty="0" err="1"/>
              <a:t>model.fit</a:t>
            </a:r>
            <a:r>
              <a:rPr lang="en-US" sz="1400" b="1" dirty="0"/>
              <a:t>(</a:t>
            </a:r>
            <a:r>
              <a:rPr lang="en-US" sz="1400" b="1" dirty="0" err="1"/>
              <a:t>X_train_scaled</a:t>
            </a:r>
            <a:r>
              <a:rPr lang="en-US" sz="1400" b="1" dirty="0"/>
              <a:t>, </a:t>
            </a:r>
            <a:r>
              <a:rPr lang="en-US" sz="1400" b="1" dirty="0" err="1"/>
              <a:t>y_train</a:t>
            </a:r>
            <a:r>
              <a:rPr lang="en-US" sz="1400" b="1" dirty="0"/>
              <a:t>)</a:t>
            </a:r>
          </a:p>
          <a:p>
            <a:endParaRPr lang="en-IN" sz="1400" b="1" dirty="0"/>
          </a:p>
          <a:p>
            <a:pPr marL="285750" indent="-285750">
              <a:buFont typeface="Wingdings" panose="05000000000000000000" pitchFamily="2" charset="2"/>
              <a:buChar char="ü"/>
            </a:pPr>
            <a:r>
              <a:rPr lang="en-IN" b="1" i="1" dirty="0"/>
              <a:t>Prediction</a:t>
            </a:r>
          </a:p>
          <a:p>
            <a:r>
              <a:rPr lang="en-US" sz="1200" dirty="0"/>
              <a:t>       Predicted the target variable for the test set.</a:t>
            </a:r>
          </a:p>
          <a:p>
            <a:endParaRPr lang="en-IN" sz="1200" b="1" i="1" dirty="0"/>
          </a:p>
          <a:p>
            <a:pPr lvl="1"/>
            <a:r>
              <a:rPr lang="en-US" sz="1200" b="1" dirty="0" err="1"/>
              <a:t>y_pred</a:t>
            </a:r>
            <a:r>
              <a:rPr lang="en-US" sz="1200" b="1" dirty="0"/>
              <a:t> = </a:t>
            </a:r>
            <a:r>
              <a:rPr lang="en-US" sz="1200" b="1" dirty="0" err="1"/>
              <a:t>model.predict</a:t>
            </a:r>
            <a:r>
              <a:rPr lang="en-US" sz="1200" b="1" dirty="0"/>
              <a:t>(</a:t>
            </a:r>
            <a:r>
              <a:rPr lang="en-US" sz="1200" b="1" dirty="0" err="1"/>
              <a:t>X_test_scaled</a:t>
            </a:r>
            <a:r>
              <a:rPr lang="en-US" sz="1200" b="1" dirty="0"/>
              <a:t>)</a:t>
            </a:r>
          </a:p>
          <a:p>
            <a:endParaRPr lang="en-IN" b="1" dirty="0"/>
          </a:p>
          <a:p>
            <a:pPr marL="285750" indent="-285750">
              <a:buFont typeface="Wingdings" panose="05000000000000000000" pitchFamily="2" charset="2"/>
              <a:buChar char="ü"/>
            </a:pPr>
            <a:r>
              <a:rPr lang="en-IN" b="1" i="1" dirty="0"/>
              <a:t>Evaluation</a:t>
            </a:r>
          </a:p>
          <a:p>
            <a:r>
              <a:rPr lang="en-US" sz="1400" dirty="0"/>
              <a:t>      Evaluated model performance using metrics like </a:t>
            </a:r>
          </a:p>
          <a:p>
            <a:pPr marL="742950" lvl="1" indent="-285750">
              <a:buFont typeface="Arial" panose="020B0604020202020204" pitchFamily="34" charset="0"/>
              <a:buChar char="•"/>
            </a:pPr>
            <a:r>
              <a:rPr lang="en-US" sz="1400" dirty="0"/>
              <a:t>Mean Absolute Error (MAE),</a:t>
            </a:r>
          </a:p>
          <a:p>
            <a:pPr marL="742950" lvl="1" indent="-285750">
              <a:buFont typeface="Arial" panose="020B0604020202020204" pitchFamily="34" charset="0"/>
              <a:buChar char="•"/>
            </a:pPr>
            <a:r>
              <a:rPr lang="en-US" sz="1400" dirty="0"/>
              <a:t>Mean Squared Error (MSE), </a:t>
            </a:r>
          </a:p>
          <a:p>
            <a:pPr marL="742950" lvl="1" indent="-285750">
              <a:buFont typeface="Arial" panose="020B0604020202020204" pitchFamily="34" charset="0"/>
              <a:buChar char="•"/>
            </a:pPr>
            <a:r>
              <a:rPr lang="en-US" sz="1400" dirty="0"/>
              <a:t>R² Score .</a:t>
            </a:r>
          </a:p>
          <a:p>
            <a:pPr marL="742950" lvl="1" indent="-285750">
              <a:buFont typeface="Arial" panose="020B0604020202020204" pitchFamily="34" charset="0"/>
              <a:buChar char="•"/>
            </a:pPr>
            <a:r>
              <a:rPr lang="en-US" sz="1400" dirty="0"/>
              <a:t>Root mean squared error.</a:t>
            </a:r>
          </a:p>
        </p:txBody>
      </p:sp>
      <p:sp>
        <p:nvSpPr>
          <p:cNvPr id="7" name="TextBox 6">
            <a:extLst>
              <a:ext uri="{FF2B5EF4-FFF2-40B4-BE49-F238E27FC236}">
                <a16:creationId xmlns:a16="http://schemas.microsoft.com/office/drawing/2014/main" id="{1D8FD743-970D-338D-4287-ADA3E00EEA8F}"/>
              </a:ext>
            </a:extLst>
          </p:cNvPr>
          <p:cNvSpPr txBox="1"/>
          <p:nvPr/>
        </p:nvSpPr>
        <p:spPr>
          <a:xfrm>
            <a:off x="6177700" y="1618231"/>
            <a:ext cx="5114042" cy="2616101"/>
          </a:xfrm>
          <a:prstGeom prst="rect">
            <a:avLst/>
          </a:prstGeom>
          <a:noFill/>
        </p:spPr>
        <p:txBody>
          <a:bodyPr wrap="square" rtlCol="0">
            <a:spAutoFit/>
          </a:bodyPr>
          <a:lstStyle/>
          <a:p>
            <a:r>
              <a:rPr lang="en-IN" sz="2400" b="1" dirty="0"/>
              <a:t>Algorithms Explored</a:t>
            </a:r>
          </a:p>
          <a:p>
            <a:endParaRPr lang="en-IN" sz="1400" b="1" dirty="0"/>
          </a:p>
          <a:p>
            <a:pPr marL="285750" indent="-285750">
              <a:buFont typeface="Wingdings" panose="05000000000000000000" pitchFamily="2" charset="2"/>
              <a:buChar char="ü"/>
            </a:pPr>
            <a:r>
              <a:rPr lang="en-IN" dirty="0"/>
              <a:t>Linear regression</a:t>
            </a:r>
          </a:p>
          <a:p>
            <a:pPr marL="285750" indent="-285750">
              <a:buFont typeface="Wingdings" panose="05000000000000000000" pitchFamily="2" charset="2"/>
              <a:buChar char="ü"/>
            </a:pPr>
            <a:r>
              <a:rPr lang="en-IN" dirty="0"/>
              <a:t>Decision tree </a:t>
            </a:r>
          </a:p>
          <a:p>
            <a:pPr marL="285750" indent="-285750">
              <a:buFont typeface="Wingdings" panose="05000000000000000000" pitchFamily="2" charset="2"/>
              <a:buChar char="ü"/>
            </a:pPr>
            <a:r>
              <a:rPr lang="en-IN" dirty="0"/>
              <a:t>Random forest</a:t>
            </a:r>
          </a:p>
          <a:p>
            <a:pPr marL="285750" indent="-285750">
              <a:buFont typeface="Wingdings" panose="05000000000000000000" pitchFamily="2" charset="2"/>
              <a:buChar char="ü"/>
            </a:pPr>
            <a:r>
              <a:rPr lang="en-IN" dirty="0"/>
              <a:t>Lasso and Ridge Regression:</a:t>
            </a:r>
          </a:p>
          <a:p>
            <a:pPr marL="285750" indent="-285750">
              <a:buFont typeface="Wingdings" panose="05000000000000000000" pitchFamily="2" charset="2"/>
              <a:buChar char="ü"/>
            </a:pPr>
            <a:r>
              <a:rPr lang="en-IN" dirty="0" err="1"/>
              <a:t>XGBoost</a:t>
            </a:r>
            <a:endParaRPr lang="en-IN" dirty="0"/>
          </a:p>
          <a:p>
            <a:pPr marL="742950" lvl="1" indent="-285750">
              <a:buFont typeface="Arial" panose="020B0604020202020204" pitchFamily="34" charset="0"/>
              <a:buChar char="•"/>
            </a:pPr>
            <a:r>
              <a:rPr lang="en-IN" dirty="0"/>
              <a:t>Cross-Validation:</a:t>
            </a:r>
          </a:p>
          <a:p>
            <a:pPr marL="742950" lvl="1" indent="-285750">
              <a:buFont typeface="Arial" panose="020B0604020202020204" pitchFamily="34" charset="0"/>
              <a:buChar char="•"/>
            </a:pPr>
            <a:r>
              <a:rPr lang="en-IN" dirty="0" err="1"/>
              <a:t>RandomizedSearchCV</a:t>
            </a:r>
            <a:endParaRPr lang="en-US" dirty="0"/>
          </a:p>
        </p:txBody>
      </p:sp>
      <p:sp>
        <p:nvSpPr>
          <p:cNvPr id="9" name="TextBox 8">
            <a:extLst>
              <a:ext uri="{FF2B5EF4-FFF2-40B4-BE49-F238E27FC236}">
                <a16:creationId xmlns:a16="http://schemas.microsoft.com/office/drawing/2014/main" id="{54DE7DBF-322A-CD27-EA2E-99C88BAA4CEE}"/>
              </a:ext>
            </a:extLst>
          </p:cNvPr>
          <p:cNvSpPr txBox="1"/>
          <p:nvPr/>
        </p:nvSpPr>
        <p:spPr>
          <a:xfrm>
            <a:off x="6257828" y="4233910"/>
            <a:ext cx="4953786" cy="1785104"/>
          </a:xfrm>
          <a:prstGeom prst="rect">
            <a:avLst/>
          </a:prstGeom>
          <a:noFill/>
        </p:spPr>
        <p:txBody>
          <a:bodyPr wrap="square" rtlCol="0">
            <a:spAutoFit/>
          </a:bodyPr>
          <a:lstStyle/>
          <a:p>
            <a:r>
              <a:rPr lang="en-IN" sz="2000" b="1" dirty="0" err="1"/>
              <a:t>Streamlit</a:t>
            </a:r>
            <a:r>
              <a:rPr lang="en-IN" sz="2000" b="1" dirty="0"/>
              <a:t> Application</a:t>
            </a:r>
          </a:p>
          <a:p>
            <a:endParaRPr lang="en-IN" sz="2000" b="1" dirty="0"/>
          </a:p>
          <a:p>
            <a:pPr marL="285750" indent="-285750">
              <a:buFont typeface="Wingdings" panose="05000000000000000000" pitchFamily="2" charset="2"/>
              <a:buChar char="q"/>
            </a:pPr>
            <a:r>
              <a:rPr lang="en-US" sz="1400" dirty="0"/>
              <a:t>Interactive web app for price prediction.</a:t>
            </a:r>
            <a:endParaRPr lang="en-IN" sz="1400" dirty="0"/>
          </a:p>
          <a:p>
            <a:pPr marL="285750" indent="-285750">
              <a:buFont typeface="Wingdings" panose="05000000000000000000" pitchFamily="2" charset="2"/>
              <a:buChar char="q"/>
            </a:pPr>
            <a:r>
              <a:rPr lang="en-IN" sz="1400" dirty="0"/>
              <a:t>User input for car details like brand, model, year, mileage, etc.</a:t>
            </a:r>
          </a:p>
          <a:p>
            <a:pPr marL="285750" indent="-285750">
              <a:buFont typeface="Wingdings" panose="05000000000000000000" pitchFamily="2" charset="2"/>
              <a:buChar char="q"/>
            </a:pPr>
            <a:r>
              <a:rPr lang="en-IN" sz="1400" dirty="0"/>
              <a:t>Real-time price predictions displayed</a:t>
            </a:r>
          </a:p>
          <a:p>
            <a:endParaRPr lang="en-IN" sz="1400" dirty="0"/>
          </a:p>
          <a:p>
            <a:r>
              <a:rPr lang="en-US" sz="1400" b="1" dirty="0"/>
              <a:t>Backend Tool</a:t>
            </a:r>
            <a:r>
              <a:rPr lang="en-US" sz="1400" dirty="0"/>
              <a:t>: </a:t>
            </a:r>
            <a:r>
              <a:rPr lang="en-US" sz="1400" dirty="0" err="1"/>
              <a:t>Streamlit</a:t>
            </a:r>
            <a:r>
              <a:rPr lang="en-US" sz="1400" dirty="0"/>
              <a:t>.</a:t>
            </a:r>
          </a:p>
        </p:txBody>
      </p:sp>
      <p:sp>
        <p:nvSpPr>
          <p:cNvPr id="10" name="Rectangle: Rounded Corners 9">
            <a:extLst>
              <a:ext uri="{FF2B5EF4-FFF2-40B4-BE49-F238E27FC236}">
                <a16:creationId xmlns:a16="http://schemas.microsoft.com/office/drawing/2014/main" id="{A0883607-5183-2542-7C4D-CA07FF638391}"/>
              </a:ext>
            </a:extLst>
          </p:cNvPr>
          <p:cNvSpPr/>
          <p:nvPr/>
        </p:nvSpPr>
        <p:spPr>
          <a:xfrm>
            <a:off x="1277333" y="2205872"/>
            <a:ext cx="4199640" cy="725864"/>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11" name="Rectangle: Rounded Corners 10">
            <a:extLst>
              <a:ext uri="{FF2B5EF4-FFF2-40B4-BE49-F238E27FC236}">
                <a16:creationId xmlns:a16="http://schemas.microsoft.com/office/drawing/2014/main" id="{EB300BED-2890-36C6-22A1-EDA93BA10C4E}"/>
              </a:ext>
            </a:extLst>
          </p:cNvPr>
          <p:cNvSpPr/>
          <p:nvPr/>
        </p:nvSpPr>
        <p:spPr>
          <a:xfrm>
            <a:off x="1277333" y="3589237"/>
            <a:ext cx="4199640" cy="549130"/>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714288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B80316-A09C-8005-510C-D81F2718030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06B3801-425D-D98B-097C-8A678A300E11}"/>
              </a:ext>
            </a:extLst>
          </p:cNvPr>
          <p:cNvSpPr txBox="1"/>
          <p:nvPr/>
        </p:nvSpPr>
        <p:spPr>
          <a:xfrm>
            <a:off x="1055802" y="838986"/>
            <a:ext cx="10162095" cy="523220"/>
          </a:xfrm>
          <a:prstGeom prst="rect">
            <a:avLst/>
          </a:prstGeom>
          <a:noFill/>
        </p:spPr>
        <p:txBody>
          <a:bodyPr wrap="square" rtlCol="0">
            <a:spAutoFit/>
          </a:bodyPr>
          <a:lstStyle/>
          <a:p>
            <a:r>
              <a:rPr lang="en-IN" sz="2800" dirty="0"/>
              <a:t>MACHINE LEARNING MODELS</a:t>
            </a:r>
          </a:p>
        </p:txBody>
      </p:sp>
      <p:cxnSp>
        <p:nvCxnSpPr>
          <p:cNvPr id="4" name="Straight Connector 3">
            <a:extLst>
              <a:ext uri="{FF2B5EF4-FFF2-40B4-BE49-F238E27FC236}">
                <a16:creationId xmlns:a16="http://schemas.microsoft.com/office/drawing/2014/main" id="{6154110C-DE59-22D1-A551-E40872B87DE7}"/>
              </a:ext>
            </a:extLst>
          </p:cNvPr>
          <p:cNvCxnSpPr/>
          <p:nvPr/>
        </p:nvCxnSpPr>
        <p:spPr>
          <a:xfrm>
            <a:off x="1055802" y="1508287"/>
            <a:ext cx="9851010" cy="0"/>
          </a:xfrm>
          <a:prstGeom prst="line">
            <a:avLst/>
          </a:prstGeom>
          <a:ln>
            <a:solidFill>
              <a:schemeClr val="accent2"/>
            </a:solidFill>
          </a:ln>
        </p:spPr>
        <p:style>
          <a:lnRef idx="1">
            <a:schemeClr val="accent2"/>
          </a:lnRef>
          <a:fillRef idx="0">
            <a:schemeClr val="accent2"/>
          </a:fillRef>
          <a:effectRef idx="0">
            <a:schemeClr val="accent2"/>
          </a:effectRef>
          <a:fontRef idx="minor">
            <a:schemeClr val="tx1"/>
          </a:fontRef>
        </p:style>
      </p:cxnSp>
      <p:graphicFrame>
        <p:nvGraphicFramePr>
          <p:cNvPr id="3" name="Table 2">
            <a:extLst>
              <a:ext uri="{FF2B5EF4-FFF2-40B4-BE49-F238E27FC236}">
                <a16:creationId xmlns:a16="http://schemas.microsoft.com/office/drawing/2014/main" id="{98815FA2-92E9-7045-63CA-1733FA2FDC3A}"/>
              </a:ext>
            </a:extLst>
          </p:cNvPr>
          <p:cNvGraphicFramePr>
            <a:graphicFrameLocks noGrp="1"/>
          </p:cNvGraphicFramePr>
          <p:nvPr>
            <p:extLst>
              <p:ext uri="{D42A27DB-BD31-4B8C-83A1-F6EECF244321}">
                <p14:modId xmlns:p14="http://schemas.microsoft.com/office/powerpoint/2010/main" val="3112234761"/>
              </p:ext>
            </p:extLst>
          </p:nvPr>
        </p:nvGraphicFramePr>
        <p:xfrm>
          <a:off x="914400" y="1654368"/>
          <a:ext cx="10397765" cy="4083853"/>
        </p:xfrm>
        <a:graphic>
          <a:graphicData uri="http://schemas.openxmlformats.org/drawingml/2006/table">
            <a:tbl>
              <a:tblPr firstRow="1" bandRow="1">
                <a:tableStyleId>{073A0DAA-6AF3-43AB-8588-CEC1D06C72B9}</a:tableStyleId>
              </a:tblPr>
              <a:tblGrid>
                <a:gridCol w="2079553">
                  <a:extLst>
                    <a:ext uri="{9D8B030D-6E8A-4147-A177-3AD203B41FA5}">
                      <a16:colId xmlns:a16="http://schemas.microsoft.com/office/drawing/2014/main" val="2173239828"/>
                    </a:ext>
                  </a:extLst>
                </a:gridCol>
                <a:gridCol w="2079553">
                  <a:extLst>
                    <a:ext uri="{9D8B030D-6E8A-4147-A177-3AD203B41FA5}">
                      <a16:colId xmlns:a16="http://schemas.microsoft.com/office/drawing/2014/main" val="88447150"/>
                    </a:ext>
                  </a:extLst>
                </a:gridCol>
                <a:gridCol w="2079553">
                  <a:extLst>
                    <a:ext uri="{9D8B030D-6E8A-4147-A177-3AD203B41FA5}">
                      <a16:colId xmlns:a16="http://schemas.microsoft.com/office/drawing/2014/main" val="336739743"/>
                    </a:ext>
                  </a:extLst>
                </a:gridCol>
                <a:gridCol w="2079553">
                  <a:extLst>
                    <a:ext uri="{9D8B030D-6E8A-4147-A177-3AD203B41FA5}">
                      <a16:colId xmlns:a16="http://schemas.microsoft.com/office/drawing/2014/main" val="2600665777"/>
                    </a:ext>
                  </a:extLst>
                </a:gridCol>
                <a:gridCol w="2079553">
                  <a:extLst>
                    <a:ext uri="{9D8B030D-6E8A-4147-A177-3AD203B41FA5}">
                      <a16:colId xmlns:a16="http://schemas.microsoft.com/office/drawing/2014/main" val="2849539062"/>
                    </a:ext>
                  </a:extLst>
                </a:gridCol>
              </a:tblGrid>
              <a:tr h="486071">
                <a:tc>
                  <a:txBody>
                    <a:bodyPr/>
                    <a:lstStyle/>
                    <a:p>
                      <a:pPr algn="ctr"/>
                      <a:r>
                        <a:rPr lang="en-IN" dirty="0"/>
                        <a:t>MODEL</a:t>
                      </a:r>
                    </a:p>
                  </a:txBody>
                  <a:tcPr/>
                </a:tc>
                <a:tc>
                  <a:txBody>
                    <a:bodyPr/>
                    <a:lstStyle/>
                    <a:p>
                      <a:pPr algn="ctr"/>
                      <a:r>
                        <a:rPr lang="en-IN" dirty="0"/>
                        <a:t>MAE</a:t>
                      </a:r>
                    </a:p>
                  </a:txBody>
                  <a:tcPr/>
                </a:tc>
                <a:tc>
                  <a:txBody>
                    <a:bodyPr/>
                    <a:lstStyle/>
                    <a:p>
                      <a:pPr algn="ctr"/>
                      <a:r>
                        <a:rPr lang="en-IN" dirty="0"/>
                        <a:t>MSE</a:t>
                      </a:r>
                    </a:p>
                  </a:txBody>
                  <a:tcPr/>
                </a:tc>
                <a:tc>
                  <a:txBody>
                    <a:bodyPr/>
                    <a:lstStyle/>
                    <a:p>
                      <a:pPr algn="ctr"/>
                      <a:r>
                        <a:rPr lang="en-IN" dirty="0"/>
                        <a:t>RMSE</a:t>
                      </a:r>
                    </a:p>
                  </a:txBody>
                  <a:tcPr>
                    <a:lnR w="12700" cap="flat" cmpd="sng" algn="ctr">
                      <a:solidFill>
                        <a:schemeClr val="tx1"/>
                      </a:solidFill>
                      <a:prstDash val="solid"/>
                      <a:round/>
                      <a:headEnd type="none" w="med" len="med"/>
                      <a:tailEnd type="none" w="med" len="med"/>
                    </a:lnR>
                  </a:tcPr>
                </a:tc>
                <a:tc>
                  <a:txBody>
                    <a:bodyPr/>
                    <a:lstStyle/>
                    <a:p>
                      <a:pPr algn="ctr"/>
                      <a:r>
                        <a:rPr lang="en-IN" dirty="0"/>
                        <a:t>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80445937"/>
                  </a:ext>
                </a:extLst>
              </a:tr>
              <a:tr h="527347">
                <a:tc>
                  <a:txBody>
                    <a:bodyPr/>
                    <a:lstStyle/>
                    <a:p>
                      <a:r>
                        <a:rPr lang="en-IN" b="1" dirty="0"/>
                        <a:t>Linear regression</a:t>
                      </a:r>
                    </a:p>
                  </a:txBody>
                  <a:tcPr/>
                </a:tc>
                <a:tc>
                  <a:txBody>
                    <a:bodyPr/>
                    <a:lstStyle/>
                    <a:p>
                      <a:r>
                        <a:rPr lang="en-IN" dirty="0"/>
                        <a:t>1.3335743181981479</a:t>
                      </a:r>
                    </a:p>
                  </a:txBody>
                  <a:tcPr/>
                </a:tc>
                <a:tc>
                  <a:txBody>
                    <a:bodyPr/>
                    <a:lstStyle/>
                    <a:p>
                      <a:r>
                        <a:rPr lang="en-IN" dirty="0"/>
                        <a:t>4.125146117330795</a:t>
                      </a:r>
                    </a:p>
                  </a:txBody>
                  <a:tcPr/>
                </a:tc>
                <a:tc>
                  <a:txBody>
                    <a:bodyPr/>
                    <a:lstStyle/>
                    <a:p>
                      <a:r>
                        <a:rPr lang="en-IN" dirty="0"/>
                        <a:t>2.031045572440657</a:t>
                      </a:r>
                    </a:p>
                  </a:txBody>
                  <a:tcPr/>
                </a:tc>
                <a:tc>
                  <a:txBody>
                    <a:bodyPr/>
                    <a:lstStyle/>
                    <a:p>
                      <a:r>
                        <a:rPr lang="en-IN" dirty="0"/>
                        <a:t>0.6850196195035829</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526643434"/>
                  </a:ext>
                </a:extLst>
              </a:tr>
              <a:tr h="486071">
                <a:tc>
                  <a:txBody>
                    <a:bodyPr/>
                    <a:lstStyle/>
                    <a:p>
                      <a:r>
                        <a:rPr lang="en-IN" b="1" dirty="0"/>
                        <a:t>Decision tree </a:t>
                      </a:r>
                    </a:p>
                  </a:txBody>
                  <a:tcPr/>
                </a:tc>
                <a:tc>
                  <a:txBody>
                    <a:bodyPr/>
                    <a:lstStyle/>
                    <a:p>
                      <a:r>
                        <a:rPr lang="en-IN" dirty="0"/>
                        <a:t>1.0055383580080755</a:t>
                      </a:r>
                    </a:p>
                  </a:txBody>
                  <a:tcPr/>
                </a:tc>
                <a:tc>
                  <a:txBody>
                    <a:bodyPr/>
                    <a:lstStyle/>
                    <a:p>
                      <a:r>
                        <a:rPr lang="en-IN" dirty="0"/>
                        <a:t>2.2890616756393003</a:t>
                      </a:r>
                    </a:p>
                  </a:txBody>
                  <a:tcPr/>
                </a:tc>
                <a:tc>
                  <a:txBody>
                    <a:bodyPr/>
                    <a:lstStyle/>
                    <a:p>
                      <a:r>
                        <a:rPr lang="en-IN" dirty="0"/>
                        <a:t>1.5129645321815381</a:t>
                      </a:r>
                    </a:p>
                  </a:txBody>
                  <a:tcPr/>
                </a:tc>
                <a:tc>
                  <a:txBody>
                    <a:bodyPr/>
                    <a:lstStyle/>
                    <a:p>
                      <a:r>
                        <a:rPr lang="en-IN" dirty="0"/>
                        <a:t>0.8252160051874315</a:t>
                      </a:r>
                    </a:p>
                  </a:txBody>
                  <a:tcPr/>
                </a:tc>
                <a:extLst>
                  <a:ext uri="{0D108BD9-81ED-4DB2-BD59-A6C34878D82A}">
                    <a16:rowId xmlns:a16="http://schemas.microsoft.com/office/drawing/2014/main" val="1404286574"/>
                  </a:ext>
                </a:extLst>
              </a:tr>
              <a:tr h="48607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i="0" kern="1200" dirty="0" err="1">
                          <a:solidFill>
                            <a:schemeClr val="dk1"/>
                          </a:solidFill>
                          <a:effectLst/>
                          <a:latin typeface="+mn-lt"/>
                          <a:ea typeface="+mn-ea"/>
                          <a:cs typeface="+mn-cs"/>
                        </a:rPr>
                        <a:t>RandomForest</a:t>
                      </a:r>
                      <a:endParaRPr lang="en-IN" sz="1800" b="1" i="0" kern="1200" dirty="0">
                        <a:solidFill>
                          <a:schemeClr val="dk1"/>
                        </a:solidFill>
                        <a:effectLst/>
                        <a:latin typeface="+mn-lt"/>
                        <a:ea typeface="+mn-ea"/>
                        <a:cs typeface="+mn-cs"/>
                      </a:endParaRPr>
                    </a:p>
                  </a:txBody>
                  <a:tcPr/>
                </a:tc>
                <a:tc>
                  <a:txBody>
                    <a:bodyPr/>
                    <a:lstStyle/>
                    <a:p>
                      <a:r>
                        <a:rPr lang="en-IN" dirty="0"/>
                        <a:t>0.7593604684996476</a:t>
                      </a:r>
                    </a:p>
                  </a:txBody>
                  <a:tcPr/>
                </a:tc>
                <a:tc>
                  <a:txBody>
                    <a:bodyPr/>
                    <a:lstStyle/>
                    <a:p>
                      <a:r>
                        <a:rPr lang="en-IN" dirty="0"/>
                        <a:t>1.2968628701473073</a:t>
                      </a:r>
                    </a:p>
                  </a:txBody>
                  <a:tcPr/>
                </a:tc>
                <a:tc>
                  <a:txBody>
                    <a:bodyPr/>
                    <a:lstStyle/>
                    <a:p>
                      <a:r>
                        <a:rPr lang="en-IN" dirty="0"/>
                        <a:t>1.138798871683366</a:t>
                      </a:r>
                    </a:p>
                  </a:txBody>
                  <a:tcPr/>
                </a:tc>
                <a:tc>
                  <a:txBody>
                    <a:bodyPr/>
                    <a:lstStyle/>
                    <a:p>
                      <a:r>
                        <a:rPr lang="en-IN" dirty="0"/>
                        <a:t>0.900976511213865</a:t>
                      </a:r>
                    </a:p>
                  </a:txBody>
                  <a:tcPr/>
                </a:tc>
                <a:extLst>
                  <a:ext uri="{0D108BD9-81ED-4DB2-BD59-A6C34878D82A}">
                    <a16:rowId xmlns:a16="http://schemas.microsoft.com/office/drawing/2014/main" val="2420282746"/>
                  </a:ext>
                </a:extLst>
              </a:tr>
              <a:tr h="48607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ridge regression</a:t>
                      </a:r>
                    </a:p>
                  </a:txBody>
                  <a:tcPr/>
                </a:tc>
                <a:tc>
                  <a:txBody>
                    <a:bodyPr/>
                    <a:lstStyle/>
                    <a:p>
                      <a:r>
                        <a:rPr lang="en-IN" dirty="0"/>
                        <a:t>1.3335941190371556</a:t>
                      </a:r>
                    </a:p>
                  </a:txBody>
                  <a:tcPr/>
                </a:tc>
                <a:tc>
                  <a:txBody>
                    <a:bodyPr/>
                    <a:lstStyle/>
                    <a:p>
                      <a:r>
                        <a:rPr lang="en-IN" dirty="0"/>
                        <a:t>4.125092261653869</a:t>
                      </a:r>
                    </a:p>
                  </a:txBody>
                  <a:tcPr/>
                </a:tc>
                <a:tc>
                  <a:txBody>
                    <a:bodyPr/>
                    <a:lstStyle/>
                    <a:p>
                      <a:r>
                        <a:rPr lang="en-IN" dirty="0"/>
                        <a:t>2.031032314281058</a:t>
                      </a:r>
                    </a:p>
                  </a:txBody>
                  <a:tcPr/>
                </a:tc>
                <a:tc>
                  <a:txBody>
                    <a:bodyPr/>
                    <a:lstStyle/>
                    <a:p>
                      <a:r>
                        <a:rPr lang="en-IN" dirty="0"/>
                        <a:t>0.6850237317170967</a:t>
                      </a:r>
                    </a:p>
                  </a:txBody>
                  <a:tcPr/>
                </a:tc>
                <a:extLst>
                  <a:ext uri="{0D108BD9-81ED-4DB2-BD59-A6C34878D82A}">
                    <a16:rowId xmlns:a16="http://schemas.microsoft.com/office/drawing/2014/main" val="2212073767"/>
                  </a:ext>
                </a:extLst>
              </a:tr>
              <a:tr h="48607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Lasso regression</a:t>
                      </a:r>
                    </a:p>
                  </a:txBody>
                  <a:tcPr/>
                </a:tc>
                <a:tc>
                  <a:txBody>
                    <a:bodyPr/>
                    <a:lstStyle/>
                    <a:p>
                      <a:r>
                        <a:rPr lang="en-IN" dirty="0"/>
                        <a:t>1.3408129535898523</a:t>
                      </a:r>
                    </a:p>
                  </a:txBody>
                  <a:tcPr>
                    <a:lnB w="12700" cmpd="sng">
                      <a:noFill/>
                    </a:lnB>
                  </a:tcPr>
                </a:tc>
                <a:tc>
                  <a:txBody>
                    <a:bodyPr/>
                    <a:lstStyle/>
                    <a:p>
                      <a:r>
                        <a:rPr lang="en-IN" dirty="0"/>
                        <a:t>4.23530080120209</a:t>
                      </a:r>
                    </a:p>
                  </a:txBody>
                  <a:tcPr/>
                </a:tc>
                <a:tc>
                  <a:txBody>
                    <a:bodyPr/>
                    <a:lstStyle/>
                    <a:p>
                      <a:r>
                        <a:rPr lang="en-IN" dirty="0"/>
                        <a:t>2.05798464552146</a:t>
                      </a:r>
                    </a:p>
                  </a:txBody>
                  <a:tcPr/>
                </a:tc>
                <a:tc>
                  <a:txBody>
                    <a:bodyPr/>
                    <a:lstStyle/>
                    <a:p>
                      <a:r>
                        <a:rPr lang="en-IN" dirty="0"/>
                        <a:t>0.6766086291404843</a:t>
                      </a:r>
                    </a:p>
                  </a:txBody>
                  <a:tcPr/>
                </a:tc>
                <a:extLst>
                  <a:ext uri="{0D108BD9-81ED-4DB2-BD59-A6C34878D82A}">
                    <a16:rowId xmlns:a16="http://schemas.microsoft.com/office/drawing/2014/main" val="2867664681"/>
                  </a:ext>
                </a:extLst>
              </a:tr>
              <a:tr h="48607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XG boosting</a:t>
                      </a:r>
                    </a:p>
                  </a:txBody>
                  <a:tcPr>
                    <a:lnR w="12700" cmpd="sng">
                      <a:noFill/>
                    </a:lnR>
                  </a:tcPr>
                </a:tc>
                <a:tc>
                  <a:txBody>
                    <a:bodyPr/>
                    <a:lstStyle/>
                    <a:p>
                      <a:r>
                        <a:rPr lang="en-IN" dirty="0"/>
                        <a:t>0.7067744085798352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dirty="0"/>
                        <a:t>1.2008696199373512</a:t>
                      </a:r>
                    </a:p>
                  </a:txBody>
                  <a:tcPr>
                    <a:lnL w="12700" cmpd="sng">
                      <a:noFill/>
                    </a:lnL>
                  </a:tcPr>
                </a:tc>
                <a:tc>
                  <a:txBody>
                    <a:bodyPr/>
                    <a:lstStyle/>
                    <a:p>
                      <a:r>
                        <a:rPr lang="en-IN" dirty="0"/>
                        <a:t>1.0958419685051997</a:t>
                      </a:r>
                    </a:p>
                  </a:txBody>
                  <a:tcPr/>
                </a:tc>
                <a:tc>
                  <a:txBody>
                    <a:bodyPr/>
                    <a:lstStyle/>
                    <a:p>
                      <a:r>
                        <a:rPr lang="en-IN" dirty="0"/>
                        <a:t>0.9083061886643656</a:t>
                      </a:r>
                    </a:p>
                  </a:txBody>
                  <a:tcPr/>
                </a:tc>
                <a:extLst>
                  <a:ext uri="{0D108BD9-81ED-4DB2-BD59-A6C34878D82A}">
                    <a16:rowId xmlns:a16="http://schemas.microsoft.com/office/drawing/2014/main" val="734008394"/>
                  </a:ext>
                </a:extLst>
              </a:tr>
              <a:tr h="48607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XG boosting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(hyperparameter)</a:t>
                      </a:r>
                    </a:p>
                  </a:txBody>
                  <a:tcPr/>
                </a:tc>
                <a:tc>
                  <a:txBody>
                    <a:bodyPr/>
                    <a:lstStyle/>
                    <a:p>
                      <a:r>
                        <a:rPr lang="en-IN" b="1" dirty="0"/>
                        <a:t>0.6618716332569097</a:t>
                      </a:r>
                    </a:p>
                  </a:txBody>
                  <a:tcPr>
                    <a:lnT w="12700" cmpd="sng">
                      <a:noFill/>
                    </a:lnT>
                  </a:tcPr>
                </a:tc>
                <a:tc>
                  <a:txBody>
                    <a:bodyPr/>
                    <a:lstStyle/>
                    <a:p>
                      <a:r>
                        <a:rPr lang="en-IN" b="1" dirty="0"/>
                        <a:t>1.02348593016798</a:t>
                      </a:r>
                    </a:p>
                  </a:txBody>
                  <a:tcPr/>
                </a:tc>
                <a:tc>
                  <a:txBody>
                    <a:bodyPr/>
                    <a:lstStyle/>
                    <a:p>
                      <a:r>
                        <a:rPr lang="en-IN" b="1" dirty="0"/>
                        <a:t>1.0116748144379102</a:t>
                      </a:r>
                    </a:p>
                  </a:txBody>
                  <a:tcPr/>
                </a:tc>
                <a:tc>
                  <a:txBody>
                    <a:bodyPr/>
                    <a:lstStyle/>
                    <a:p>
                      <a:r>
                        <a:rPr lang="en-IN" b="1" dirty="0"/>
                        <a:t>0.9218505287939627</a:t>
                      </a:r>
                    </a:p>
                  </a:txBody>
                  <a:tcPr/>
                </a:tc>
                <a:extLst>
                  <a:ext uri="{0D108BD9-81ED-4DB2-BD59-A6C34878D82A}">
                    <a16:rowId xmlns:a16="http://schemas.microsoft.com/office/drawing/2014/main" val="2323512071"/>
                  </a:ext>
                </a:extLst>
              </a:tr>
            </a:tbl>
          </a:graphicData>
        </a:graphic>
      </p:graphicFrame>
    </p:spTree>
    <p:extLst>
      <p:ext uri="{BB962C8B-B14F-4D97-AF65-F5344CB8AC3E}">
        <p14:creationId xmlns:p14="http://schemas.microsoft.com/office/powerpoint/2010/main" val="3617839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B07153-D5D2-0392-F5B9-13DC5B30616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5F5BD90-AC03-4346-D41E-DBFEA5BF62D9}"/>
              </a:ext>
            </a:extLst>
          </p:cNvPr>
          <p:cNvSpPr txBox="1"/>
          <p:nvPr/>
        </p:nvSpPr>
        <p:spPr>
          <a:xfrm>
            <a:off x="1055802" y="838986"/>
            <a:ext cx="10162095" cy="523220"/>
          </a:xfrm>
          <a:prstGeom prst="rect">
            <a:avLst/>
          </a:prstGeom>
          <a:noFill/>
        </p:spPr>
        <p:txBody>
          <a:bodyPr wrap="square" rtlCol="0">
            <a:spAutoFit/>
          </a:bodyPr>
          <a:lstStyle/>
          <a:p>
            <a:r>
              <a:rPr lang="en-IN" sz="2800" dirty="0"/>
              <a:t>CHALLENGES ,SOLUTIONS,LEARNINGS</a:t>
            </a:r>
          </a:p>
        </p:txBody>
      </p:sp>
      <p:cxnSp>
        <p:nvCxnSpPr>
          <p:cNvPr id="4" name="Straight Connector 3">
            <a:extLst>
              <a:ext uri="{FF2B5EF4-FFF2-40B4-BE49-F238E27FC236}">
                <a16:creationId xmlns:a16="http://schemas.microsoft.com/office/drawing/2014/main" id="{21FA52C0-9534-63C3-AA61-A8CFA498E9C3}"/>
              </a:ext>
            </a:extLst>
          </p:cNvPr>
          <p:cNvCxnSpPr/>
          <p:nvPr/>
        </p:nvCxnSpPr>
        <p:spPr>
          <a:xfrm>
            <a:off x="1055802" y="1508287"/>
            <a:ext cx="9851010" cy="0"/>
          </a:xfrm>
          <a:prstGeom prst="line">
            <a:avLst/>
          </a:prstGeom>
          <a:ln>
            <a:solidFill>
              <a:schemeClr val="accent2"/>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AD3B9B76-810B-029F-016D-D6E640900867}"/>
              </a:ext>
            </a:extLst>
          </p:cNvPr>
          <p:cNvSpPr txBox="1"/>
          <p:nvPr/>
        </p:nvSpPr>
        <p:spPr>
          <a:xfrm>
            <a:off x="900260" y="1800450"/>
            <a:ext cx="5114042" cy="2523768"/>
          </a:xfrm>
          <a:prstGeom prst="rect">
            <a:avLst/>
          </a:prstGeom>
          <a:noFill/>
        </p:spPr>
        <p:txBody>
          <a:bodyPr wrap="square" rtlCol="0">
            <a:spAutoFit/>
          </a:bodyPr>
          <a:lstStyle/>
          <a:p>
            <a:pPr marL="285750" indent="-285750">
              <a:buFont typeface="Wingdings" panose="05000000000000000000" pitchFamily="2" charset="2"/>
              <a:buChar char="ü"/>
            </a:pPr>
            <a:r>
              <a:rPr lang="en-IN" dirty="0"/>
              <a:t>Challenges:</a:t>
            </a:r>
          </a:p>
          <a:p>
            <a:pPr marL="742950" lvl="1" indent="-285750">
              <a:buFont typeface="Arial" panose="020B0604020202020204" pitchFamily="34" charset="0"/>
              <a:buChar char="•"/>
            </a:pPr>
            <a:r>
              <a:rPr lang="en-US" dirty="0"/>
              <a:t>Missing data for key features.</a:t>
            </a:r>
          </a:p>
          <a:p>
            <a:pPr marL="742950" lvl="1" indent="-285750">
              <a:buFont typeface="Arial" panose="020B0604020202020204" pitchFamily="34" charset="0"/>
              <a:buChar char="•"/>
            </a:pPr>
            <a:r>
              <a:rPr lang="en-IN" dirty="0"/>
              <a:t>Overfitting in some models.</a:t>
            </a:r>
            <a:endParaRPr lang="en-US" dirty="0"/>
          </a:p>
          <a:p>
            <a:pPr marL="742950" lvl="1" indent="-285750">
              <a:buFont typeface="Arial" panose="020B0604020202020204" pitchFamily="34" charset="0"/>
              <a:buChar char="•"/>
            </a:pPr>
            <a:r>
              <a:rPr lang="en-US" dirty="0"/>
              <a:t>Handling high dimensionality of the dataset</a:t>
            </a:r>
            <a:r>
              <a:rPr lang="en-US" sz="1400" dirty="0"/>
              <a:t>.</a:t>
            </a:r>
          </a:p>
          <a:p>
            <a:pPr marL="285750" indent="-285750">
              <a:buFont typeface="Wingdings" panose="05000000000000000000" pitchFamily="2" charset="2"/>
              <a:buChar char="ü"/>
            </a:pPr>
            <a:r>
              <a:rPr lang="en-IN" dirty="0"/>
              <a:t>Solutions</a:t>
            </a:r>
          </a:p>
          <a:p>
            <a:pPr marL="742950" lvl="1" indent="-285750">
              <a:buFont typeface="Arial" panose="020B0604020202020204" pitchFamily="34" charset="0"/>
              <a:buChar char="•"/>
            </a:pPr>
            <a:r>
              <a:rPr lang="en-IN" dirty="0"/>
              <a:t>Used advanced imputation techniques</a:t>
            </a:r>
          </a:p>
          <a:p>
            <a:pPr marL="742950" lvl="1" indent="-285750">
              <a:buFont typeface="Arial" panose="020B0604020202020204" pitchFamily="34" charset="0"/>
              <a:buChar char="•"/>
            </a:pPr>
            <a:r>
              <a:rPr lang="en-US" dirty="0"/>
              <a:t>Applied regularization (e.g., Lasso, Ridge)</a:t>
            </a:r>
            <a:endParaRPr lang="en-IN" dirty="0"/>
          </a:p>
          <a:p>
            <a:pPr marL="742950" lvl="1" indent="-285750">
              <a:buFont typeface="Arial" panose="020B0604020202020204" pitchFamily="34" charset="0"/>
              <a:buChar char="•"/>
            </a:pPr>
            <a:r>
              <a:rPr lang="en-IN" dirty="0"/>
              <a:t>Using hyperparameter tuning.</a:t>
            </a:r>
            <a:endParaRPr lang="en-US" dirty="0"/>
          </a:p>
          <a:p>
            <a:endParaRPr lang="en-US" sz="1400" dirty="0"/>
          </a:p>
        </p:txBody>
      </p:sp>
      <p:sp>
        <p:nvSpPr>
          <p:cNvPr id="8" name="TextBox 7">
            <a:extLst>
              <a:ext uri="{FF2B5EF4-FFF2-40B4-BE49-F238E27FC236}">
                <a16:creationId xmlns:a16="http://schemas.microsoft.com/office/drawing/2014/main" id="{90AF98E5-3BA8-980E-9155-876E11F3945F}"/>
              </a:ext>
            </a:extLst>
          </p:cNvPr>
          <p:cNvSpPr txBox="1"/>
          <p:nvPr/>
        </p:nvSpPr>
        <p:spPr>
          <a:xfrm>
            <a:off x="900260" y="4178136"/>
            <a:ext cx="5736210" cy="1415772"/>
          </a:xfrm>
          <a:prstGeom prst="rect">
            <a:avLst/>
          </a:prstGeom>
          <a:noFill/>
        </p:spPr>
        <p:txBody>
          <a:bodyPr wrap="square" rtlCol="0">
            <a:spAutoFit/>
          </a:bodyPr>
          <a:lstStyle/>
          <a:p>
            <a:pPr marL="285750" indent="-285750">
              <a:buFont typeface="Wingdings" panose="05000000000000000000" pitchFamily="2" charset="2"/>
              <a:buChar char="ü"/>
            </a:pPr>
            <a:r>
              <a:rPr lang="en-IN" dirty="0"/>
              <a:t>Learnings.</a:t>
            </a:r>
          </a:p>
          <a:p>
            <a:pPr marL="742950" lvl="1" indent="-285750">
              <a:buFont typeface="Arial" panose="020B0604020202020204" pitchFamily="34" charset="0"/>
              <a:buChar char="•"/>
            </a:pPr>
            <a:r>
              <a:rPr lang="en-US" dirty="0"/>
              <a:t>Data preprocessing and feature engineering.</a:t>
            </a:r>
          </a:p>
          <a:p>
            <a:pPr marL="742950" lvl="1" indent="-285750">
              <a:buFont typeface="Arial" panose="020B0604020202020204" pitchFamily="34" charset="0"/>
              <a:buChar char="•"/>
            </a:pPr>
            <a:r>
              <a:rPr lang="en-US" dirty="0"/>
              <a:t>Model optimization and deployment techniques</a:t>
            </a:r>
            <a:r>
              <a:rPr lang="en-IN" dirty="0"/>
              <a:t>.</a:t>
            </a:r>
            <a:endParaRPr lang="en-US" dirty="0"/>
          </a:p>
          <a:p>
            <a:pPr marL="742950" lvl="1" indent="-285750">
              <a:buFont typeface="Arial" panose="020B0604020202020204" pitchFamily="34" charset="0"/>
              <a:buChar char="•"/>
            </a:pPr>
            <a:r>
              <a:rPr lang="en-IN" dirty="0"/>
              <a:t>Python, Pandas, NumPy, Scikit-learn, </a:t>
            </a:r>
            <a:r>
              <a:rPr lang="en-IN" dirty="0" err="1"/>
              <a:t>Streamlit</a:t>
            </a:r>
            <a:r>
              <a:rPr lang="en-US" dirty="0"/>
              <a:t>.</a:t>
            </a:r>
          </a:p>
          <a:p>
            <a:endParaRPr lang="en-US" sz="1400" dirty="0"/>
          </a:p>
        </p:txBody>
      </p:sp>
    </p:spTree>
    <p:extLst>
      <p:ext uri="{BB962C8B-B14F-4D97-AF65-F5344CB8AC3E}">
        <p14:creationId xmlns:p14="http://schemas.microsoft.com/office/powerpoint/2010/main" val="144153732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191</TotalTime>
  <Words>1136</Words>
  <Application>Microsoft Office PowerPoint</Application>
  <PresentationFormat>Widescreen</PresentationFormat>
  <Paragraphs>196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Unicode MS</vt:lpstr>
      <vt:lpstr>Garamond</vt:lpstr>
      <vt:lpstr>Wingdings</vt:lpstr>
      <vt:lpstr>Organic</vt:lpstr>
      <vt:lpstr>CAR DHEKO –USED CAR PRICE PREDICTION</vt:lpstr>
      <vt:lpstr>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Mathesh M</dc:creator>
  <cp:lastModifiedBy>Mathesh M</cp:lastModifiedBy>
  <cp:revision>2</cp:revision>
  <dcterms:created xsi:type="dcterms:W3CDTF">2024-11-15T15:31:30Z</dcterms:created>
  <dcterms:modified xsi:type="dcterms:W3CDTF">2024-11-15T18:43:19Z</dcterms:modified>
</cp:coreProperties>
</file>