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C056-6BDC-4A8A-856A-B6FCF0AF9E76}" type="datetimeFigureOut">
              <a:rPr lang="en-ZA" smtClean="0"/>
              <a:t>2016-09-09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3CCE-891E-4AFE-AC1F-B88F691F36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834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C056-6BDC-4A8A-856A-B6FCF0AF9E76}" type="datetimeFigureOut">
              <a:rPr lang="en-ZA" smtClean="0"/>
              <a:t>2016-09-09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3CCE-891E-4AFE-AC1F-B88F691F36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1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C056-6BDC-4A8A-856A-B6FCF0AF9E76}" type="datetimeFigureOut">
              <a:rPr lang="en-ZA" smtClean="0"/>
              <a:t>2016-09-09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3CCE-891E-4AFE-AC1F-B88F691F36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123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C056-6BDC-4A8A-856A-B6FCF0AF9E76}" type="datetimeFigureOut">
              <a:rPr lang="en-ZA" smtClean="0"/>
              <a:t>2016-09-09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3CCE-891E-4AFE-AC1F-B88F691F36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523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C056-6BDC-4A8A-856A-B6FCF0AF9E76}" type="datetimeFigureOut">
              <a:rPr lang="en-ZA" smtClean="0"/>
              <a:t>2016-09-09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3CCE-891E-4AFE-AC1F-B88F691F36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131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C056-6BDC-4A8A-856A-B6FCF0AF9E76}" type="datetimeFigureOut">
              <a:rPr lang="en-ZA" smtClean="0"/>
              <a:t>2016-09-09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3CCE-891E-4AFE-AC1F-B88F691F36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386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C056-6BDC-4A8A-856A-B6FCF0AF9E76}" type="datetimeFigureOut">
              <a:rPr lang="en-ZA" smtClean="0"/>
              <a:t>2016-09-09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3CCE-891E-4AFE-AC1F-B88F691F36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223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C056-6BDC-4A8A-856A-B6FCF0AF9E76}" type="datetimeFigureOut">
              <a:rPr lang="en-ZA" smtClean="0"/>
              <a:t>2016-09-09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3CCE-891E-4AFE-AC1F-B88F691F36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14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C056-6BDC-4A8A-856A-B6FCF0AF9E76}" type="datetimeFigureOut">
              <a:rPr lang="en-ZA" smtClean="0"/>
              <a:t>2016-09-09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3CCE-891E-4AFE-AC1F-B88F691F36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17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C056-6BDC-4A8A-856A-B6FCF0AF9E76}" type="datetimeFigureOut">
              <a:rPr lang="en-ZA" smtClean="0"/>
              <a:t>2016-09-09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3CCE-891E-4AFE-AC1F-B88F691F36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313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C056-6BDC-4A8A-856A-B6FCF0AF9E76}" type="datetimeFigureOut">
              <a:rPr lang="en-ZA" smtClean="0"/>
              <a:t>2016-09-09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3CCE-891E-4AFE-AC1F-B88F691F36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606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C056-6BDC-4A8A-856A-B6FCF0AF9E76}" type="datetimeFigureOut">
              <a:rPr lang="en-ZA" smtClean="0"/>
              <a:t>2016-09-09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3CCE-891E-4AFE-AC1F-B88F691F36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013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7" y="5040247"/>
            <a:ext cx="1944215" cy="6989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6864" cy="1584176"/>
          </a:xfrm>
        </p:spPr>
        <p:txBody>
          <a:bodyPr>
            <a:normAutofit fontScale="90000"/>
          </a:bodyPr>
          <a:lstStyle/>
          <a:p>
            <a:r>
              <a:rPr lang="en-ZA" sz="3100" b="1" dirty="0">
                <a:latin typeface="Arial" panose="020B0604020202020204" pitchFamily="34" charset="0"/>
                <a:cs typeface="Arial" panose="020B0604020202020204" pitchFamily="34" charset="0"/>
              </a:rPr>
              <a:t>Software Engineering </a:t>
            </a:r>
            <a:r>
              <a:rPr lang="en-ZA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br>
              <a:rPr lang="en-ZA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ZA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 301</a:t>
            </a:r>
            <a:r>
              <a:rPr lang="en-ZA" sz="31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ZA" sz="31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ZA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ZA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Z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September 2016</a:t>
            </a:r>
            <a:endParaRPr lang="en-ZA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389743"/>
            <a:ext cx="6400800" cy="1752600"/>
          </a:xfrm>
        </p:spPr>
        <p:txBody>
          <a:bodyPr>
            <a:normAutofit fontScale="40000" lnSpcReduction="20000"/>
          </a:bodyPr>
          <a:lstStyle/>
          <a:p>
            <a:pPr algn="l">
              <a:spcBef>
                <a:spcPts val="0"/>
              </a:spcBef>
            </a:pPr>
            <a:r>
              <a:rPr lang="en-ZA" b="0" i="0" u="none" strike="noStrike" dirty="0" smtClean="0">
                <a:solidFill>
                  <a:srgbClr val="000000"/>
                </a:solidFill>
                <a:effectLst/>
                <a:latin typeface="Economica"/>
              </a:rPr>
              <a:t>		Team: </a:t>
            </a:r>
            <a:endParaRPr lang="en-ZA" b="0" dirty="0" smtClean="0">
              <a:effectLst/>
            </a:endParaRPr>
          </a:p>
          <a:p>
            <a:pPr>
              <a:spcBef>
                <a:spcPts val="0"/>
              </a:spcBef>
            </a:pPr>
            <a:r>
              <a:rPr lang="en-ZA" b="0" dirty="0" smtClean="0">
                <a:effectLst/>
              </a:rPr>
              <a:t/>
            </a:r>
            <a:br>
              <a:rPr lang="en-ZA" b="0" dirty="0" smtClean="0">
                <a:effectLst/>
              </a:rPr>
            </a:br>
            <a:r>
              <a:rPr lang="en-ZA" sz="4000" b="0" i="0" u="none" strike="noStrike" dirty="0" err="1" smtClean="0">
                <a:solidFill>
                  <a:srgbClr val="000000"/>
                </a:solidFill>
                <a:effectLst/>
                <a:latin typeface="Economica"/>
              </a:rPr>
              <a:t>Matheu</a:t>
            </a:r>
            <a:r>
              <a:rPr lang="en-ZA" sz="4000" b="0" i="0" u="none" strike="noStrike" dirty="0" smtClean="0">
                <a:solidFill>
                  <a:srgbClr val="000000"/>
                </a:solidFill>
                <a:effectLst/>
                <a:latin typeface="Economica"/>
              </a:rPr>
              <a:t> Botha </a:t>
            </a:r>
            <a:r>
              <a:rPr lang="en-ZA" sz="4000" b="0" i="0" u="none" strike="noStrike" dirty="0" smtClean="0">
                <a:solidFill>
                  <a:srgbClr val="000000"/>
                </a:solidFill>
                <a:effectLst/>
                <a:latin typeface="Economica"/>
              </a:rPr>
              <a:t>  </a:t>
            </a:r>
            <a:r>
              <a:rPr lang="en-ZA" sz="4000" b="0" i="1" u="none" strike="noStrike" dirty="0" smtClean="0">
                <a:solidFill>
                  <a:srgbClr val="000000"/>
                </a:solidFill>
                <a:effectLst/>
                <a:latin typeface="Economica"/>
              </a:rPr>
              <a:t>u14284104</a:t>
            </a:r>
            <a:endParaRPr lang="en-ZA" sz="4000" b="0" i="1" u="none" strike="noStrike" dirty="0" smtClean="0">
              <a:solidFill>
                <a:srgbClr val="000000"/>
              </a:solidFill>
              <a:effectLst/>
              <a:latin typeface="Economica"/>
            </a:endParaRPr>
          </a:p>
          <a:p>
            <a:pPr>
              <a:spcBef>
                <a:spcPts val="0"/>
              </a:spcBef>
            </a:pPr>
            <a:r>
              <a:rPr lang="en-ZA" sz="4000" b="0" i="0" u="none" strike="noStrike" dirty="0" smtClean="0">
                <a:solidFill>
                  <a:srgbClr val="000000"/>
                </a:solidFill>
                <a:effectLst/>
                <a:latin typeface="Economica"/>
              </a:rPr>
              <a:t>Renton McIntyre </a:t>
            </a:r>
            <a:r>
              <a:rPr lang="en-ZA" sz="4000" b="0" i="0" u="none" strike="noStrike" dirty="0" smtClean="0">
                <a:solidFill>
                  <a:srgbClr val="000000"/>
                </a:solidFill>
                <a:effectLst/>
                <a:latin typeface="Economica"/>
              </a:rPr>
              <a:t>  </a:t>
            </a:r>
            <a:r>
              <a:rPr lang="en-ZA" sz="4000" b="0" i="1" u="none" strike="noStrike" dirty="0" smtClean="0">
                <a:solidFill>
                  <a:srgbClr val="000000"/>
                </a:solidFill>
                <a:effectLst/>
                <a:latin typeface="Economica"/>
              </a:rPr>
              <a:t>u14312710</a:t>
            </a:r>
            <a:endParaRPr lang="en-ZA" sz="4000" b="0" i="1" dirty="0" smtClean="0">
              <a:effectLst/>
            </a:endParaRPr>
          </a:p>
          <a:p>
            <a:pPr>
              <a:spcBef>
                <a:spcPts val="0"/>
              </a:spcBef>
            </a:pPr>
            <a:r>
              <a:rPr lang="en-ZA" sz="4000" b="0" i="0" u="none" strike="noStrike" dirty="0" smtClean="0">
                <a:solidFill>
                  <a:srgbClr val="000000"/>
                </a:solidFill>
                <a:effectLst/>
                <a:latin typeface="Economica"/>
              </a:rPr>
              <a:t>Emilio Singh </a:t>
            </a:r>
            <a:r>
              <a:rPr lang="en-ZA" sz="4000" b="0" i="0" u="none" strike="noStrike" dirty="0" smtClean="0">
                <a:solidFill>
                  <a:srgbClr val="000000"/>
                </a:solidFill>
                <a:effectLst/>
                <a:latin typeface="Economica"/>
              </a:rPr>
              <a:t>  </a:t>
            </a:r>
            <a:r>
              <a:rPr lang="en-ZA" sz="4000" b="0" i="1" u="none" strike="noStrike" dirty="0" smtClean="0">
                <a:solidFill>
                  <a:srgbClr val="000000"/>
                </a:solidFill>
                <a:effectLst/>
                <a:latin typeface="Economica"/>
              </a:rPr>
              <a:t>u14006512</a:t>
            </a:r>
            <a:endParaRPr lang="en-ZA" sz="4000" b="0" i="1" dirty="0" smtClean="0">
              <a:effectLst/>
            </a:endParaRPr>
          </a:p>
          <a:p>
            <a:pPr>
              <a:spcBef>
                <a:spcPts val="0"/>
              </a:spcBef>
            </a:pPr>
            <a:r>
              <a:rPr lang="en-ZA" sz="4000" b="0" i="0" u="none" strike="noStrike" dirty="0" smtClean="0">
                <a:solidFill>
                  <a:srgbClr val="000000"/>
                </a:solidFill>
                <a:effectLst/>
                <a:latin typeface="Economica"/>
              </a:rPr>
              <a:t>Gerard van </a:t>
            </a:r>
            <a:r>
              <a:rPr lang="en-ZA" sz="4000" b="0" i="0" u="none" strike="noStrike" dirty="0" err="1" smtClean="0">
                <a:solidFill>
                  <a:srgbClr val="000000"/>
                </a:solidFill>
                <a:effectLst/>
                <a:latin typeface="Economica"/>
              </a:rPr>
              <a:t>Wyk</a:t>
            </a:r>
            <a:r>
              <a:rPr lang="en-ZA" sz="4000" b="0" i="0" u="none" strike="noStrike" dirty="0" smtClean="0">
                <a:solidFill>
                  <a:srgbClr val="000000"/>
                </a:solidFill>
                <a:effectLst/>
                <a:latin typeface="Economica"/>
              </a:rPr>
              <a:t> </a:t>
            </a:r>
            <a:r>
              <a:rPr lang="en-ZA" sz="4000" b="0" i="0" u="none" strike="noStrike" dirty="0" smtClean="0">
                <a:solidFill>
                  <a:srgbClr val="000000"/>
                </a:solidFill>
                <a:effectLst/>
                <a:latin typeface="Economica"/>
              </a:rPr>
              <a:t>  </a:t>
            </a:r>
            <a:r>
              <a:rPr lang="en-ZA" sz="4000" b="0" i="1" u="none" strike="noStrike" dirty="0" smtClean="0">
                <a:solidFill>
                  <a:srgbClr val="000000"/>
                </a:solidFill>
                <a:effectLst/>
                <a:latin typeface="Economica"/>
              </a:rPr>
              <a:t>u14101263</a:t>
            </a:r>
            <a:endParaRPr lang="en-ZA" sz="4000" b="0" i="1" dirty="0" smtClean="0">
              <a:effectLst/>
            </a:endParaRPr>
          </a:p>
          <a:p>
            <a:pPr>
              <a:spcBef>
                <a:spcPts val="0"/>
              </a:spcBef>
            </a:pPr>
            <a:endParaRPr lang="en-ZA" b="0" dirty="0" smtClean="0">
              <a:effectLst/>
            </a:endParaRPr>
          </a:p>
          <a:p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80" y="1484784"/>
            <a:ext cx="4017448" cy="36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0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963560"/>
            <a:ext cx="3402580" cy="1913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6771"/>
            <a:ext cx="8229600" cy="1143000"/>
          </a:xfrm>
        </p:spPr>
        <p:txBody>
          <a:bodyPr>
            <a:normAutofit/>
          </a:bodyPr>
          <a:lstStyle/>
          <a:p>
            <a:r>
              <a:rPr lang="en-ZA" sz="3600" dirty="0" smtClean="0"/>
              <a:t>What is </a:t>
            </a:r>
            <a:r>
              <a:rPr lang="en-ZA" sz="3600" dirty="0" err="1" smtClean="0"/>
              <a:t>SwarmViz</a:t>
            </a:r>
            <a:r>
              <a:rPr lang="en-ZA" sz="3600" dirty="0" smtClean="0"/>
              <a:t>?</a:t>
            </a:r>
            <a:endParaRPr lang="en-ZA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059997"/>
            <a:ext cx="8229600" cy="5609363"/>
          </a:xfrm>
        </p:spPr>
        <p:txBody>
          <a:bodyPr>
            <a:noAutofit/>
          </a:bodyPr>
          <a:lstStyle/>
          <a:p>
            <a:r>
              <a:rPr lang="en-ZA" sz="1600" dirty="0" err="1" smtClean="0"/>
              <a:t>SwarmViz</a:t>
            </a:r>
            <a:r>
              <a:rPr lang="en-ZA" sz="1600" dirty="0" smtClean="0"/>
              <a:t> is a software tool to visualise the functioning of multiple types of optimisation algorithms, for educational and research purposes.</a:t>
            </a:r>
          </a:p>
          <a:p>
            <a:r>
              <a:rPr lang="en-ZA" sz="1600" dirty="0" smtClean="0"/>
              <a:t>Optimisation algorithms are a type of Artificial Intelligence used in engineering, computer science, and other sciences to find solutions to problems that are too hard for human brains </a:t>
            </a:r>
            <a:r>
              <a:rPr lang="en-ZA" sz="1600" dirty="0"/>
              <a:t>alone. </a:t>
            </a:r>
            <a:endParaRPr lang="en-ZA" sz="1600" dirty="0" smtClean="0"/>
          </a:p>
          <a:p>
            <a:r>
              <a:rPr lang="en-ZA" sz="1600" dirty="0" smtClean="0"/>
              <a:t>Optimisers </a:t>
            </a:r>
            <a:r>
              <a:rPr lang="en-ZA" sz="1600" dirty="0"/>
              <a:t>are like simple automated designers that find the best solution for a given problem</a:t>
            </a:r>
            <a:r>
              <a:rPr lang="en-ZA" sz="1600" dirty="0" smtClean="0"/>
              <a:t>.</a:t>
            </a:r>
            <a:endParaRPr lang="en-ZA" sz="1600" dirty="0" smtClean="0"/>
          </a:p>
          <a:p>
            <a:r>
              <a:rPr lang="en-ZA" sz="1600" dirty="0" smtClean="0"/>
              <a:t>With the right objective function an optimiser can solve </a:t>
            </a:r>
            <a:r>
              <a:rPr lang="en-ZA" sz="1600" dirty="0" smtClean="0"/>
              <a:t>problems </a:t>
            </a:r>
            <a:r>
              <a:rPr lang="en-ZA" sz="1600" dirty="0" smtClean="0"/>
              <a:t>such as fine-tuning the thousands of parameters that make up the design of a jet engine, or finding the best shape for a nuclear fusion reactor to contain heat and </a:t>
            </a:r>
            <a:r>
              <a:rPr lang="en-ZA" sz="1600" dirty="0" smtClean="0"/>
              <a:t>magnetic fields.</a:t>
            </a:r>
          </a:p>
          <a:p>
            <a:endParaRPr lang="en-ZA" sz="1600" dirty="0" smtClean="0"/>
          </a:p>
          <a:p>
            <a:endParaRPr lang="en-ZA" sz="1600" dirty="0"/>
          </a:p>
          <a:p>
            <a:endParaRPr lang="en-ZA" sz="1600" dirty="0" smtClean="0"/>
          </a:p>
          <a:p>
            <a:endParaRPr lang="en-ZA" sz="1600" dirty="0"/>
          </a:p>
          <a:p>
            <a:endParaRPr lang="en-ZA" sz="1600" dirty="0" smtClean="0"/>
          </a:p>
          <a:p>
            <a:endParaRPr lang="en-ZA" sz="1600" dirty="0" smtClean="0"/>
          </a:p>
          <a:p>
            <a:endParaRPr lang="en-ZA" sz="1600" dirty="0"/>
          </a:p>
          <a:p>
            <a:r>
              <a:rPr lang="en-ZA" sz="1600" dirty="0" smtClean="0"/>
              <a:t>How </a:t>
            </a:r>
            <a:r>
              <a:rPr lang="en-ZA" sz="1600" dirty="0" smtClean="0"/>
              <a:t>does the performance of different optimisation algorithms compare to one another? What are their weaknesses? How do they </a:t>
            </a:r>
            <a:r>
              <a:rPr lang="en-ZA" sz="1600" dirty="0" smtClean="0"/>
              <a:t> </a:t>
            </a:r>
            <a:r>
              <a:rPr lang="en-ZA" sz="1600" dirty="0" smtClean="0"/>
              <a:t>find good solutions? With </a:t>
            </a:r>
            <a:r>
              <a:rPr lang="en-ZA" sz="1600" dirty="0" err="1" smtClean="0"/>
              <a:t>SwarmViz</a:t>
            </a:r>
            <a:r>
              <a:rPr lang="en-ZA" sz="1600" dirty="0" smtClean="0"/>
              <a:t> we hope to enable anyone to find out.</a:t>
            </a:r>
            <a:endParaRPr lang="en-ZA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9" y="3932189"/>
            <a:ext cx="3168354" cy="17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0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6488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1520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Our project’s wow factor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Our project’s wow factor is to see how optimisation algorithms do their magic; seeing it search to find the highest points in a fitness landscape, and letting you play around with the optimiser’s parameters to see how it affects its performance.</a:t>
            </a:r>
          </a:p>
          <a:p>
            <a:r>
              <a:rPr lang="en-ZA" sz="2400" dirty="0" smtClean="0"/>
              <a:t>We are not there just yet.</a:t>
            </a:r>
          </a:p>
          <a:p>
            <a:r>
              <a:rPr lang="en-ZA" sz="2400" dirty="0" smtClean="0"/>
              <a:t>We have a GUI, the core system that performs the optimisation process, and the graphical </a:t>
            </a:r>
            <a:r>
              <a:rPr lang="en-ZA" sz="2400" dirty="0" err="1" smtClean="0"/>
              <a:t>visualiser</a:t>
            </a:r>
            <a:r>
              <a:rPr lang="en-ZA" sz="2400" dirty="0" smtClean="0"/>
              <a:t>, now we just need to integrate them all, flesh them out, fix bugs, and add some general polish.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54939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34126" cy="4896544"/>
          </a:xfrm>
        </p:spPr>
      </p:pic>
    </p:spTree>
    <p:extLst>
      <p:ext uri="{BB962C8B-B14F-4D97-AF65-F5344CB8AC3E}">
        <p14:creationId xmlns:p14="http://schemas.microsoft.com/office/powerpoint/2010/main" val="340244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en-ZA" dirty="0" smtClean="0"/>
              <a:t>Scrum Board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776" y="609446"/>
            <a:ext cx="12889432" cy="6248554"/>
          </a:xfrm>
        </p:spPr>
      </p:pic>
    </p:spTree>
    <p:extLst>
      <p:ext uri="{BB962C8B-B14F-4D97-AF65-F5344CB8AC3E}">
        <p14:creationId xmlns:p14="http://schemas.microsoft.com/office/powerpoint/2010/main" val="185687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255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Software Engineering Project COS 301  September 2016</vt:lpstr>
      <vt:lpstr>What is SwarmViz?</vt:lpstr>
      <vt:lpstr>PowerPoint Presentation</vt:lpstr>
      <vt:lpstr>PowerPoint Presentation</vt:lpstr>
      <vt:lpstr>Our project’s wow factor</vt:lpstr>
      <vt:lpstr>PowerPoint Presentation</vt:lpstr>
      <vt:lpstr>Scrum 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Drareg</dc:creator>
  <cp:lastModifiedBy>Drareg</cp:lastModifiedBy>
  <cp:revision>8</cp:revision>
  <dcterms:created xsi:type="dcterms:W3CDTF">2016-09-05T17:25:01Z</dcterms:created>
  <dcterms:modified xsi:type="dcterms:W3CDTF">2016-09-09T10:23:11Z</dcterms:modified>
</cp:coreProperties>
</file>