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7" r:id="rId2"/>
    <p:sldId id="552" r:id="rId3"/>
    <p:sldId id="572" r:id="rId4"/>
    <p:sldId id="573" r:id="rId5"/>
    <p:sldId id="574" r:id="rId6"/>
    <p:sldId id="575" r:id="rId7"/>
    <p:sldId id="555" r:id="rId8"/>
    <p:sldId id="576" r:id="rId9"/>
    <p:sldId id="577" r:id="rId10"/>
    <p:sldId id="578" r:id="rId11"/>
    <p:sldId id="579" r:id="rId12"/>
    <p:sldId id="580" r:id="rId13"/>
    <p:sldId id="581" r:id="rId14"/>
    <p:sldId id="583" r:id="rId15"/>
    <p:sldId id="584" r:id="rId16"/>
    <p:sldId id="585" r:id="rId17"/>
    <p:sldId id="586" r:id="rId18"/>
    <p:sldId id="587" r:id="rId19"/>
    <p:sldId id="588" r:id="rId20"/>
    <p:sldId id="589" r:id="rId21"/>
    <p:sldId id="590" r:id="rId22"/>
    <p:sldId id="591" r:id="rId23"/>
    <p:sldId id="593" r:id="rId24"/>
    <p:sldId id="594" r:id="rId25"/>
    <p:sldId id="595" r:id="rId26"/>
    <p:sldId id="608" r:id="rId27"/>
    <p:sldId id="609" r:id="rId28"/>
    <p:sldId id="596" r:id="rId29"/>
    <p:sldId id="597" r:id="rId30"/>
    <p:sldId id="598" r:id="rId31"/>
    <p:sldId id="599" r:id="rId32"/>
    <p:sldId id="601" r:id="rId33"/>
    <p:sldId id="602" r:id="rId34"/>
    <p:sldId id="603" r:id="rId35"/>
    <p:sldId id="604" r:id="rId36"/>
    <p:sldId id="605" r:id="rId37"/>
    <p:sldId id="612" r:id="rId38"/>
    <p:sldId id="606" r:id="rId39"/>
    <p:sldId id="610" r:id="rId40"/>
    <p:sldId id="418" r:id="rId41"/>
    <p:sldId id="304" r:id="rId4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yllipe Lima" initials="PL" lastIdx="1" clrIdx="0">
    <p:extLst>
      <p:ext uri="{19B8F6BF-5375-455C-9EA6-DF929625EA0E}">
        <p15:presenceInfo xmlns:p15="http://schemas.microsoft.com/office/powerpoint/2012/main" userId="afbdb2a7827722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5A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496" autoAdjust="0"/>
    <p:restoredTop sz="84749" autoAdjust="0"/>
  </p:normalViewPr>
  <p:slideViewPr>
    <p:cSldViewPr snapToGrid="0">
      <p:cViewPr varScale="1">
        <p:scale>
          <a:sx n="108" d="100"/>
          <a:sy n="108" d="100"/>
        </p:scale>
        <p:origin x="10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Lima" userId="b5ea056ce2397b48" providerId="LiveId" clId="{F5CECB3B-B902-419E-8841-93A28FFF5735}"/>
    <pc:docChg chg="modSld">
      <pc:chgData name="Chris Lima" userId="b5ea056ce2397b48" providerId="LiveId" clId="{F5CECB3B-B902-419E-8841-93A28FFF5735}" dt="2022-10-13T21:44:40.975" v="54" actId="20577"/>
      <pc:docMkLst>
        <pc:docMk/>
      </pc:docMkLst>
      <pc:sldChg chg="modAnim">
        <pc:chgData name="Chris Lima" userId="b5ea056ce2397b48" providerId="LiveId" clId="{F5CECB3B-B902-419E-8841-93A28FFF5735}" dt="2022-10-13T21:37:43.898" v="2"/>
        <pc:sldMkLst>
          <pc:docMk/>
          <pc:sldMk cId="2488556483" sldId="596"/>
        </pc:sldMkLst>
      </pc:sldChg>
      <pc:sldChg chg="modAnim">
        <pc:chgData name="Chris Lima" userId="b5ea056ce2397b48" providerId="LiveId" clId="{F5CECB3B-B902-419E-8841-93A28FFF5735}" dt="2022-10-13T21:37:46.759" v="3"/>
        <pc:sldMkLst>
          <pc:docMk/>
          <pc:sldMk cId="3918554821" sldId="597"/>
        </pc:sldMkLst>
      </pc:sldChg>
      <pc:sldChg chg="modAnim">
        <pc:chgData name="Chris Lima" userId="b5ea056ce2397b48" providerId="LiveId" clId="{F5CECB3B-B902-419E-8841-93A28FFF5735}" dt="2022-10-13T21:37:49.335" v="4"/>
        <pc:sldMkLst>
          <pc:docMk/>
          <pc:sldMk cId="2271448181" sldId="598"/>
        </pc:sldMkLst>
      </pc:sldChg>
      <pc:sldChg chg="modAnim">
        <pc:chgData name="Chris Lima" userId="b5ea056ce2397b48" providerId="LiveId" clId="{F5CECB3B-B902-419E-8841-93A28FFF5735}" dt="2022-10-13T21:37:53.715" v="5"/>
        <pc:sldMkLst>
          <pc:docMk/>
          <pc:sldMk cId="349122435" sldId="601"/>
        </pc:sldMkLst>
      </pc:sldChg>
      <pc:sldChg chg="modAnim">
        <pc:chgData name="Chris Lima" userId="b5ea056ce2397b48" providerId="LiveId" clId="{F5CECB3B-B902-419E-8841-93A28FFF5735}" dt="2022-10-13T21:37:56.278" v="6"/>
        <pc:sldMkLst>
          <pc:docMk/>
          <pc:sldMk cId="70072432" sldId="602"/>
        </pc:sldMkLst>
      </pc:sldChg>
      <pc:sldChg chg="modAnim">
        <pc:chgData name="Chris Lima" userId="b5ea056ce2397b48" providerId="LiveId" clId="{F5CECB3B-B902-419E-8841-93A28FFF5735}" dt="2022-10-13T21:37:59.214" v="7"/>
        <pc:sldMkLst>
          <pc:docMk/>
          <pc:sldMk cId="1443288483" sldId="603"/>
        </pc:sldMkLst>
      </pc:sldChg>
      <pc:sldChg chg="modAnim">
        <pc:chgData name="Chris Lima" userId="b5ea056ce2397b48" providerId="LiveId" clId="{F5CECB3B-B902-419E-8841-93A28FFF5735}" dt="2022-10-13T21:39:03.060" v="8"/>
        <pc:sldMkLst>
          <pc:docMk/>
          <pc:sldMk cId="1585680530" sldId="604"/>
        </pc:sldMkLst>
      </pc:sldChg>
      <pc:sldChg chg="modAnim">
        <pc:chgData name="Chris Lima" userId="b5ea056ce2397b48" providerId="LiveId" clId="{F5CECB3B-B902-419E-8841-93A28FFF5735}" dt="2022-10-13T21:39:45.366" v="9"/>
        <pc:sldMkLst>
          <pc:docMk/>
          <pc:sldMk cId="1267267593" sldId="605"/>
        </pc:sldMkLst>
      </pc:sldChg>
      <pc:sldChg chg="modAnim">
        <pc:chgData name="Chris Lima" userId="b5ea056ce2397b48" providerId="LiveId" clId="{F5CECB3B-B902-419E-8841-93A28FFF5735}" dt="2022-10-13T21:39:57.188" v="10"/>
        <pc:sldMkLst>
          <pc:docMk/>
          <pc:sldMk cId="3432879592" sldId="606"/>
        </pc:sldMkLst>
      </pc:sldChg>
      <pc:sldChg chg="modAnim">
        <pc:chgData name="Chris Lima" userId="b5ea056ce2397b48" providerId="LiveId" clId="{F5CECB3B-B902-419E-8841-93A28FFF5735}" dt="2022-10-13T21:37:38.232" v="0"/>
        <pc:sldMkLst>
          <pc:docMk/>
          <pc:sldMk cId="3838847351" sldId="608"/>
        </pc:sldMkLst>
      </pc:sldChg>
      <pc:sldChg chg="modAnim">
        <pc:chgData name="Chris Lima" userId="b5ea056ce2397b48" providerId="LiveId" clId="{F5CECB3B-B902-419E-8841-93A28FFF5735}" dt="2022-10-13T21:37:41.681" v="1"/>
        <pc:sldMkLst>
          <pc:docMk/>
          <pc:sldMk cId="2541801731" sldId="609"/>
        </pc:sldMkLst>
      </pc:sldChg>
      <pc:sldChg chg="modSp mod">
        <pc:chgData name="Chris Lima" userId="b5ea056ce2397b48" providerId="LiveId" clId="{F5CECB3B-B902-419E-8841-93A28FFF5735}" dt="2022-10-13T21:44:40.975" v="54" actId="20577"/>
        <pc:sldMkLst>
          <pc:docMk/>
          <pc:sldMk cId="2040103761" sldId="610"/>
        </pc:sldMkLst>
        <pc:spChg chg="mod">
          <ac:chgData name="Chris Lima" userId="b5ea056ce2397b48" providerId="LiveId" clId="{F5CECB3B-B902-419E-8841-93A28FFF5735}" dt="2022-10-13T21:44:40.975" v="54" actId="20577"/>
          <ac:spMkLst>
            <pc:docMk/>
            <pc:sldMk cId="2040103761" sldId="610"/>
            <ac:spMk id="11" creationId="{6A271DF3-FA07-4769-BBE3-5282D8FF32CF}"/>
          </ac:spMkLst>
        </pc:spChg>
      </pc:sldChg>
    </pc:docChg>
  </pc:docChgLst>
  <pc:docChgLst>
    <pc:chgData name="Chris Lima" userId="b5ea056ce2397b48" providerId="LiveId" clId="{F28C5B8A-6105-4BAF-9521-5351B7ACC48C}"/>
    <pc:docChg chg="undo custSel modSld">
      <pc:chgData name="Chris Lima" userId="b5ea056ce2397b48" providerId="LiveId" clId="{F28C5B8A-6105-4BAF-9521-5351B7ACC48C}" dt="2023-10-31T15:10:43.366" v="3" actId="729"/>
      <pc:docMkLst>
        <pc:docMk/>
      </pc:docMkLst>
      <pc:sldChg chg="addSp delSp modSp mod modShow chgLayout">
        <pc:chgData name="Chris Lima" userId="b5ea056ce2397b48" providerId="LiveId" clId="{F28C5B8A-6105-4BAF-9521-5351B7ACC48C}" dt="2023-10-31T15:10:43.366" v="3" actId="729"/>
        <pc:sldMkLst>
          <pc:docMk/>
          <pc:sldMk cId="2271448181" sldId="598"/>
        </pc:sldMkLst>
        <pc:spChg chg="mod ord">
          <ac:chgData name="Chris Lima" userId="b5ea056ce2397b48" providerId="LiveId" clId="{F28C5B8A-6105-4BAF-9521-5351B7ACC48C}" dt="2023-10-31T15:10:37.765" v="2" actId="6264"/>
          <ac:spMkLst>
            <pc:docMk/>
            <pc:sldMk cId="2271448181" sldId="598"/>
            <ac:spMk id="2" creationId="{00000000-0000-0000-0000-000000000000}"/>
          </ac:spMkLst>
        </pc:spChg>
        <pc:spChg chg="add del mod">
          <ac:chgData name="Chris Lima" userId="b5ea056ce2397b48" providerId="LiveId" clId="{F28C5B8A-6105-4BAF-9521-5351B7ACC48C}" dt="2023-10-31T15:10:37.765" v="2" actId="6264"/>
          <ac:spMkLst>
            <pc:docMk/>
            <pc:sldMk cId="2271448181" sldId="598"/>
            <ac:spMk id="3" creationId="{83C0DBFB-B251-522D-C247-9765480893CC}"/>
          </ac:spMkLst>
        </pc:spChg>
        <pc:spChg chg="add del mod">
          <ac:chgData name="Chris Lima" userId="b5ea056ce2397b48" providerId="LiveId" clId="{F28C5B8A-6105-4BAF-9521-5351B7ACC48C}" dt="2023-10-31T15:10:37.765" v="2" actId="6264"/>
          <ac:spMkLst>
            <pc:docMk/>
            <pc:sldMk cId="2271448181" sldId="598"/>
            <ac:spMk id="4" creationId="{3A7A8981-3243-CAA5-4AD8-B6F0E727B94C}"/>
          </ac:spMkLst>
        </pc:spChg>
        <pc:spChg chg="mod ord">
          <ac:chgData name="Chris Lima" userId="b5ea056ce2397b48" providerId="LiveId" clId="{F28C5B8A-6105-4BAF-9521-5351B7ACC48C}" dt="2023-10-31T15:10:37.765" v="2" actId="6264"/>
          <ac:spMkLst>
            <pc:docMk/>
            <pc:sldMk cId="2271448181" sldId="598"/>
            <ac:spMk id="5" creationId="{93A8A103-1D2E-4575-8E4F-2722A4430001}"/>
          </ac:spMkLst>
        </pc:spChg>
        <pc:spChg chg="add del mod">
          <ac:chgData name="Chris Lima" userId="b5ea056ce2397b48" providerId="LiveId" clId="{F28C5B8A-6105-4BAF-9521-5351B7ACC48C}" dt="2023-10-31T15:10:37.765" v="2" actId="6264"/>
          <ac:spMkLst>
            <pc:docMk/>
            <pc:sldMk cId="2271448181" sldId="598"/>
            <ac:spMk id="6" creationId="{B9FEFCE5-3367-6D4D-3B69-C058BC546976}"/>
          </ac:spMkLst>
        </pc:spChg>
        <pc:spChg chg="mod ord">
          <ac:chgData name="Chris Lima" userId="b5ea056ce2397b48" providerId="LiveId" clId="{F28C5B8A-6105-4BAF-9521-5351B7ACC48C}" dt="2023-10-31T15:10:37.765" v="2" actId="6264"/>
          <ac:spMkLst>
            <pc:docMk/>
            <pc:sldMk cId="2271448181" sldId="598"/>
            <ac:spMk id="11" creationId="{6A271DF3-FA07-4769-BBE3-5282D8FF32CF}"/>
          </ac:spMkLst>
        </pc:spChg>
      </pc:sldChg>
      <pc:sldChg chg="mod modShow">
        <pc:chgData name="Chris Lima" userId="b5ea056ce2397b48" providerId="LiveId" clId="{F28C5B8A-6105-4BAF-9521-5351B7ACC48C}" dt="2023-10-31T15:10:20.832" v="0" actId="729"/>
        <pc:sldMkLst>
          <pc:docMk/>
          <pc:sldMk cId="821442718" sldId="59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7564D-71EF-4559-8E77-45A390238EEB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9ACD5-4C9B-4837-B662-BBA81CE801D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725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1053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3831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5046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6767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5049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3916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35237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74721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91921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57948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9774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18847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61479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61640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17457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65277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38538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18847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1938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42825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76916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7106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42825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93150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01372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9467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85391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5544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34804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34162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40404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04844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099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95901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7399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4006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6794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8658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3655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7111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9399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AC6EC-3E0B-49CC-8E6F-C407BD6A6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3707CB-8D0F-4517-9B03-5052D6740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06C10C-EFA6-472A-BF31-B00F490CA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8CD6C-803C-CF42-B20C-4EFF705DB951}" type="datetime1">
              <a:rPr lang="en-US" smtClean="0"/>
              <a:t>10/31/2023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91BC29-D57D-489D-B077-D20601996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82D9E7-7DB4-492E-A0A5-BEEF76E17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3736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D0508-D476-4D28-ADF2-0285B5B9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148B862-62B4-4FD3-B8AC-0459B37EB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A6FBD0-B01A-41EA-BDAF-C19BCF72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CF66-EE19-CE4D-BF96-E418ADF203A5}" type="datetime1">
              <a:rPr lang="en-US" smtClean="0"/>
              <a:t>10/31/2023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5F68FF-98B1-4A9E-8602-42FE16265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D5B9AC-60B7-4646-8C90-8BC9D5DE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05749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B2805F-B438-46C2-95AA-12683F396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F2841D-36FD-45DA-83B8-F7474A93E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E8756B-634A-486D-907A-34F86549B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5DDD-2641-074E-B0D8-12CAA9BC7C4D}" type="datetime1">
              <a:rPr lang="en-US" smtClean="0"/>
              <a:t>10/31/2023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D16A58-E9E0-41D4-B65F-F8D9EF7FA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C665D7-8221-4581-B6F2-2F257B6F9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54293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057E4-03E9-420D-8D22-08198826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484A6D-03AD-4275-9BFE-4214CED20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48349E-67B5-4E1B-A980-0AF7E08D6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0435-27C9-0B45-972B-F397441EC988}" type="datetime1">
              <a:rPr lang="en-US" smtClean="0"/>
              <a:t>10/31/2023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9F9ACB-471C-4045-B56E-4C26411E0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8350F6-480E-4F4F-BCBD-7AB0053C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98726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DC47D-F5B3-4274-8903-2F6246431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20F326-E07B-4B9D-AC42-9FC745A62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E9F873-BD5A-4787-9240-37331BF94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BD33-4F1D-1D4E-9268-5444B6C0CE81}" type="datetime1">
              <a:rPr lang="en-US" smtClean="0"/>
              <a:t>10/31/2023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A4CAA8-437D-4008-9BDC-4E9DDFB34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7EBF52-F822-442D-BAE5-110A7C81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90728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DBB55-03E3-4307-A111-44BF914A8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FAC531-817F-47CB-98B0-E1D99740C7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0636E0-3693-4978-AFDD-355143CEE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789EFD-E94C-49ED-9AC8-8DEEB8297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F511-F474-1141-8EA5-F53DBC0439F0}" type="datetime1">
              <a:rPr lang="en-US" smtClean="0"/>
              <a:t>10/31/2023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DD5AA33-1E35-41ED-910D-EC3EB11B8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9EC7D8-8A17-4EA6-AE75-DE79836FA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60857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3012FA-A7AB-44E9-ABCA-A20B5A4D6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3849AB-6B36-4899-B06F-CC6B6C53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BAD11FC-1F64-4283-B3B2-C6E913533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03514A6-AC6A-4F3F-A6C0-FA5E9C093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7A77B76-E037-4CB5-8EAA-8094FC5DB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DCFB481-4B0C-423D-94C1-0712DF7C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5A4C-ED52-8D4C-8307-4B773C87A5FD}" type="datetime1">
              <a:rPr lang="en-US" smtClean="0"/>
              <a:t>10/31/2023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A16D546-B99C-4841-B814-D7B1CF910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1694F92-5E85-48AC-8903-A4CB0DDEC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267812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2AD39-AC45-4671-A01A-D04EF3ED3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D59760-6246-4C3F-B949-FCE911DEF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E7C65-7573-0944-AE9E-61F2AB3768B7}" type="datetime1">
              <a:rPr lang="en-US" smtClean="0"/>
              <a:t>10/31/2023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754B97B-A5E0-44F0-A694-00CB23835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379AACF-94AC-42A8-8B97-3E46C475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94689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3C95F24-317B-4196-B4EF-A08F3C1C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8F83-6F85-D748-A902-13A9309619CE}" type="datetime1">
              <a:rPr lang="en-US" smtClean="0"/>
              <a:t>10/31/2023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99E1463-6BA2-4DEB-B083-045FB8E18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6593953-2861-469A-A36E-2EA59C970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70671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25F41-0679-48E2-942C-9CB10648B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B4A475-5386-48FD-BEA5-CF45CE086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EFCA574-EDB9-4A98-B6A3-BCAC2A111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21EAE2-49F5-4847-B1EE-5FEADC899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F606-B85D-7644-BEE6-5B8887472008}" type="datetime1">
              <a:rPr lang="en-US" smtClean="0"/>
              <a:t>10/31/2023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34E0EF-A7A1-4F88-8AB9-0262C9C41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4DA6C5-3007-4A1F-B232-C43C6381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732060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4A823-4880-49DF-8F23-32448D287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391E0B1-E543-4A68-91EE-005DC2692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D0796C2-CFB7-4025-9A59-E5BB71615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394E4E-7487-4040-BF63-5B9E857DA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C1401-3810-C747-ADC1-6A36B754A094}" type="datetime1">
              <a:rPr lang="en-US" smtClean="0"/>
              <a:t>10/31/2023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B0459D-2D97-4D1D-BDE5-302441E95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EAB9D3-1A83-4470-BDB1-87BF3598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386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ACFEED3-7BDB-40C4-926B-C603A31F8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00FCA7-4D28-41B7-8909-AF4EE8A8E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C34CE0-0603-443E-B44E-E623FA649F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88704-96A2-6C46-B72D-E95D8CAD810B}" type="datetime1">
              <a:rPr lang="en-US" smtClean="0"/>
              <a:t>10/31/2023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113045-2587-4014-9BB4-450F6FAEB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BAAA76-1F41-4FDA-A0C8-152280B24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85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2.jpeg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microsoft.com/office/2007/relationships/hdphoto" Target="../media/hdphoto1.wd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tiff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m para logo inate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531" y="957318"/>
            <a:ext cx="2928937" cy="822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31940" y="2520577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r>
              <a:rPr lang="pt-BR" sz="4000" dirty="0"/>
              <a:t>C206/C125 – Programação Orientada a Objetos com Java</a:t>
            </a:r>
            <a:br>
              <a:rPr lang="pt-BR" sz="4000" dirty="0"/>
            </a:br>
            <a:br>
              <a:rPr lang="pt-BR" sz="4000" dirty="0"/>
            </a:br>
            <a:r>
              <a:rPr lang="pt-BR" dirty="0"/>
              <a:t> </a:t>
            </a:r>
            <a:r>
              <a:rPr lang="pt-BR" b="1" dirty="0"/>
              <a:t>Coleções no Java</a:t>
            </a:r>
            <a:br>
              <a:rPr lang="pt-BR" b="1" dirty="0"/>
            </a:br>
            <a:endParaRPr lang="pt-BR" b="1" dirty="0">
              <a:cs typeface="Calibri Ligh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468813"/>
            <a:ext cx="9144000" cy="1722438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Prof. Christopher Lima</a:t>
            </a:r>
          </a:p>
          <a:p>
            <a:r>
              <a:rPr lang="pt-BR"/>
              <a:t>christopher@inatel.br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83A484EB-E316-4788-9A29-1E9E278E48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024" y="1877589"/>
            <a:ext cx="1225891" cy="1551411"/>
          </a:xfrm>
          <a:prstGeom prst="rect">
            <a:avLst/>
          </a:prstGeom>
        </p:spPr>
      </p:pic>
      <p:pic>
        <p:nvPicPr>
          <p:cNvPr id="5" name="Imagem 4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09D4156E-DED7-4A92-A7EB-63CE7DCC3B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940" y="149288"/>
            <a:ext cx="1616060" cy="1616060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EFCF715-FFBE-42B6-97E1-2C11AF591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627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10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8923F837-88F5-42D4-A12E-782D7F60B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633" y="483528"/>
            <a:ext cx="10797347" cy="2727505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dirty="0"/>
              <a:t>Utilizar listas genéricas podem ser problemáticas, e levar </a:t>
            </a:r>
            <a:r>
              <a:rPr lang="pt-BR" b="1" i="1" dirty="0">
                <a:solidFill>
                  <a:srgbClr val="0070C0"/>
                </a:solidFill>
              </a:rPr>
              <a:t>exceções</a:t>
            </a:r>
            <a:r>
              <a:rPr lang="pt-BR" b="1" i="1" dirty="0"/>
              <a:t> </a:t>
            </a:r>
            <a:r>
              <a:rPr lang="pt-BR" dirty="0"/>
              <a:t>relacionadas a </a:t>
            </a:r>
            <a:r>
              <a:rPr lang="pt-BR" b="1" i="1" dirty="0">
                <a:solidFill>
                  <a:srgbClr val="0070C0"/>
                </a:solidFill>
              </a:rPr>
              <a:t>cast</a:t>
            </a:r>
            <a:r>
              <a:rPr lang="pt-BR" b="1" i="1" dirty="0"/>
              <a:t>.</a:t>
            </a:r>
            <a:r>
              <a:rPr lang="pt-BR" dirty="0"/>
              <a:t> </a:t>
            </a:r>
          </a:p>
          <a:p>
            <a:pPr>
              <a:buBlip>
                <a:blip r:embed="rId5"/>
              </a:buBlip>
            </a:pPr>
            <a:r>
              <a:rPr lang="pt-BR" dirty="0">
                <a:solidFill>
                  <a:srgbClr val="0070C0"/>
                </a:solidFill>
              </a:rPr>
              <a:t>É recomendado que utilizemos listas para tipos específicos</a:t>
            </a:r>
            <a:r>
              <a:rPr lang="pt-BR" dirty="0"/>
              <a:t>, e o Java oferece recursos para isso.</a:t>
            </a:r>
          </a:p>
          <a:p>
            <a:pPr>
              <a:buBlip>
                <a:blip r:embed="rId5"/>
              </a:buBlip>
            </a:pPr>
            <a:r>
              <a:rPr lang="pt-BR" dirty="0"/>
              <a:t>Dessa forma o próprio compilador irá nos proteger de adicionarmos elementos inadequados.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C01003-3499-141A-0124-432727A0B1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5420" y="3458978"/>
            <a:ext cx="9001160" cy="2340569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14AA5958-9AC8-4BAC-8A3F-8CF142561CCB}"/>
              </a:ext>
            </a:extLst>
          </p:cNvPr>
          <p:cNvSpPr/>
          <p:nvPr/>
        </p:nvSpPr>
        <p:spPr>
          <a:xfrm>
            <a:off x="1595420" y="3418368"/>
            <a:ext cx="9017522" cy="7492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6479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11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8923F837-88F5-42D4-A12E-782D7F60B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633" y="483528"/>
            <a:ext cx="10797347" cy="2727505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dirty="0"/>
              <a:t>Para buscarmos um elemento específico, </a:t>
            </a:r>
            <a:r>
              <a:rPr lang="pt-BR" dirty="0">
                <a:solidFill>
                  <a:srgbClr val="0070C0"/>
                </a:solidFill>
              </a:rPr>
              <a:t>não precisamos mais fazer o </a:t>
            </a:r>
            <a:r>
              <a:rPr lang="pt-BR" b="1" i="1" dirty="0">
                <a:solidFill>
                  <a:srgbClr val="0070C0"/>
                </a:solidFill>
              </a:rPr>
              <a:t>cast</a:t>
            </a:r>
            <a:r>
              <a:rPr lang="pt-BR" dirty="0">
                <a:solidFill>
                  <a:srgbClr val="0070C0"/>
                </a:solidFill>
              </a:rPr>
              <a:t>. </a:t>
            </a:r>
          </a:p>
          <a:p>
            <a:pPr>
              <a:buBlip>
                <a:blip r:embed="rId5"/>
              </a:buBlip>
            </a:pPr>
            <a:r>
              <a:rPr lang="pt-BR" dirty="0"/>
              <a:t>O compilador irá nos avisar se tentarmos atribuir um elemento da lista para um tipo inadequado.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2676CB-D803-DDB6-C774-46E903FD81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7737" y="2838168"/>
            <a:ext cx="8056526" cy="286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886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12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8923F837-88F5-42D4-A12E-782D7F60B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633" y="483528"/>
            <a:ext cx="10797347" cy="2727505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dirty="0"/>
              <a:t>Podemos iterar na lista utilizando </a:t>
            </a:r>
            <a:r>
              <a:rPr lang="pt-BR" b="1" i="1" dirty="0" err="1">
                <a:solidFill>
                  <a:srgbClr val="0070C0"/>
                </a:solidFill>
              </a:rPr>
              <a:t>forEach</a:t>
            </a:r>
            <a:r>
              <a:rPr lang="pt-BR" b="1" i="1" dirty="0"/>
              <a:t> </a:t>
            </a:r>
            <a:r>
              <a:rPr lang="pt-BR" dirty="0"/>
              <a:t>ou o </a:t>
            </a:r>
            <a:r>
              <a:rPr lang="pt-BR" b="1" i="1" dirty="0">
                <a:solidFill>
                  <a:srgbClr val="0070C0"/>
                </a:solidFill>
              </a:rPr>
              <a:t>for</a:t>
            </a:r>
            <a:r>
              <a:rPr lang="pt-BR" b="1" i="1" dirty="0"/>
              <a:t> </a:t>
            </a:r>
            <a:r>
              <a:rPr lang="pt-BR" dirty="0"/>
              <a:t>tradicional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F46B8A-AF42-0FF6-1690-5392A8B90A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4740" y="1221869"/>
            <a:ext cx="7962519" cy="475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619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13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1091" y="1092823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8923F837-88F5-42D4-A12E-782D7F60B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633" y="483528"/>
            <a:ext cx="11161599" cy="6163078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dirty="0"/>
              <a:t>Podemos também criar uma lista de elementos </a:t>
            </a:r>
            <a:r>
              <a:rPr lang="pt-BR" b="1" i="1" dirty="0">
                <a:solidFill>
                  <a:srgbClr val="0070C0"/>
                </a:solidFill>
              </a:rPr>
              <a:t>de um tipo criado por nós.</a:t>
            </a:r>
          </a:p>
          <a:p>
            <a:pPr>
              <a:buBlip>
                <a:blip r:embed="rId5"/>
              </a:buBlip>
            </a:pPr>
            <a:r>
              <a:rPr lang="pt-BR" dirty="0"/>
              <a:t>Isto é, </a:t>
            </a:r>
            <a:r>
              <a:rPr lang="pt-BR" dirty="0">
                <a:solidFill>
                  <a:srgbClr val="0070C0"/>
                </a:solidFill>
              </a:rPr>
              <a:t>nossas próprias Classes e Interfaces.</a:t>
            </a:r>
          </a:p>
          <a:p>
            <a:pPr>
              <a:buBlip>
                <a:blip r:embed="rId5"/>
              </a:buBlip>
            </a:pPr>
            <a:r>
              <a:rPr lang="pt-BR" dirty="0"/>
              <a:t>Considere uma lista para elementos </a:t>
            </a:r>
            <a:r>
              <a:rPr lang="pt-BR" dirty="0">
                <a:solidFill>
                  <a:srgbClr val="0070C0"/>
                </a:solidFill>
              </a:rPr>
              <a:t>do tipo Brownie.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F7284F-3D48-A89A-736B-8111AB427F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0761" y="2752024"/>
            <a:ext cx="8750478" cy="294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541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14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8923F837-88F5-42D4-A12E-782D7F60B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82" y="2065247"/>
            <a:ext cx="10797347" cy="4246653"/>
          </a:xfrm>
        </p:spPr>
        <p:txBody>
          <a:bodyPr>
            <a:normAutofit fontScale="92500" lnSpcReduction="10000"/>
          </a:bodyPr>
          <a:lstStyle/>
          <a:p>
            <a:pPr>
              <a:buBlip>
                <a:blip r:embed="rId5"/>
              </a:buBlip>
            </a:pPr>
            <a:r>
              <a:rPr lang="pt-BR" dirty="0"/>
              <a:t>Novamente, resgatando os velhos tempos de Algoritmos II, vimos diversos </a:t>
            </a:r>
            <a:r>
              <a:rPr lang="pt-BR" dirty="0">
                <a:solidFill>
                  <a:srgbClr val="0070C0"/>
                </a:solidFill>
              </a:rPr>
              <a:t>algoritmos de ordenação</a:t>
            </a:r>
            <a:r>
              <a:rPr lang="pt-BR" dirty="0"/>
              <a:t>. E fizemos algumas implementações</a:t>
            </a:r>
          </a:p>
          <a:p>
            <a:pPr>
              <a:buBlip>
                <a:blip r:embed="rId5"/>
              </a:buBlip>
            </a:pPr>
            <a:r>
              <a:rPr lang="pt-BR" dirty="0"/>
              <a:t>O Java possui a classe </a:t>
            </a:r>
            <a:r>
              <a:rPr lang="pt-BR" b="1" i="1" dirty="0" err="1">
                <a:solidFill>
                  <a:srgbClr val="0070C0"/>
                </a:solidFill>
              </a:rPr>
              <a:t>Collections</a:t>
            </a:r>
            <a:r>
              <a:rPr lang="pt-BR" b="1" i="1" dirty="0"/>
              <a:t> </a:t>
            </a:r>
            <a:r>
              <a:rPr lang="pt-BR" dirty="0"/>
              <a:t>que tem um método estático </a:t>
            </a:r>
            <a:r>
              <a:rPr lang="pt-BR" b="1" i="1" dirty="0" err="1">
                <a:solidFill>
                  <a:srgbClr val="0070C0"/>
                </a:solidFill>
              </a:rPr>
              <a:t>sort</a:t>
            </a:r>
            <a:r>
              <a:rPr lang="pt-BR" b="1" i="1" dirty="0">
                <a:solidFill>
                  <a:srgbClr val="0070C0"/>
                </a:solidFill>
              </a:rPr>
              <a:t>(</a:t>
            </a:r>
            <a:r>
              <a:rPr lang="pt-BR" b="1" i="1" dirty="0" err="1">
                <a:solidFill>
                  <a:srgbClr val="0070C0"/>
                </a:solidFill>
              </a:rPr>
              <a:t>List</a:t>
            </a:r>
            <a:r>
              <a:rPr lang="pt-BR" b="1" i="1" dirty="0">
                <a:solidFill>
                  <a:srgbClr val="0070C0"/>
                </a:solidFill>
              </a:rPr>
              <a:t>&lt;T&gt;),</a:t>
            </a:r>
            <a:r>
              <a:rPr lang="pt-BR" b="1" i="1" dirty="0"/>
              <a:t> </a:t>
            </a:r>
            <a:r>
              <a:rPr lang="pt-BR" dirty="0"/>
              <a:t>capaz de ordenar uma lista de elementos armazenadas em uma </a:t>
            </a:r>
            <a:r>
              <a:rPr lang="pt-BR" b="1" i="1" dirty="0" err="1">
                <a:solidFill>
                  <a:srgbClr val="0070C0"/>
                </a:solidFill>
              </a:rPr>
              <a:t>List</a:t>
            </a:r>
            <a:r>
              <a:rPr lang="pt-BR" b="1" dirty="0">
                <a:solidFill>
                  <a:srgbClr val="0070C0"/>
                </a:solidFill>
              </a:rPr>
              <a:t>.</a:t>
            </a:r>
          </a:p>
          <a:p>
            <a:pPr>
              <a:buBlip>
                <a:blip r:embed="rId5"/>
              </a:buBlip>
            </a:pPr>
            <a:r>
              <a:rPr lang="pt-BR" dirty="0"/>
              <a:t>Para serem ordenados, os dados precisam ser do tipo de uma classe que </a:t>
            </a:r>
            <a:r>
              <a:rPr lang="pt-BR" b="1" i="1" dirty="0">
                <a:solidFill>
                  <a:srgbClr val="0070C0"/>
                </a:solidFill>
              </a:rPr>
              <a:t>implementa</a:t>
            </a:r>
            <a:r>
              <a:rPr lang="pt-BR" b="1" i="1" dirty="0"/>
              <a:t> </a:t>
            </a:r>
            <a:r>
              <a:rPr lang="pt-BR" dirty="0"/>
              <a:t>a interface </a:t>
            </a:r>
            <a:r>
              <a:rPr lang="pt-BR" b="1" i="1" dirty="0" err="1">
                <a:solidFill>
                  <a:srgbClr val="0070C0"/>
                </a:solidFill>
              </a:rPr>
              <a:t>Comparable</a:t>
            </a:r>
            <a:r>
              <a:rPr lang="pt-BR" b="1" i="1" dirty="0"/>
              <a:t>.</a:t>
            </a:r>
            <a:endParaRPr lang="pt-BR" dirty="0"/>
          </a:p>
          <a:p>
            <a:pPr>
              <a:buBlip>
                <a:blip r:embed="rId5"/>
              </a:buBlip>
            </a:pPr>
            <a:r>
              <a:rPr lang="pt-BR" dirty="0"/>
              <a:t>Isto é, precisam ser dados comparáveis.</a:t>
            </a:r>
          </a:p>
          <a:p>
            <a:pPr>
              <a:buBlip>
                <a:blip r:embed="rId5"/>
              </a:buBlip>
            </a:pPr>
            <a:r>
              <a:rPr lang="pt-BR" dirty="0"/>
              <a:t>Algumas classes do Java já são comparáveis, isto é, em sua definição elas implementam </a:t>
            </a:r>
            <a:r>
              <a:rPr lang="pt-BR" b="1" i="1" dirty="0">
                <a:solidFill>
                  <a:srgbClr val="0070C0"/>
                </a:solidFill>
              </a:rPr>
              <a:t>a interface </a:t>
            </a:r>
            <a:r>
              <a:rPr lang="pt-BR" b="1" i="1" dirty="0" err="1">
                <a:solidFill>
                  <a:srgbClr val="0070C0"/>
                </a:solidFill>
              </a:rPr>
              <a:t>Comparable</a:t>
            </a:r>
            <a:r>
              <a:rPr lang="pt-BR" b="1" i="1" dirty="0">
                <a:solidFill>
                  <a:srgbClr val="0070C0"/>
                </a:solidFill>
              </a:rPr>
              <a:t> </a:t>
            </a:r>
            <a:r>
              <a:rPr lang="pt-BR" dirty="0"/>
              <a:t>e o método </a:t>
            </a:r>
            <a:r>
              <a:rPr lang="pt-BR" b="1" i="1" dirty="0" err="1">
                <a:solidFill>
                  <a:srgbClr val="0070C0"/>
                </a:solidFill>
              </a:rPr>
              <a:t>compareTo</a:t>
            </a:r>
            <a:r>
              <a:rPr lang="pt-BR" dirty="0">
                <a:solidFill>
                  <a:srgbClr val="0070C0"/>
                </a:solidFill>
              </a:rPr>
              <a:t>().</a:t>
            </a:r>
          </a:p>
          <a:p>
            <a:pPr>
              <a:buBlip>
                <a:blip r:embed="rId5"/>
              </a:buBlip>
            </a:pPr>
            <a:r>
              <a:rPr lang="pt-BR" dirty="0"/>
              <a:t>Veremos alguns exemplos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DE5DBE98-9198-44B8-AB73-7390A158D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Ordenando Elementos</a:t>
            </a:r>
          </a:p>
        </p:txBody>
      </p:sp>
    </p:spTree>
    <p:extLst>
      <p:ext uri="{BB962C8B-B14F-4D97-AF65-F5344CB8AC3E}">
        <p14:creationId xmlns:p14="http://schemas.microsoft.com/office/powerpoint/2010/main" val="4076405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15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52E6968A-8B83-4900-9BE2-256429AF8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453" y="3640174"/>
            <a:ext cx="10797347" cy="1133845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dirty="0"/>
              <a:t>Ao passarmos a lista </a:t>
            </a:r>
            <a:r>
              <a:rPr lang="pt-BR" b="1" i="1" dirty="0" err="1">
                <a:solidFill>
                  <a:srgbClr val="0070C0"/>
                </a:solidFill>
              </a:rPr>
              <a:t>listaDeString</a:t>
            </a:r>
            <a:r>
              <a:rPr lang="pt-BR" b="1" i="1" dirty="0"/>
              <a:t> </a:t>
            </a:r>
            <a:r>
              <a:rPr lang="pt-BR" dirty="0"/>
              <a:t>para o método </a:t>
            </a:r>
            <a:r>
              <a:rPr lang="pt-BR" b="1" i="1" dirty="0" err="1">
                <a:solidFill>
                  <a:srgbClr val="0070C0"/>
                </a:solidFill>
              </a:rPr>
              <a:t>sort</a:t>
            </a:r>
            <a:r>
              <a:rPr lang="pt-BR" b="1" i="1" dirty="0">
                <a:solidFill>
                  <a:srgbClr val="0070C0"/>
                </a:solidFill>
              </a:rPr>
              <a:t>()</a:t>
            </a:r>
            <a:r>
              <a:rPr lang="pt-BR" dirty="0">
                <a:solidFill>
                  <a:srgbClr val="0070C0"/>
                </a:solidFill>
              </a:rPr>
              <a:t>, </a:t>
            </a:r>
            <a:r>
              <a:rPr lang="pt-BR" dirty="0"/>
              <a:t>a lista ficará ordenada de forma lexicográfica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7E11BD-E7D2-50D5-A744-D047F3D9F5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7386" y="5091031"/>
            <a:ext cx="1317228" cy="9280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4F223A-4500-7937-E904-FB0C25C0A2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4942" y="136525"/>
            <a:ext cx="7302116" cy="344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16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52E6968A-8B83-4900-9BE2-256429AF8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863" y="546025"/>
            <a:ext cx="11487834" cy="6217147"/>
          </a:xfrm>
        </p:spPr>
        <p:txBody>
          <a:bodyPr>
            <a:noAutofit/>
          </a:bodyPr>
          <a:lstStyle/>
          <a:p>
            <a:pPr>
              <a:buBlip>
                <a:blip r:embed="rId5"/>
              </a:buBlip>
            </a:pPr>
            <a:r>
              <a:rPr lang="pt-BR" sz="3200" dirty="0"/>
              <a:t>E uma lista de inteiros? </a:t>
            </a:r>
          </a:p>
          <a:p>
            <a:pPr>
              <a:buBlip>
                <a:blip r:embed="rId5"/>
              </a:buBlip>
            </a:pPr>
            <a:r>
              <a:rPr lang="pt-BR" sz="3200" dirty="0"/>
              <a:t>A </a:t>
            </a:r>
            <a:r>
              <a:rPr lang="pt-BR" sz="3200" b="1" i="1" dirty="0">
                <a:solidFill>
                  <a:srgbClr val="0070C0"/>
                </a:solidFill>
              </a:rPr>
              <a:t>interface </a:t>
            </a:r>
            <a:r>
              <a:rPr lang="pt-BR" sz="3200" b="1" i="1" dirty="0" err="1">
                <a:solidFill>
                  <a:srgbClr val="0070C0"/>
                </a:solidFill>
              </a:rPr>
              <a:t>List</a:t>
            </a:r>
            <a:r>
              <a:rPr lang="pt-BR" sz="3200" dirty="0">
                <a:solidFill>
                  <a:srgbClr val="0070C0"/>
                </a:solidFill>
              </a:rPr>
              <a:t> </a:t>
            </a:r>
            <a:r>
              <a:rPr lang="pt-BR" sz="3200" dirty="0"/>
              <a:t>não aceita tipos primitivos, apenas classes.</a:t>
            </a:r>
          </a:p>
          <a:p>
            <a:pPr>
              <a:buBlip>
                <a:blip r:embed="rId5"/>
              </a:buBlip>
            </a:pPr>
            <a:r>
              <a:rPr lang="pt-BR" sz="3200" dirty="0"/>
              <a:t>Para resolver isso o Java possui uma categoria de classes chamadas </a:t>
            </a:r>
            <a:r>
              <a:rPr lang="pt-BR" sz="3200" b="1" i="1" dirty="0">
                <a:solidFill>
                  <a:srgbClr val="0070C0"/>
                </a:solidFill>
              </a:rPr>
              <a:t>Classes </a:t>
            </a:r>
            <a:r>
              <a:rPr lang="pt-BR" sz="3200" b="1" i="1" dirty="0" err="1">
                <a:solidFill>
                  <a:srgbClr val="0070C0"/>
                </a:solidFill>
              </a:rPr>
              <a:t>Wrappers</a:t>
            </a:r>
            <a:endParaRPr lang="pt-BR" sz="3200" b="1" i="1" dirty="0">
              <a:solidFill>
                <a:srgbClr val="0070C0"/>
              </a:solidFill>
            </a:endParaRPr>
          </a:p>
          <a:p>
            <a:pPr>
              <a:buBlip>
                <a:blip r:embed="rId5"/>
              </a:buBlip>
            </a:pPr>
            <a:r>
              <a:rPr lang="pt-BR" sz="3200" dirty="0"/>
              <a:t>O objetivo dessas classes é envolver </a:t>
            </a:r>
            <a:r>
              <a:rPr lang="pt-BR" sz="3200" dirty="0">
                <a:solidFill>
                  <a:srgbClr val="0070C0"/>
                </a:solidFill>
              </a:rPr>
              <a:t>(</a:t>
            </a:r>
            <a:r>
              <a:rPr lang="pt-BR" sz="3200" b="1" i="1" dirty="0">
                <a:solidFill>
                  <a:srgbClr val="0070C0"/>
                </a:solidFill>
              </a:rPr>
              <a:t>wrap</a:t>
            </a:r>
            <a:r>
              <a:rPr lang="pt-BR" sz="3200" dirty="0">
                <a:solidFill>
                  <a:srgbClr val="0070C0"/>
                </a:solidFill>
              </a:rPr>
              <a:t>) </a:t>
            </a:r>
            <a:r>
              <a:rPr lang="pt-BR" sz="3200" dirty="0"/>
              <a:t>os tipos primitivos.</a:t>
            </a:r>
          </a:p>
          <a:p>
            <a:pPr>
              <a:buBlip>
                <a:blip r:embed="rId5"/>
              </a:buBlip>
            </a:pPr>
            <a:r>
              <a:rPr lang="pt-BR" sz="3200" dirty="0"/>
              <a:t>Para o tipo </a:t>
            </a:r>
            <a:r>
              <a:rPr lang="pt-BR" sz="3200" b="1" i="1" dirty="0" err="1">
                <a:solidFill>
                  <a:srgbClr val="0070C0"/>
                </a:solidFill>
              </a:rPr>
              <a:t>int</a:t>
            </a:r>
            <a:r>
              <a:rPr lang="pt-BR" sz="3200" b="1" i="1" dirty="0"/>
              <a:t> </a:t>
            </a:r>
            <a:r>
              <a:rPr lang="pt-BR" sz="3200" dirty="0"/>
              <a:t>temos a classe </a:t>
            </a:r>
            <a:r>
              <a:rPr lang="pt-BR" sz="3200" b="1" i="1" dirty="0" err="1">
                <a:solidFill>
                  <a:srgbClr val="0070C0"/>
                </a:solidFill>
              </a:rPr>
              <a:t>Integer</a:t>
            </a:r>
            <a:r>
              <a:rPr lang="pt-BR" sz="3200" dirty="0"/>
              <a:t>. </a:t>
            </a:r>
          </a:p>
          <a:p>
            <a:pPr>
              <a:buBlip>
                <a:blip r:embed="rId5"/>
              </a:buBlip>
            </a:pPr>
            <a:r>
              <a:rPr lang="pt-BR" sz="3200" dirty="0"/>
              <a:t>É muito simples utilizar as classes </a:t>
            </a:r>
            <a:r>
              <a:rPr lang="pt-BR" sz="3200" b="1" i="1" dirty="0" err="1">
                <a:solidFill>
                  <a:srgbClr val="0070C0"/>
                </a:solidFill>
              </a:rPr>
              <a:t>wrappers</a:t>
            </a:r>
            <a:r>
              <a:rPr lang="pt-BR" sz="3200" dirty="0"/>
              <a:t>, uma vez que o Java </a:t>
            </a:r>
            <a:r>
              <a:rPr lang="pt-BR" sz="3200" dirty="0">
                <a:solidFill>
                  <a:srgbClr val="0070C0"/>
                </a:solidFill>
              </a:rPr>
              <a:t>faz tudo praticamente sozinho nos bastidores</a:t>
            </a:r>
          </a:p>
          <a:p>
            <a:pPr>
              <a:buBlip>
                <a:blip r:embed="rId5"/>
              </a:buBlip>
            </a:pPr>
            <a:r>
              <a:rPr lang="pt-BR" sz="3200" dirty="0"/>
              <a:t>Temos também a classe </a:t>
            </a:r>
            <a:r>
              <a:rPr lang="pt-BR" sz="3200" b="1" i="1" dirty="0">
                <a:solidFill>
                  <a:srgbClr val="0070C0"/>
                </a:solidFill>
              </a:rPr>
              <a:t>Double, </a:t>
            </a:r>
            <a:r>
              <a:rPr lang="pt-BR" sz="3200" b="1" i="1" dirty="0" err="1">
                <a:solidFill>
                  <a:srgbClr val="0070C0"/>
                </a:solidFill>
              </a:rPr>
              <a:t>Float</a:t>
            </a:r>
            <a:r>
              <a:rPr lang="pt-BR" sz="3200" b="1" i="1" dirty="0">
                <a:solidFill>
                  <a:srgbClr val="0070C0"/>
                </a:solidFill>
              </a:rPr>
              <a:t> e Char</a:t>
            </a:r>
            <a:r>
              <a:rPr lang="pt-BR" sz="3200" dirty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2151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17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E63F1CF6-DA93-41A1-8C2D-19E53905B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760" y="5542857"/>
            <a:ext cx="10797347" cy="976959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dirty="0"/>
              <a:t>Podemos salvar dados do tipo </a:t>
            </a:r>
            <a:r>
              <a:rPr lang="pt-BR" b="1" i="1" dirty="0" err="1">
                <a:solidFill>
                  <a:srgbClr val="0070C0"/>
                </a:solidFill>
              </a:rPr>
              <a:t>Integer</a:t>
            </a:r>
            <a:r>
              <a:rPr lang="pt-BR" b="1" i="1" dirty="0"/>
              <a:t> </a:t>
            </a:r>
            <a:r>
              <a:rPr lang="pt-BR" dirty="0"/>
              <a:t>em variáveis do tipo </a:t>
            </a:r>
            <a:r>
              <a:rPr lang="pt-BR" b="1" i="1" dirty="0" err="1">
                <a:solidFill>
                  <a:srgbClr val="0070C0"/>
                </a:solidFill>
              </a:rPr>
              <a:t>int</a:t>
            </a:r>
            <a:r>
              <a:rPr lang="pt-BR" b="1" i="1" dirty="0"/>
              <a:t> </a:t>
            </a:r>
            <a:r>
              <a:rPr lang="pt-BR" dirty="0"/>
              <a:t>sem a necessidade de </a:t>
            </a:r>
            <a:r>
              <a:rPr lang="pt-BR" b="1" i="1" dirty="0">
                <a:solidFill>
                  <a:srgbClr val="0070C0"/>
                </a:solidFill>
              </a:rPr>
              <a:t>casting</a:t>
            </a:r>
            <a:r>
              <a:rPr lang="pt-BR" dirty="0"/>
              <a:t>. </a:t>
            </a:r>
            <a:r>
              <a:rPr lang="pt-BR" dirty="0">
                <a:solidFill>
                  <a:srgbClr val="0070C0"/>
                </a:solidFill>
              </a:rPr>
              <a:t>O Java faz isso automaticamente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32D6F67-47FA-45D7-9CAE-082225521004}"/>
              </a:ext>
            </a:extLst>
          </p:cNvPr>
          <p:cNvSpPr/>
          <p:nvPr/>
        </p:nvSpPr>
        <p:spPr>
          <a:xfrm>
            <a:off x="9689633" y="1953635"/>
            <a:ext cx="1791914" cy="1239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9B52AF8-9AF0-4A7C-8F17-0EC958315DC2}"/>
              </a:ext>
            </a:extLst>
          </p:cNvPr>
          <p:cNvSpPr/>
          <p:nvPr/>
        </p:nvSpPr>
        <p:spPr>
          <a:xfrm>
            <a:off x="9683919" y="3182706"/>
            <a:ext cx="1791914" cy="1239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E4CE45-0368-2E4F-89A9-002D6DF2AC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934" y="338184"/>
            <a:ext cx="6235008" cy="5147020"/>
          </a:xfrm>
          <a:prstGeom prst="rect">
            <a:avLst/>
          </a:prstGeom>
        </p:spPr>
      </p:pic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A9633782-959F-417F-8F68-1AA7E4B435A9}"/>
              </a:ext>
            </a:extLst>
          </p:cNvPr>
          <p:cNvCxnSpPr>
            <a:cxnSpLocks/>
          </p:cNvCxnSpPr>
          <p:nvPr/>
        </p:nvCxnSpPr>
        <p:spPr>
          <a:xfrm flipV="1">
            <a:off x="4788310" y="2904253"/>
            <a:ext cx="4125317" cy="5247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55CE0948-21FA-425F-8B07-9A2916995D24}"/>
              </a:ext>
            </a:extLst>
          </p:cNvPr>
          <p:cNvCxnSpPr>
            <a:cxnSpLocks/>
          </p:cNvCxnSpPr>
          <p:nvPr/>
        </p:nvCxnSpPr>
        <p:spPr>
          <a:xfrm flipV="1">
            <a:off x="5329084" y="3937485"/>
            <a:ext cx="3969689" cy="4844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7DCF208-6627-7DAD-7A2D-2473925C43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18627" y="2032282"/>
            <a:ext cx="1204691" cy="113434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299FBAC-2496-6762-D7E7-A45D37B92E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18627" y="3244522"/>
            <a:ext cx="1204691" cy="113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885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18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8923F837-88F5-42D4-A12E-782D7F60B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82" y="2065247"/>
            <a:ext cx="10797347" cy="4246653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dirty="0"/>
              <a:t>Vamos ordenar uma lista de </a:t>
            </a:r>
            <a:r>
              <a:rPr lang="pt-BR" dirty="0">
                <a:solidFill>
                  <a:srgbClr val="0070C0"/>
                </a:solidFill>
              </a:rPr>
              <a:t>dados do tipo Brownie</a:t>
            </a:r>
            <a:r>
              <a:rPr lang="pt-BR" dirty="0"/>
              <a:t>, usando como chave de comparação a preço. Podemos utilizar qualquer campo de comparação.</a:t>
            </a:r>
          </a:p>
          <a:p>
            <a:pPr>
              <a:buBlip>
                <a:blip r:embed="rId5"/>
              </a:buBlip>
            </a:pPr>
            <a:r>
              <a:rPr lang="pt-BR" dirty="0"/>
              <a:t>Precisamos fazer a nossa classe Inimigo </a:t>
            </a:r>
            <a:r>
              <a:rPr lang="pt-BR" dirty="0">
                <a:solidFill>
                  <a:srgbClr val="0070C0"/>
                </a:solidFill>
              </a:rPr>
              <a:t>implementar a interface </a:t>
            </a:r>
            <a:r>
              <a:rPr lang="pt-BR" b="1" dirty="0" err="1">
                <a:solidFill>
                  <a:srgbClr val="0070C0"/>
                </a:solidFill>
              </a:rPr>
              <a:t>Comparable</a:t>
            </a:r>
            <a:r>
              <a:rPr lang="pt-BR" b="1" i="1" dirty="0"/>
              <a:t> </a:t>
            </a:r>
            <a:r>
              <a:rPr lang="pt-BR" dirty="0"/>
              <a:t>e sobrescrever o método </a:t>
            </a:r>
            <a:r>
              <a:rPr lang="pt-BR" b="1" i="1" dirty="0" err="1">
                <a:solidFill>
                  <a:srgbClr val="0070C0"/>
                </a:solidFill>
              </a:rPr>
              <a:t>compareTo</a:t>
            </a:r>
            <a:r>
              <a:rPr lang="pt-BR" b="1" i="1" dirty="0"/>
              <a:t>.</a:t>
            </a:r>
          </a:p>
          <a:p>
            <a:pPr>
              <a:buBlip>
                <a:blip r:embed="rId5"/>
              </a:buBlip>
            </a:pPr>
            <a:r>
              <a:rPr lang="pt-BR" dirty="0"/>
              <a:t>A interface </a:t>
            </a:r>
            <a:r>
              <a:rPr lang="pt-BR" b="1" i="1" dirty="0" err="1">
                <a:solidFill>
                  <a:srgbClr val="0070C0"/>
                </a:solidFill>
              </a:rPr>
              <a:t>Comparable</a:t>
            </a:r>
            <a:r>
              <a:rPr lang="pt-BR" b="1" i="1" dirty="0"/>
              <a:t> </a:t>
            </a:r>
            <a:r>
              <a:rPr lang="pt-BR" dirty="0"/>
              <a:t>é parametrizada. Então devemos passar, entre &lt; &gt;, qual classe devemos comparar. </a:t>
            </a:r>
          </a:p>
          <a:p>
            <a:pPr>
              <a:buBlip>
                <a:blip r:embed="rId5"/>
              </a:buBlip>
            </a:pPr>
            <a:r>
              <a:rPr lang="pt-BR" dirty="0"/>
              <a:t>No nosso exemplo queremos comparar Brownie com outro Brownie.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DE5DBE98-9198-44B8-AB73-7390A158D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E Para Ordenar Nossas Próprias Classes?</a:t>
            </a:r>
          </a:p>
        </p:txBody>
      </p:sp>
    </p:spTree>
    <p:extLst>
      <p:ext uri="{BB962C8B-B14F-4D97-AF65-F5344CB8AC3E}">
        <p14:creationId xmlns:p14="http://schemas.microsoft.com/office/powerpoint/2010/main" val="663644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19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AF1711-35C0-8D0C-B4E1-22088002B2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768" y="1104076"/>
            <a:ext cx="10107155" cy="4649848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43607D73-C8F1-4935-BE46-E49B5DC9A1A6}"/>
              </a:ext>
            </a:extLst>
          </p:cNvPr>
          <p:cNvSpPr/>
          <p:nvPr/>
        </p:nvSpPr>
        <p:spPr>
          <a:xfrm>
            <a:off x="1341077" y="3790865"/>
            <a:ext cx="5905297" cy="18528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0D57E6BE-F45B-4E83-A6DB-367392035786}"/>
              </a:ext>
            </a:extLst>
          </p:cNvPr>
          <p:cNvSpPr/>
          <p:nvPr/>
        </p:nvSpPr>
        <p:spPr>
          <a:xfrm>
            <a:off x="4293724" y="1090898"/>
            <a:ext cx="5331307" cy="5553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9384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dirty="0"/>
              <a:t>Relembrando: </a:t>
            </a:r>
            <a:r>
              <a:rPr lang="pt-BR" b="1" dirty="0" err="1"/>
              <a:t>Arrays</a:t>
            </a: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E7348EF6-F717-4B64-81C8-C8EE32694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539" y="1690688"/>
            <a:ext cx="11033234" cy="4230427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sz="3200" dirty="0"/>
              <a:t>Já sabemos criar </a:t>
            </a:r>
            <a:r>
              <a:rPr lang="pt-BR" sz="3200" dirty="0" err="1">
                <a:solidFill>
                  <a:srgbClr val="0070C0"/>
                </a:solidFill>
              </a:rPr>
              <a:t>arrays</a:t>
            </a:r>
            <a:r>
              <a:rPr lang="pt-BR" sz="3200" b="1" i="1" dirty="0"/>
              <a:t> </a:t>
            </a:r>
            <a:r>
              <a:rPr lang="pt-BR" sz="3200" dirty="0"/>
              <a:t>em Java. E também sabemos algumas desvantagens envolvidas na manipulação de </a:t>
            </a:r>
            <a:r>
              <a:rPr lang="pt-BR" sz="3200" dirty="0" err="1">
                <a:solidFill>
                  <a:srgbClr val="0070C0"/>
                </a:solidFill>
              </a:rPr>
              <a:t>arrays</a:t>
            </a:r>
            <a:endParaRPr lang="pt-BR" sz="3200" dirty="0">
              <a:solidFill>
                <a:srgbClr val="0070C0"/>
              </a:solidFill>
            </a:endParaRPr>
          </a:p>
          <a:p>
            <a:pPr lvl="1">
              <a:buBlip>
                <a:blip r:embed="rId5"/>
              </a:buBlip>
            </a:pPr>
            <a:r>
              <a:rPr lang="pt-BR" sz="2800" dirty="0">
                <a:solidFill>
                  <a:srgbClr val="0070C0"/>
                </a:solidFill>
              </a:rPr>
              <a:t>Tamanho fixo. </a:t>
            </a:r>
            <a:r>
              <a:rPr lang="pt-BR" sz="2800" dirty="0"/>
              <a:t>Não conseguimos mudar o seu tamanho em tempo de execução.</a:t>
            </a:r>
          </a:p>
          <a:p>
            <a:pPr lvl="1">
              <a:buBlip>
                <a:blip r:embed="rId5"/>
              </a:buBlip>
            </a:pPr>
            <a:r>
              <a:rPr lang="pt-BR" sz="2800" dirty="0">
                <a:solidFill>
                  <a:srgbClr val="0070C0"/>
                </a:solidFill>
              </a:rPr>
              <a:t>Precisamos varrer o  </a:t>
            </a:r>
            <a:r>
              <a:rPr lang="pt-BR" sz="2800" dirty="0" err="1">
                <a:solidFill>
                  <a:srgbClr val="0070C0"/>
                </a:solidFill>
              </a:rPr>
              <a:t>array</a:t>
            </a:r>
            <a:r>
              <a:rPr lang="pt-BR" sz="2800" b="1" i="1" dirty="0">
                <a:solidFill>
                  <a:srgbClr val="0070C0"/>
                </a:solidFill>
              </a:rPr>
              <a:t> </a:t>
            </a:r>
            <a:r>
              <a:rPr lang="pt-BR" sz="2800" dirty="0">
                <a:solidFill>
                  <a:srgbClr val="0070C0"/>
                </a:solidFill>
              </a:rPr>
              <a:t>todo </a:t>
            </a:r>
            <a:r>
              <a:rPr lang="pt-BR" sz="2800" dirty="0"/>
              <a:t>para procurar alguma posição vazia</a:t>
            </a:r>
          </a:p>
          <a:p>
            <a:pPr lvl="2">
              <a:buBlip>
                <a:blip r:embed="rId5"/>
              </a:buBlip>
            </a:pPr>
            <a:r>
              <a:rPr lang="pt-BR" sz="2400" dirty="0"/>
              <a:t>Lembre-se dos métodos que criamos para inserir dados no </a:t>
            </a:r>
            <a:r>
              <a:rPr lang="pt-BR" sz="2400" dirty="0" err="1">
                <a:solidFill>
                  <a:srgbClr val="0070C0"/>
                </a:solidFill>
              </a:rPr>
              <a:t>array</a:t>
            </a:r>
            <a:endParaRPr lang="pt-BR" sz="2400" dirty="0">
              <a:solidFill>
                <a:srgbClr val="0070C0"/>
              </a:solidFill>
            </a:endParaRPr>
          </a:p>
          <a:p>
            <a:pPr lvl="1">
              <a:buBlip>
                <a:blip r:embed="rId5"/>
              </a:buBlip>
            </a:pPr>
            <a:r>
              <a:rPr lang="pt-BR" sz="2800" dirty="0"/>
              <a:t>Resumindo, </a:t>
            </a:r>
            <a:r>
              <a:rPr lang="pt-BR" sz="2800" dirty="0">
                <a:solidFill>
                  <a:srgbClr val="0070C0"/>
                </a:solidFill>
              </a:rPr>
              <a:t>precisamos criar métodos auxiliares para manipular </a:t>
            </a:r>
            <a:r>
              <a:rPr lang="pt-BR" sz="2800" dirty="0"/>
              <a:t>o </a:t>
            </a:r>
            <a:r>
              <a:rPr lang="pt-BR" sz="2800" dirty="0" err="1">
                <a:solidFill>
                  <a:srgbClr val="0070C0"/>
                </a:solidFill>
              </a:rPr>
              <a:t>array</a:t>
            </a:r>
            <a:r>
              <a:rPr lang="pt-BR" sz="2800" dirty="0">
                <a:solidFill>
                  <a:srgbClr val="0070C0"/>
                </a:solidFill>
              </a:rPr>
              <a:t>.</a:t>
            </a:r>
          </a:p>
          <a:p>
            <a:pPr lvl="1">
              <a:buBlip>
                <a:blip r:embed="rId5"/>
              </a:buBlip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6248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20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8923F837-88F5-42D4-A12E-782D7F60B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82" y="427833"/>
            <a:ext cx="11131737" cy="6293642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dirty="0"/>
              <a:t>Vamos entender o método </a:t>
            </a:r>
            <a:r>
              <a:rPr lang="pt-BR" b="1" i="1" dirty="0" err="1">
                <a:solidFill>
                  <a:srgbClr val="0070C0"/>
                </a:solidFill>
              </a:rPr>
              <a:t>compareTo</a:t>
            </a:r>
            <a:r>
              <a:rPr lang="pt-BR" b="1" i="1" dirty="0">
                <a:solidFill>
                  <a:srgbClr val="0070C0"/>
                </a:solidFill>
              </a:rPr>
              <a:t>()</a:t>
            </a:r>
          </a:p>
          <a:p>
            <a:pPr>
              <a:buBlip>
                <a:blip r:embed="rId5"/>
              </a:buBlip>
            </a:pPr>
            <a:endParaRPr lang="pt-BR" b="1" i="1" dirty="0">
              <a:solidFill>
                <a:srgbClr val="0070C0"/>
              </a:solidFill>
            </a:endParaRPr>
          </a:p>
          <a:p>
            <a:pPr>
              <a:buBlip>
                <a:blip r:embed="rId5"/>
              </a:buBlip>
            </a:pPr>
            <a:endParaRPr lang="pt-BR" b="1" i="1" dirty="0">
              <a:solidFill>
                <a:srgbClr val="0070C0"/>
              </a:solidFill>
            </a:endParaRPr>
          </a:p>
          <a:p>
            <a:pPr>
              <a:buBlip>
                <a:blip r:embed="rId5"/>
              </a:buBlip>
            </a:pPr>
            <a:r>
              <a:rPr lang="pt-BR" dirty="0"/>
              <a:t>No nosso exemplo ela recebe um parâmetro </a:t>
            </a:r>
            <a:r>
              <a:rPr lang="pt-BR" dirty="0">
                <a:solidFill>
                  <a:srgbClr val="0070C0"/>
                </a:solidFill>
              </a:rPr>
              <a:t>do tipo Brownie</a:t>
            </a:r>
            <a:r>
              <a:rPr lang="pt-BR" dirty="0"/>
              <a:t>, que iremos utilizar para comparar com a </a:t>
            </a:r>
            <a:r>
              <a:rPr lang="pt-BR" dirty="0">
                <a:solidFill>
                  <a:srgbClr val="0070C0"/>
                </a:solidFill>
              </a:rPr>
              <a:t>nossa instância (</a:t>
            </a:r>
            <a:r>
              <a:rPr lang="pt-BR" b="1" i="1" dirty="0" err="1">
                <a:solidFill>
                  <a:srgbClr val="0070C0"/>
                </a:solidFill>
              </a:rPr>
              <a:t>this</a:t>
            </a:r>
            <a:r>
              <a:rPr lang="pt-BR" dirty="0">
                <a:solidFill>
                  <a:srgbClr val="0070C0"/>
                </a:solidFill>
              </a:rPr>
              <a:t>).</a:t>
            </a:r>
          </a:p>
          <a:p>
            <a:pPr>
              <a:buBlip>
                <a:blip r:embed="rId5"/>
              </a:buBlip>
            </a:pPr>
            <a:r>
              <a:rPr lang="pt-BR" dirty="0"/>
              <a:t>Se desejamos fazer ordenação </a:t>
            </a:r>
            <a:r>
              <a:rPr lang="pt-BR" dirty="0">
                <a:solidFill>
                  <a:srgbClr val="0070C0"/>
                </a:solidFill>
              </a:rPr>
              <a:t>crescente</a:t>
            </a:r>
            <a:r>
              <a:rPr lang="pt-BR" dirty="0"/>
              <a:t>, basta devolver um valor </a:t>
            </a:r>
            <a:r>
              <a:rPr lang="pt-BR" b="1" dirty="0">
                <a:solidFill>
                  <a:srgbClr val="0070C0"/>
                </a:solidFill>
              </a:rPr>
              <a:t>negativo</a:t>
            </a:r>
            <a:r>
              <a:rPr lang="pt-BR" b="1" i="1" dirty="0"/>
              <a:t> </a:t>
            </a:r>
            <a:r>
              <a:rPr lang="pt-BR" dirty="0"/>
              <a:t>caso a nossa instância </a:t>
            </a:r>
            <a:r>
              <a:rPr lang="pt-BR" b="1" i="1" dirty="0"/>
              <a:t> </a:t>
            </a:r>
            <a:r>
              <a:rPr lang="pt-BR" b="1" i="1" dirty="0">
                <a:solidFill>
                  <a:srgbClr val="0070C0"/>
                </a:solidFill>
              </a:rPr>
              <a:t>(</a:t>
            </a:r>
            <a:r>
              <a:rPr lang="pt-BR" b="1" i="1" dirty="0" err="1">
                <a:solidFill>
                  <a:srgbClr val="0070C0"/>
                </a:solidFill>
              </a:rPr>
              <a:t>this</a:t>
            </a:r>
            <a:r>
              <a:rPr lang="pt-BR" b="1" i="1" dirty="0">
                <a:solidFill>
                  <a:srgbClr val="0070C0"/>
                </a:solidFill>
              </a:rPr>
              <a:t>) </a:t>
            </a:r>
            <a:r>
              <a:rPr lang="pt-BR" dirty="0"/>
              <a:t>seja menor que o Brownie recebido por parâmetro. E passamos um valor </a:t>
            </a:r>
            <a:r>
              <a:rPr lang="pt-BR" b="1" dirty="0">
                <a:solidFill>
                  <a:srgbClr val="0070C0"/>
                </a:solidFill>
              </a:rPr>
              <a:t>positivo</a:t>
            </a:r>
            <a:r>
              <a:rPr lang="pt-BR" dirty="0"/>
              <a:t> caso nossa instância </a:t>
            </a:r>
            <a:r>
              <a:rPr lang="pt-BR" dirty="0">
                <a:solidFill>
                  <a:srgbClr val="0070C0"/>
                </a:solidFill>
              </a:rPr>
              <a:t>(</a:t>
            </a:r>
            <a:r>
              <a:rPr lang="pt-BR" b="1" i="1" dirty="0" err="1">
                <a:solidFill>
                  <a:srgbClr val="0070C0"/>
                </a:solidFill>
              </a:rPr>
              <a:t>this</a:t>
            </a:r>
            <a:r>
              <a:rPr lang="pt-BR" dirty="0">
                <a:solidFill>
                  <a:srgbClr val="0070C0"/>
                </a:solidFill>
              </a:rPr>
              <a:t>) seja maior.</a:t>
            </a:r>
          </a:p>
          <a:p>
            <a:pPr>
              <a:buBlip>
                <a:blip r:embed="rId5"/>
              </a:buBlip>
            </a:pPr>
            <a:r>
              <a:rPr lang="pt-BR" dirty="0"/>
              <a:t>Se forem iguais devolvemos zero (0)</a:t>
            </a:r>
          </a:p>
          <a:p>
            <a:pPr>
              <a:buBlip>
                <a:blip r:embed="rId5"/>
              </a:buBlip>
            </a:pPr>
            <a:r>
              <a:rPr lang="pt-BR" dirty="0"/>
              <a:t>Para fazer ordenação decrescente basta fazer a </a:t>
            </a:r>
            <a:r>
              <a:rPr lang="pt-BR" dirty="0">
                <a:solidFill>
                  <a:srgbClr val="0070C0"/>
                </a:solidFill>
              </a:rPr>
              <a:t>lógica acima ao contrário.</a:t>
            </a:r>
          </a:p>
        </p:txBody>
      </p:sp>
    </p:spTree>
    <p:extLst>
      <p:ext uri="{BB962C8B-B14F-4D97-AF65-F5344CB8AC3E}">
        <p14:creationId xmlns:p14="http://schemas.microsoft.com/office/powerpoint/2010/main" val="3137999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21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5447C5-C51C-6035-BB94-3D9F6EE02C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5090" y="274681"/>
            <a:ext cx="8221820" cy="644679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0D57E6BE-F45B-4E83-A6DB-367392035786}"/>
              </a:ext>
            </a:extLst>
          </p:cNvPr>
          <p:cNvSpPr/>
          <p:nvPr/>
        </p:nvSpPr>
        <p:spPr>
          <a:xfrm>
            <a:off x="5078103" y="274681"/>
            <a:ext cx="5009793" cy="4529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3607D73-C8F1-4935-BE46-E49B5DC9A1A6}"/>
              </a:ext>
            </a:extLst>
          </p:cNvPr>
          <p:cNvSpPr/>
          <p:nvPr/>
        </p:nvSpPr>
        <p:spPr>
          <a:xfrm>
            <a:off x="2513228" y="2663285"/>
            <a:ext cx="5618049" cy="40581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1466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22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763BF509-5D81-432E-9094-1CA56D8349CB}"/>
              </a:ext>
            </a:extLst>
          </p:cNvPr>
          <p:cNvSpPr/>
          <p:nvPr/>
        </p:nvSpPr>
        <p:spPr>
          <a:xfrm>
            <a:off x="9209788" y="3257902"/>
            <a:ext cx="2867025" cy="9100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37D620-BFF3-8FCE-3B30-F86A397CC9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000" y="135117"/>
            <a:ext cx="8863736" cy="6245569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0DA0358-E75A-4957-9D03-EB0177C128A3}"/>
              </a:ext>
            </a:extLst>
          </p:cNvPr>
          <p:cNvSpPr/>
          <p:nvPr/>
        </p:nvSpPr>
        <p:spPr>
          <a:xfrm>
            <a:off x="9209789" y="2300640"/>
            <a:ext cx="2867025" cy="9100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BDBAE92B-8731-4594-92DD-DAABF1E90495}"/>
              </a:ext>
            </a:extLst>
          </p:cNvPr>
          <p:cNvCxnSpPr>
            <a:cxnSpLocks/>
          </p:cNvCxnSpPr>
          <p:nvPr/>
        </p:nvCxnSpPr>
        <p:spPr>
          <a:xfrm flipV="1">
            <a:off x="6743034" y="3034617"/>
            <a:ext cx="2466754" cy="2232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940F818C-21EB-470B-9C09-4AE0CC18A3F1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6456126" y="3712933"/>
            <a:ext cx="2753662" cy="12906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AEA9B7DD-C3C8-F14A-E44A-7D8F22AFA6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2974" y="2370266"/>
            <a:ext cx="2740653" cy="77080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AEA8544-533D-AF86-09EC-D8471F1865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72974" y="3326228"/>
            <a:ext cx="2703026" cy="77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935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23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8923F837-88F5-42D4-A12E-782D7F60B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82" y="2065247"/>
            <a:ext cx="10797347" cy="424665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Blip>
                <a:blip r:embed="rId5"/>
              </a:buBlip>
            </a:pPr>
            <a:r>
              <a:rPr lang="pt-BR" dirty="0"/>
              <a:t>Crie uma lista de números do tipo </a:t>
            </a:r>
            <a:r>
              <a:rPr lang="pt-BR" b="1" i="1" dirty="0" err="1">
                <a:solidFill>
                  <a:srgbClr val="0070C0"/>
                </a:solidFill>
              </a:rPr>
              <a:t>double</a:t>
            </a:r>
            <a:r>
              <a:rPr lang="pt-BR" dirty="0"/>
              <a:t>, e preencha ao menos cinco (5) valores gerados aleatoriamente.</a:t>
            </a:r>
            <a:endParaRPr lang="pt-BR" dirty="0">
              <a:cs typeface="Calibri"/>
            </a:endParaRPr>
          </a:p>
          <a:p>
            <a:pPr>
              <a:buBlip>
                <a:blip r:embed="rId5"/>
              </a:buBlip>
            </a:pPr>
            <a:r>
              <a:rPr lang="pt-BR" dirty="0"/>
              <a:t>Faça a ordenação decrescente e imprima esses valores.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DE5DBE98-9198-44B8-AB73-7390A158D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Exercício 1</a:t>
            </a:r>
          </a:p>
        </p:txBody>
      </p:sp>
    </p:spTree>
    <p:extLst>
      <p:ext uri="{BB962C8B-B14F-4D97-AF65-F5344CB8AC3E}">
        <p14:creationId xmlns:p14="http://schemas.microsoft.com/office/powerpoint/2010/main" val="19921855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24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8923F837-88F5-42D4-A12E-782D7F60B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82" y="2065247"/>
            <a:ext cx="10797347" cy="4246653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dirty="0"/>
              <a:t>Crie uma classe</a:t>
            </a:r>
            <a:r>
              <a:rPr lang="pt-BR" b="1" i="1" dirty="0"/>
              <a:t> abstrata </a:t>
            </a:r>
            <a:r>
              <a:rPr lang="pt-BR" dirty="0"/>
              <a:t>com os dois atributos </a:t>
            </a:r>
            <a:r>
              <a:rPr lang="pt-BR" dirty="0" err="1"/>
              <a:t>String</a:t>
            </a:r>
            <a:r>
              <a:rPr lang="pt-BR" dirty="0"/>
              <a:t> e int. Essa classe deve implementar a interface </a:t>
            </a:r>
            <a:r>
              <a:rPr lang="pt-BR" b="1" i="1" dirty="0" err="1"/>
              <a:t>Comparable</a:t>
            </a:r>
            <a:r>
              <a:rPr lang="pt-BR" b="1" i="1" dirty="0"/>
              <a:t>&lt;</a:t>
            </a:r>
            <a:r>
              <a:rPr lang="pt-BR" b="1" i="1" dirty="0" err="1"/>
              <a:t>SeuTipo</a:t>
            </a:r>
            <a:r>
              <a:rPr lang="pt-BR" b="1" i="1" dirty="0"/>
              <a:t>&gt;</a:t>
            </a:r>
            <a:r>
              <a:rPr lang="pt-BR" dirty="0"/>
              <a:t> e ter um construtor com os dois parâmetros</a:t>
            </a:r>
          </a:p>
          <a:p>
            <a:pPr>
              <a:buBlip>
                <a:blip r:embed="rId5"/>
              </a:buBlip>
            </a:pPr>
            <a:r>
              <a:rPr lang="pt-BR" dirty="0"/>
              <a:t>Crie três classes filhas.</a:t>
            </a:r>
          </a:p>
          <a:p>
            <a:pPr>
              <a:buBlip>
                <a:blip r:embed="rId5"/>
              </a:buBlip>
            </a:pPr>
            <a:r>
              <a:rPr lang="pt-BR" dirty="0"/>
              <a:t>Na </a:t>
            </a:r>
            <a:r>
              <a:rPr lang="pt-BR" b="1" i="1" dirty="0" err="1"/>
              <a:t>main</a:t>
            </a:r>
            <a:r>
              <a:rPr lang="pt-BR" b="1" i="1" dirty="0"/>
              <a:t> </a:t>
            </a:r>
            <a:r>
              <a:rPr lang="pt-BR" dirty="0"/>
              <a:t>crie uma lista da classe do </a:t>
            </a:r>
            <a:r>
              <a:rPr lang="pt-BR" b="1" dirty="0" err="1">
                <a:solidFill>
                  <a:srgbClr val="0070C0"/>
                </a:solidFill>
              </a:rPr>
              <a:t>SeuTipo</a:t>
            </a:r>
            <a:r>
              <a:rPr lang="pt-BR" dirty="0"/>
              <a:t>, com 2 instâncias de cada classe filha.</a:t>
            </a:r>
          </a:p>
          <a:p>
            <a:pPr>
              <a:buBlip>
                <a:blip r:embed="rId5"/>
              </a:buBlip>
            </a:pPr>
            <a:r>
              <a:rPr lang="pt-BR" dirty="0"/>
              <a:t>Ordene pelo parâmetro </a:t>
            </a:r>
            <a:r>
              <a:rPr lang="pt-BR" dirty="0" err="1"/>
              <a:t>int</a:t>
            </a:r>
            <a:r>
              <a:rPr lang="pt-BR" dirty="0"/>
              <a:t> de forma decrescente!</a:t>
            </a:r>
          </a:p>
          <a:p>
            <a:pPr lvl="1">
              <a:buBlip>
                <a:blip r:embed="rId5"/>
              </a:buBlip>
            </a:pPr>
            <a:r>
              <a:rPr lang="pt-BR" dirty="0"/>
              <a:t>Pode utilizar o método que quiser para ordenar.</a:t>
            </a:r>
          </a:p>
          <a:p>
            <a:pPr lvl="1">
              <a:buBlip>
                <a:blip r:embed="rId5"/>
              </a:buBlip>
            </a:pPr>
            <a:r>
              <a:rPr lang="pt-BR" dirty="0" err="1"/>
              <a:t>Integer.</a:t>
            </a:r>
            <a:r>
              <a:rPr lang="pt-BR" i="1" dirty="0" err="1"/>
              <a:t>compare</a:t>
            </a:r>
            <a:r>
              <a:rPr lang="pt-BR" i="1" dirty="0"/>
              <a:t>(</a:t>
            </a:r>
            <a:r>
              <a:rPr lang="pt-BR" i="1" dirty="0" err="1"/>
              <a:t>int</a:t>
            </a:r>
            <a:r>
              <a:rPr lang="pt-BR" i="1" dirty="0"/>
              <a:t>, </a:t>
            </a:r>
            <a:r>
              <a:rPr lang="pt-BR" i="1" dirty="0" err="1"/>
              <a:t>int</a:t>
            </a:r>
            <a:r>
              <a:rPr lang="pt-BR" i="1" dirty="0"/>
              <a:t>).</a:t>
            </a:r>
            <a:endParaRPr lang="pt-BR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DE5DBE98-9198-44B8-AB73-7390A158D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Exercício 2 - Desafio</a:t>
            </a:r>
          </a:p>
        </p:txBody>
      </p:sp>
    </p:spTree>
    <p:extLst>
      <p:ext uri="{BB962C8B-B14F-4D97-AF65-F5344CB8AC3E}">
        <p14:creationId xmlns:p14="http://schemas.microsoft.com/office/powerpoint/2010/main" val="3844730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i="1" dirty="0"/>
              <a:t>Mais da Classe </a:t>
            </a:r>
            <a:r>
              <a:rPr lang="pt-BR" b="1" i="1" dirty="0" err="1"/>
              <a:t>Collections</a:t>
            </a: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25</a:t>
            </a:fld>
            <a:endParaRPr lang="pt-BR" dirty="0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E7348EF6-F717-4B64-81C8-C8EE32694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539" y="1690688"/>
            <a:ext cx="11033234" cy="4416198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dirty="0"/>
              <a:t>Através da classe </a:t>
            </a:r>
            <a:r>
              <a:rPr lang="pt-BR" dirty="0" err="1">
                <a:solidFill>
                  <a:srgbClr val="0070C0"/>
                </a:solidFill>
              </a:rPr>
              <a:t>Collections</a:t>
            </a:r>
            <a:r>
              <a:rPr lang="pt-BR" b="1" i="1" dirty="0"/>
              <a:t> </a:t>
            </a:r>
            <a:r>
              <a:rPr lang="pt-BR" dirty="0"/>
              <a:t>podemos, além de ordenar, realizar outras funções interessantes com </a:t>
            </a:r>
            <a:r>
              <a:rPr lang="pt-BR" dirty="0" err="1"/>
              <a:t>List</a:t>
            </a:r>
            <a:endParaRPr lang="pt-BR" dirty="0"/>
          </a:p>
          <a:p>
            <a:pPr lvl="1">
              <a:buBlip>
                <a:blip r:embed="rId5"/>
              </a:buBlip>
            </a:pPr>
            <a:r>
              <a:rPr lang="pt-BR" b="1" i="1" dirty="0" err="1">
                <a:solidFill>
                  <a:schemeClr val="accent1"/>
                </a:solidFill>
              </a:rPr>
              <a:t>max</a:t>
            </a:r>
            <a:r>
              <a:rPr lang="pt-BR" b="1" i="1" dirty="0">
                <a:solidFill>
                  <a:schemeClr val="accent1"/>
                </a:solidFill>
              </a:rPr>
              <a:t>(</a:t>
            </a:r>
            <a:r>
              <a:rPr lang="pt-BR" b="1" i="1" dirty="0" err="1">
                <a:solidFill>
                  <a:schemeClr val="accent1"/>
                </a:solidFill>
              </a:rPr>
              <a:t>List</a:t>
            </a:r>
            <a:r>
              <a:rPr lang="pt-BR" b="1" i="1" dirty="0">
                <a:solidFill>
                  <a:schemeClr val="accent1"/>
                </a:solidFill>
              </a:rPr>
              <a:t>) </a:t>
            </a:r>
            <a:r>
              <a:rPr lang="pt-BR" dirty="0"/>
              <a:t>retorna o maior elemento da lista</a:t>
            </a:r>
          </a:p>
          <a:p>
            <a:pPr lvl="1">
              <a:buBlip>
                <a:blip r:embed="rId5"/>
              </a:buBlip>
            </a:pPr>
            <a:r>
              <a:rPr lang="pt-BR" b="1" i="1" dirty="0">
                <a:solidFill>
                  <a:schemeClr val="accent1"/>
                </a:solidFill>
              </a:rPr>
              <a:t>min(</a:t>
            </a:r>
            <a:r>
              <a:rPr lang="pt-BR" b="1" i="1" dirty="0" err="1">
                <a:solidFill>
                  <a:schemeClr val="accent1"/>
                </a:solidFill>
              </a:rPr>
              <a:t>List</a:t>
            </a:r>
            <a:r>
              <a:rPr lang="pt-BR" b="1" i="1" dirty="0">
                <a:solidFill>
                  <a:schemeClr val="accent1"/>
                </a:solidFill>
              </a:rPr>
              <a:t>) </a:t>
            </a:r>
            <a:r>
              <a:rPr lang="pt-BR" dirty="0"/>
              <a:t>retorna o menor elemento da lista</a:t>
            </a:r>
            <a:endParaRPr lang="pt-BR" u="sng" dirty="0"/>
          </a:p>
          <a:p>
            <a:pPr lvl="1">
              <a:buBlip>
                <a:blip r:embed="rId5"/>
              </a:buBlip>
            </a:pPr>
            <a:r>
              <a:rPr lang="pt-BR" b="1" i="1" dirty="0" err="1">
                <a:solidFill>
                  <a:schemeClr val="accent1"/>
                </a:solidFill>
              </a:rPr>
              <a:t>binarySearch</a:t>
            </a:r>
            <a:r>
              <a:rPr lang="pt-BR" b="1" i="1" dirty="0">
                <a:solidFill>
                  <a:schemeClr val="accent1"/>
                </a:solidFill>
              </a:rPr>
              <a:t>(</a:t>
            </a:r>
            <a:r>
              <a:rPr lang="pt-BR" b="1" i="1" dirty="0" err="1">
                <a:solidFill>
                  <a:schemeClr val="accent1"/>
                </a:solidFill>
              </a:rPr>
              <a:t>List,elemento</a:t>
            </a:r>
            <a:r>
              <a:rPr lang="pt-BR" b="1" i="1" dirty="0">
                <a:solidFill>
                  <a:schemeClr val="accent1"/>
                </a:solidFill>
              </a:rPr>
              <a:t>)</a:t>
            </a:r>
            <a:r>
              <a:rPr lang="pt-BR" dirty="0">
                <a:solidFill>
                  <a:schemeClr val="accent1"/>
                </a:solidFill>
              </a:rPr>
              <a:t> </a:t>
            </a:r>
            <a:r>
              <a:rPr lang="pt-BR" dirty="0"/>
              <a:t>faz uma busca binária e retorna a posição do elemento ou um número negativo caso não o encontre. </a:t>
            </a:r>
            <a:r>
              <a:rPr lang="pt-BR" b="1" i="1" dirty="0">
                <a:solidFill>
                  <a:schemeClr val="accent1"/>
                </a:solidFill>
              </a:rPr>
              <a:t>Importante</a:t>
            </a:r>
            <a:r>
              <a:rPr lang="pt-BR" dirty="0">
                <a:solidFill>
                  <a:schemeClr val="accent1"/>
                </a:solidFill>
              </a:rPr>
              <a:t>: </a:t>
            </a:r>
            <a:r>
              <a:rPr lang="pt-BR" b="1" i="1" dirty="0">
                <a:solidFill>
                  <a:schemeClr val="accent1"/>
                </a:solidFill>
              </a:rPr>
              <a:t>A lista precisa estar ordenada para usar a busca binária</a:t>
            </a:r>
            <a:r>
              <a:rPr lang="pt-BR" dirty="0"/>
              <a:t>. Caso contrário os resultados são imprevisíveis.</a:t>
            </a:r>
          </a:p>
          <a:p>
            <a:pPr lvl="1">
              <a:buBlip>
                <a:blip r:embed="rId5"/>
              </a:buBlip>
            </a:pPr>
            <a:r>
              <a:rPr lang="pt-BR" b="1" i="1" dirty="0">
                <a:solidFill>
                  <a:schemeClr val="accent1"/>
                </a:solidFill>
              </a:rPr>
              <a:t>reverse(</a:t>
            </a:r>
            <a:r>
              <a:rPr lang="pt-BR" b="1" i="1" dirty="0" err="1">
                <a:solidFill>
                  <a:schemeClr val="accent1"/>
                </a:solidFill>
              </a:rPr>
              <a:t>List</a:t>
            </a:r>
            <a:r>
              <a:rPr lang="pt-BR" b="1" i="1" dirty="0">
                <a:solidFill>
                  <a:schemeClr val="accent1"/>
                </a:solidFill>
              </a:rPr>
              <a:t>)</a:t>
            </a:r>
            <a:r>
              <a:rPr lang="pt-BR" dirty="0">
                <a:solidFill>
                  <a:schemeClr val="accent1"/>
                </a:solidFill>
              </a:rPr>
              <a:t>. </a:t>
            </a:r>
            <a:r>
              <a:rPr lang="pt-BR" dirty="0"/>
              <a:t>Cria a lista de forma reversa.</a:t>
            </a:r>
          </a:p>
          <a:p>
            <a:pPr lvl="1">
              <a:buBlip>
                <a:blip r:embed="rId5"/>
              </a:buBlip>
            </a:pPr>
            <a:r>
              <a:rPr lang="pt-BR" dirty="0"/>
              <a:t>A lista precisa ser de elementos que implementam a interface </a:t>
            </a:r>
            <a:r>
              <a:rPr lang="pt-BR" b="1" i="1" dirty="0" err="1">
                <a:solidFill>
                  <a:schemeClr val="accent1"/>
                </a:solidFill>
              </a:rPr>
              <a:t>Comparable</a:t>
            </a:r>
            <a:endParaRPr lang="pt-BR" dirty="0">
              <a:solidFill>
                <a:schemeClr val="accent1"/>
              </a:solidFill>
            </a:endParaRPr>
          </a:p>
          <a:p>
            <a:pPr lvl="1">
              <a:buBlip>
                <a:blip r:embed="rId5"/>
              </a:buBlip>
            </a:pP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11122019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i="1" dirty="0" err="1"/>
              <a:t>HashSet</a:t>
            </a: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26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2057" name="Picture 9">
            <a:extLst>
              <a:ext uri="{FF2B5EF4-FFF2-40B4-BE49-F238E27FC236}">
                <a16:creationId xmlns:a16="http://schemas.microsoft.com/office/drawing/2014/main" id="{81AAEA35-D8FA-4DA8-851B-7CBA0F1DC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74" y="3748337"/>
            <a:ext cx="4037713" cy="2271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D2DF07D2-F658-4412-8488-DE0AA0CA6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539" y="1690688"/>
            <a:ext cx="11033234" cy="3638396"/>
          </a:xfrm>
        </p:spPr>
        <p:txBody>
          <a:bodyPr>
            <a:normAutofit/>
          </a:bodyPr>
          <a:lstStyle/>
          <a:p>
            <a:pPr>
              <a:buBlip>
                <a:blip r:embed="rId6"/>
              </a:buBlip>
            </a:pPr>
            <a:r>
              <a:rPr lang="pt-BR" dirty="0"/>
              <a:t>O </a:t>
            </a:r>
            <a:r>
              <a:rPr lang="pt-BR" b="1" i="1" dirty="0" err="1">
                <a:solidFill>
                  <a:srgbClr val="045ABD"/>
                </a:solidFill>
              </a:rPr>
              <a:t>HashSet</a:t>
            </a:r>
            <a:r>
              <a:rPr lang="pt-BR" dirty="0"/>
              <a:t> possui </a:t>
            </a:r>
            <a:r>
              <a:rPr lang="pt-BR" dirty="0">
                <a:solidFill>
                  <a:srgbClr val="045ABD"/>
                </a:solidFill>
              </a:rPr>
              <a:t>alto desempenho para buscar elementos.</a:t>
            </a:r>
          </a:p>
          <a:p>
            <a:pPr>
              <a:buBlip>
                <a:blip r:embed="rId6"/>
              </a:buBlip>
            </a:pPr>
            <a:r>
              <a:rPr lang="pt-BR" dirty="0"/>
              <a:t>Também é útil quando se deseja guardar uma lista de elementos e precisamos </a:t>
            </a:r>
            <a:r>
              <a:rPr lang="pt-BR" dirty="0">
                <a:solidFill>
                  <a:srgbClr val="045ABD"/>
                </a:solidFill>
              </a:rPr>
              <a:t>garantir que não haverá duplicidade.</a:t>
            </a:r>
          </a:p>
        </p:txBody>
      </p:sp>
      <p:pic>
        <p:nvPicPr>
          <p:cNvPr id="2059" name="Picture 11" descr="Spider-Man Pointing at Spider-Man | Know Your Meme">
            <a:extLst>
              <a:ext uri="{FF2B5EF4-FFF2-40B4-BE49-F238E27FC236}">
                <a16:creationId xmlns:a16="http://schemas.microsoft.com/office/drawing/2014/main" id="{37AC1FE8-CC30-4F3E-B935-1B6A9D4A9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672" y="3600200"/>
            <a:ext cx="44704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inal de Multiplicação 12">
            <a:extLst>
              <a:ext uri="{FF2B5EF4-FFF2-40B4-BE49-F238E27FC236}">
                <a16:creationId xmlns:a16="http://schemas.microsoft.com/office/drawing/2014/main" id="{622A7741-75AB-4F60-96E0-BF36CFFF0A17}"/>
              </a:ext>
            </a:extLst>
          </p:cNvPr>
          <p:cNvSpPr/>
          <p:nvPr/>
        </p:nvSpPr>
        <p:spPr>
          <a:xfrm>
            <a:off x="6329479" y="3730874"/>
            <a:ext cx="2015788" cy="214421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8473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i="1" dirty="0" err="1"/>
              <a:t>HashSet</a:t>
            </a:r>
            <a:r>
              <a:rPr lang="pt-BR" b="1" i="1" dirty="0"/>
              <a:t> - Criação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27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6A271DF3-FA07-4769-BBE3-5282D8FF3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539" y="1690688"/>
            <a:ext cx="11033234" cy="3638396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dirty="0"/>
              <a:t>Vamos criar um conjunto com a </a:t>
            </a:r>
            <a:r>
              <a:rPr lang="pt-BR" b="1" i="1" dirty="0" err="1">
                <a:solidFill>
                  <a:srgbClr val="045ABD"/>
                </a:solidFill>
              </a:rPr>
              <a:t>HashSet</a:t>
            </a:r>
            <a:r>
              <a:rPr lang="pt-BR" b="1" i="1" dirty="0">
                <a:solidFill>
                  <a:srgbClr val="045ABD"/>
                </a:solidFill>
              </a:rPr>
              <a:t>.</a:t>
            </a:r>
          </a:p>
          <a:p>
            <a:pPr>
              <a:buBlip>
                <a:blip r:embed="rId5"/>
              </a:buBlip>
            </a:pPr>
            <a:r>
              <a:rPr lang="pt-BR" dirty="0"/>
              <a:t>Essa implementação utiliza uma </a:t>
            </a:r>
            <a:r>
              <a:rPr lang="pt-BR" b="1" i="1" dirty="0">
                <a:solidFill>
                  <a:srgbClr val="045ABD"/>
                </a:solidFill>
              </a:rPr>
              <a:t>tabela </a:t>
            </a:r>
            <a:r>
              <a:rPr lang="pt-BR" b="1" i="1" dirty="0" err="1">
                <a:solidFill>
                  <a:srgbClr val="045ABD"/>
                </a:solidFill>
              </a:rPr>
              <a:t>hash</a:t>
            </a:r>
            <a:r>
              <a:rPr lang="pt-BR" b="1" i="1" dirty="0">
                <a:solidFill>
                  <a:srgbClr val="045ABD"/>
                </a:solidFill>
              </a:rPr>
              <a:t> </a:t>
            </a:r>
            <a:r>
              <a:rPr lang="pt-BR" dirty="0"/>
              <a:t>para guardar os elementos e não garante a ordem.</a:t>
            </a:r>
            <a:endParaRPr lang="pt-BR" b="1" i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069BADC-9245-184E-9BC6-9443198C41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0700" y="3025775"/>
            <a:ext cx="60706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8017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i="1" dirty="0" err="1"/>
              <a:t>HashSet</a:t>
            </a:r>
            <a:r>
              <a:rPr lang="pt-BR" b="1" i="1" dirty="0"/>
              <a:t> - Percorrer</a:t>
            </a:r>
            <a:endParaRPr lang="pt-BR" dirty="0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6A271DF3-FA07-4769-BBE3-5282D8FF3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539" y="1690688"/>
            <a:ext cx="11033234" cy="3638396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dirty="0"/>
              <a:t>Como os elementos dos </a:t>
            </a:r>
            <a:r>
              <a:rPr lang="pt-BR" b="1" i="1" dirty="0">
                <a:solidFill>
                  <a:srgbClr val="045ABD"/>
                </a:solidFill>
              </a:rPr>
              <a:t>Sets</a:t>
            </a:r>
            <a:r>
              <a:rPr lang="pt-BR" b="1" i="1" dirty="0"/>
              <a:t> </a:t>
            </a:r>
            <a:r>
              <a:rPr lang="pt-BR" dirty="0"/>
              <a:t>não possuem índices, podemos utilizar o </a:t>
            </a:r>
            <a:r>
              <a:rPr lang="pt-BR" b="1" i="1" dirty="0" err="1">
                <a:solidFill>
                  <a:srgbClr val="045ABD"/>
                </a:solidFill>
              </a:rPr>
              <a:t>foreach</a:t>
            </a:r>
            <a:r>
              <a:rPr lang="pt-BR" b="1" i="1" dirty="0"/>
              <a:t> </a:t>
            </a:r>
            <a:r>
              <a:rPr lang="pt-BR" dirty="0"/>
              <a:t>para percorrer os elementos.</a:t>
            </a:r>
            <a:endParaRPr lang="pt-BR" b="1" i="1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B69CE2B-409B-46F4-BDEC-8E929CF2084E}"/>
              </a:ext>
            </a:extLst>
          </p:cNvPr>
          <p:cNvSpPr/>
          <p:nvPr/>
        </p:nvSpPr>
        <p:spPr>
          <a:xfrm>
            <a:off x="8639239" y="4417319"/>
            <a:ext cx="1808526" cy="14126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7A7070-F9E9-A34F-B882-7469FC4E2F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101" y="2797175"/>
            <a:ext cx="6070600" cy="3695700"/>
          </a:xfrm>
          <a:prstGeom prst="rect">
            <a:avLst/>
          </a:prstGeom>
        </p:spPr>
      </p:pic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5F4342C6-C57C-4441-A977-00F61F3D367A}"/>
              </a:ext>
            </a:extLst>
          </p:cNvPr>
          <p:cNvCxnSpPr>
            <a:cxnSpLocks/>
          </p:cNvCxnSpPr>
          <p:nvPr/>
        </p:nvCxnSpPr>
        <p:spPr>
          <a:xfrm flipV="1">
            <a:off x="5044486" y="5241038"/>
            <a:ext cx="3388314" cy="5468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28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7C99584-5A45-4249-BC4A-B5CE464F91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05951" y="4456638"/>
            <a:ext cx="1152461" cy="134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5564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i="1" dirty="0" err="1"/>
              <a:t>HashSet</a:t>
            </a:r>
            <a:r>
              <a:rPr lang="pt-BR" b="1" i="1" dirty="0"/>
              <a:t> - Remoção</a:t>
            </a:r>
            <a:endParaRPr lang="pt-BR" dirty="0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6A271DF3-FA07-4769-BBE3-5282D8FF3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539" y="1690688"/>
            <a:ext cx="11033234" cy="3638396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dirty="0"/>
              <a:t>Para removermos um elemento usamos o método </a:t>
            </a:r>
            <a:r>
              <a:rPr lang="pt-BR" b="1" i="1" dirty="0">
                <a:solidFill>
                  <a:srgbClr val="045ABD"/>
                </a:solidFill>
              </a:rPr>
              <a:t>remove(elemento) </a:t>
            </a:r>
            <a:r>
              <a:rPr lang="pt-BR" dirty="0"/>
              <a:t>e passamos o elemento que desejamos remover. Caso não exista, a função retorna </a:t>
            </a:r>
            <a:r>
              <a:rPr lang="pt-BR" b="1" i="1" dirty="0">
                <a:solidFill>
                  <a:srgbClr val="045ABD"/>
                </a:solidFill>
              </a:rPr>
              <a:t>false</a:t>
            </a:r>
            <a:r>
              <a:rPr lang="pt-BR" dirty="0"/>
              <a:t>. Se a remoção ocorrer como sucesso, a função retorna </a:t>
            </a:r>
            <a:r>
              <a:rPr lang="pt-BR" b="1" i="1" dirty="0" err="1">
                <a:solidFill>
                  <a:srgbClr val="045ABD"/>
                </a:solidFill>
              </a:rPr>
              <a:t>true</a:t>
            </a:r>
            <a:r>
              <a:rPr lang="pt-BR" dirty="0"/>
              <a:t>.</a:t>
            </a:r>
            <a:endParaRPr lang="pt-BR" b="1" i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7C372C6-C713-0445-90F6-72F9DE8CBC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3330" y="3913034"/>
            <a:ext cx="5956300" cy="14605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FED17E6-10E5-6D43-8532-0B0A1A9FE0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75638" y="4383431"/>
            <a:ext cx="1397050" cy="1475285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3B69CE2B-409B-46F4-BDEC-8E929CF2084E}"/>
              </a:ext>
            </a:extLst>
          </p:cNvPr>
          <p:cNvSpPr/>
          <p:nvPr/>
        </p:nvSpPr>
        <p:spPr>
          <a:xfrm>
            <a:off x="8639239" y="4740029"/>
            <a:ext cx="1808526" cy="10899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5F4342C6-C57C-4441-A977-00F61F3D367A}"/>
              </a:ext>
            </a:extLst>
          </p:cNvPr>
          <p:cNvCxnSpPr>
            <a:cxnSpLocks/>
          </p:cNvCxnSpPr>
          <p:nvPr/>
        </p:nvCxnSpPr>
        <p:spPr>
          <a:xfrm>
            <a:off x="5334000" y="5167312"/>
            <a:ext cx="3098800" cy="737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786BCB49-2C1E-4E33-91E9-2BD2A934236A}"/>
              </a:ext>
            </a:extLst>
          </p:cNvPr>
          <p:cNvCxnSpPr>
            <a:cxnSpLocks/>
          </p:cNvCxnSpPr>
          <p:nvPr/>
        </p:nvCxnSpPr>
        <p:spPr>
          <a:xfrm>
            <a:off x="6086121" y="4359620"/>
            <a:ext cx="2426513" cy="2836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DC776C50-EA94-47FE-BF41-0EA4801435CB}"/>
              </a:ext>
            </a:extLst>
          </p:cNvPr>
          <p:cNvSpPr/>
          <p:nvPr/>
        </p:nvSpPr>
        <p:spPr>
          <a:xfrm>
            <a:off x="8634904" y="4312991"/>
            <a:ext cx="1808526" cy="4237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855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A API de Coleções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E7348EF6-F717-4B64-81C8-C8EE32694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539" y="1690688"/>
            <a:ext cx="11033234" cy="4230427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dirty="0"/>
              <a:t>Para resolver os problemas relacionados a </a:t>
            </a:r>
            <a:r>
              <a:rPr lang="pt-BR" dirty="0" err="1">
                <a:solidFill>
                  <a:srgbClr val="0070C0"/>
                </a:solidFill>
              </a:rPr>
              <a:t>arrays</a:t>
            </a:r>
            <a:r>
              <a:rPr lang="pt-BR" b="1" i="1" dirty="0"/>
              <a:t>, </a:t>
            </a:r>
            <a:r>
              <a:rPr lang="pt-BR" dirty="0"/>
              <a:t>o Java possui a </a:t>
            </a:r>
            <a:r>
              <a:rPr lang="pt-BR" dirty="0">
                <a:solidFill>
                  <a:srgbClr val="0070C0"/>
                </a:solidFill>
              </a:rPr>
              <a:t>API de Coleções</a:t>
            </a:r>
            <a:r>
              <a:rPr lang="pt-BR" dirty="0"/>
              <a:t>, ou como é mais conhecida, </a:t>
            </a:r>
            <a:r>
              <a:rPr lang="pt-BR" dirty="0" err="1">
                <a:solidFill>
                  <a:srgbClr val="0070C0"/>
                </a:solidFill>
              </a:rPr>
              <a:t>Collections</a:t>
            </a:r>
            <a:r>
              <a:rPr lang="pt-BR" dirty="0">
                <a:solidFill>
                  <a:srgbClr val="0070C0"/>
                </a:solidFill>
              </a:rPr>
              <a:t> API.</a:t>
            </a:r>
          </a:p>
          <a:p>
            <a:pPr>
              <a:buBlip>
                <a:blip r:embed="rId5"/>
              </a:buBlip>
            </a:pPr>
            <a:r>
              <a:rPr lang="pt-BR" dirty="0"/>
              <a:t>Uma API é basicamente, </a:t>
            </a:r>
            <a:r>
              <a:rPr lang="pt-BR" dirty="0">
                <a:solidFill>
                  <a:srgbClr val="0070C0"/>
                </a:solidFill>
              </a:rPr>
              <a:t>uma biblioteca de códigos disponíveis para utilizarmos </a:t>
            </a:r>
            <a:r>
              <a:rPr lang="pt-BR" dirty="0"/>
              <a:t>em nossas próprias soluções. E não estamos preocupados em como essa funcionalidade está implementada </a:t>
            </a:r>
            <a:r>
              <a:rPr lang="pt-BR" dirty="0">
                <a:solidFill>
                  <a:srgbClr val="0070C0"/>
                </a:solidFill>
              </a:rPr>
              <a:t>queremos apena utilizá-la!</a:t>
            </a:r>
          </a:p>
          <a:p>
            <a:pPr>
              <a:buBlip>
                <a:blip r:embed="rId5"/>
              </a:buBlip>
            </a:pPr>
            <a:r>
              <a:rPr lang="pt-BR" dirty="0"/>
              <a:t>A </a:t>
            </a:r>
            <a:r>
              <a:rPr lang="pt-BR" dirty="0" err="1">
                <a:solidFill>
                  <a:srgbClr val="0070C0"/>
                </a:solidFill>
              </a:rPr>
              <a:t>Collection</a:t>
            </a:r>
            <a:r>
              <a:rPr lang="pt-BR" dirty="0">
                <a:solidFill>
                  <a:srgbClr val="0070C0"/>
                </a:solidFill>
              </a:rPr>
              <a:t> API </a:t>
            </a:r>
            <a:r>
              <a:rPr lang="pt-BR" dirty="0"/>
              <a:t>nos fornece </a:t>
            </a:r>
            <a:r>
              <a:rPr lang="pt-BR" dirty="0">
                <a:solidFill>
                  <a:srgbClr val="0070C0"/>
                </a:solidFill>
              </a:rPr>
              <a:t>Classes</a:t>
            </a:r>
            <a:r>
              <a:rPr lang="pt-BR" dirty="0"/>
              <a:t> e </a:t>
            </a:r>
            <a:r>
              <a:rPr lang="pt-BR" dirty="0">
                <a:solidFill>
                  <a:srgbClr val="0070C0"/>
                </a:solidFill>
              </a:rPr>
              <a:t>Interfaces</a:t>
            </a:r>
            <a:r>
              <a:rPr lang="pt-BR" dirty="0"/>
              <a:t> para manipularmos coleções dos mais variados tipos de dados.</a:t>
            </a:r>
          </a:p>
          <a:p>
            <a:pPr lvl="1">
              <a:buBlip>
                <a:blip r:embed="rId5"/>
              </a:buBlip>
            </a:pP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DF094C-4803-48F2-BA71-B352DFC26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94751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i="1"/>
              <a:t>HashSet – Usando Iterator</a:t>
            </a: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30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6A271DF3-FA07-4769-BBE3-5282D8FF3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539" y="1690688"/>
            <a:ext cx="11033234" cy="3638396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/>
              <a:t>Antes do </a:t>
            </a:r>
            <a:r>
              <a:rPr lang="pt-BR" b="1" i="1">
                <a:solidFill>
                  <a:srgbClr val="045ABD"/>
                </a:solidFill>
              </a:rPr>
              <a:t>foreach</a:t>
            </a:r>
            <a:r>
              <a:rPr lang="pt-BR" b="1" i="1"/>
              <a:t> </a:t>
            </a:r>
            <a:r>
              <a:rPr lang="pt-BR"/>
              <a:t>era necessário utilizar a interface </a:t>
            </a:r>
            <a:r>
              <a:rPr lang="pt-BR" b="1" i="1">
                <a:solidFill>
                  <a:srgbClr val="045ABD"/>
                </a:solidFill>
              </a:rPr>
              <a:t>Iterator</a:t>
            </a:r>
            <a:r>
              <a:rPr lang="pt-BR" b="1" i="1"/>
              <a:t> </a:t>
            </a:r>
            <a:r>
              <a:rPr lang="pt-BR"/>
              <a:t>para percorrer um </a:t>
            </a:r>
            <a:r>
              <a:rPr lang="pt-BR" b="1" i="1">
                <a:solidFill>
                  <a:srgbClr val="045ABD"/>
                </a:solidFill>
              </a:rPr>
              <a:t>Set</a:t>
            </a:r>
            <a:r>
              <a:rPr lang="pt-BR" b="1" i="1"/>
              <a:t>.</a:t>
            </a:r>
            <a:r>
              <a:rPr lang="pt-BR"/>
              <a:t> Nos bastidores é isso que o </a:t>
            </a:r>
            <a:r>
              <a:rPr lang="pt-BR" b="1" i="1">
                <a:solidFill>
                  <a:srgbClr val="045ABD"/>
                </a:solidFill>
              </a:rPr>
              <a:t>foreach</a:t>
            </a:r>
            <a:r>
              <a:rPr lang="pt-BR" b="1" i="1"/>
              <a:t> </a:t>
            </a:r>
            <a:r>
              <a:rPr lang="pt-BR"/>
              <a:t>faz.</a:t>
            </a:r>
          </a:p>
          <a:p>
            <a:pPr>
              <a:buBlip>
                <a:blip r:embed="rId5"/>
              </a:buBlip>
            </a:pPr>
            <a:r>
              <a:rPr lang="pt-BR"/>
              <a:t>Mas o </a:t>
            </a:r>
            <a:r>
              <a:rPr lang="pt-BR" b="1" i="1">
                <a:solidFill>
                  <a:srgbClr val="045ABD"/>
                </a:solidFill>
              </a:rPr>
              <a:t>Iterator</a:t>
            </a:r>
            <a:r>
              <a:rPr lang="pt-BR" b="1" i="1"/>
              <a:t> </a:t>
            </a:r>
            <a:r>
              <a:rPr lang="pt-BR"/>
              <a:t>pode ser útil se desejarmos percorrer um </a:t>
            </a:r>
            <a:r>
              <a:rPr lang="pt-BR" b="1" i="1">
                <a:solidFill>
                  <a:srgbClr val="045ABD"/>
                </a:solidFill>
              </a:rPr>
              <a:t>Set</a:t>
            </a:r>
            <a:r>
              <a:rPr lang="pt-BR" b="1" i="1"/>
              <a:t> </a:t>
            </a:r>
            <a:r>
              <a:rPr lang="pt-BR"/>
              <a:t>e, ao identificar algum elemento, fazer a remoção deste de forma segura.</a:t>
            </a:r>
          </a:p>
          <a:p>
            <a:pPr>
              <a:buBlip>
                <a:blip r:embed="rId5"/>
              </a:buBlip>
            </a:pPr>
            <a:r>
              <a:rPr lang="pt-BR"/>
              <a:t>Vamos remover, por exemplo, “String_5”</a:t>
            </a:r>
          </a:p>
          <a:p>
            <a:pPr>
              <a:buBlip>
                <a:blip r:embed="rId5"/>
              </a:buBlip>
            </a:pPr>
            <a:r>
              <a:rPr lang="pt-BR"/>
              <a:t>Perceba que, nesse caso, faremos a remoção pelo objeto </a:t>
            </a:r>
            <a:r>
              <a:rPr lang="pt-BR" b="1" i="1">
                <a:solidFill>
                  <a:srgbClr val="045ABD"/>
                </a:solidFill>
              </a:rPr>
              <a:t>Iterator</a:t>
            </a:r>
            <a:r>
              <a:rPr lang="pt-BR"/>
              <a:t> e não pelo “conjunto” (igual no exemplo anterior)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14481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31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22" name="Retângulo 21">
            <a:extLst>
              <a:ext uri="{FF2B5EF4-FFF2-40B4-BE49-F238E27FC236}">
                <a16:creationId xmlns:a16="http://schemas.microsoft.com/office/drawing/2014/main" id="{C57EC6DB-9457-41A4-9E7D-45E9561A014D}"/>
              </a:ext>
            </a:extLst>
          </p:cNvPr>
          <p:cNvSpPr/>
          <p:nvPr/>
        </p:nvSpPr>
        <p:spPr>
          <a:xfrm>
            <a:off x="8442240" y="4555213"/>
            <a:ext cx="1763644" cy="12006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2D3E0F-0094-21B6-AF73-3EAD80B0F3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549" y="295892"/>
            <a:ext cx="6918661" cy="5131514"/>
          </a:xfrm>
          <a:prstGeom prst="rect">
            <a:avLst/>
          </a:prstGeom>
        </p:spPr>
      </p:pic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5F4342C6-C57C-4441-A977-00F61F3D367A}"/>
              </a:ext>
            </a:extLst>
          </p:cNvPr>
          <p:cNvCxnSpPr>
            <a:cxnSpLocks/>
          </p:cNvCxnSpPr>
          <p:nvPr/>
        </p:nvCxnSpPr>
        <p:spPr>
          <a:xfrm>
            <a:off x="5209864" y="4946086"/>
            <a:ext cx="3098800" cy="737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91C293A-19B6-B609-BF45-428F2675CD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3273" y="4555213"/>
            <a:ext cx="1181578" cy="12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427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i="1" dirty="0" err="1"/>
              <a:t>LinkedHashSet</a:t>
            </a: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32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6A271DF3-FA07-4769-BBE3-5282D8FF3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539" y="1690688"/>
            <a:ext cx="11033234" cy="3638396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dirty="0"/>
              <a:t>O </a:t>
            </a:r>
            <a:r>
              <a:rPr lang="pt-BR" b="1" i="1" dirty="0" err="1">
                <a:solidFill>
                  <a:srgbClr val="0070C0"/>
                </a:solidFill>
              </a:rPr>
              <a:t>LinkedHashSet</a:t>
            </a:r>
            <a:r>
              <a:rPr lang="pt-BR" b="1" i="1" dirty="0"/>
              <a:t> </a:t>
            </a:r>
            <a:r>
              <a:rPr lang="pt-BR" dirty="0"/>
              <a:t>mantém a ordem de inserção, mas perde um pouco em desempenho se comparado ao </a:t>
            </a:r>
            <a:r>
              <a:rPr lang="pt-BR" b="1" i="1" dirty="0" err="1">
                <a:solidFill>
                  <a:srgbClr val="0070C0"/>
                </a:solidFill>
              </a:rPr>
              <a:t>HashSet</a:t>
            </a:r>
            <a:r>
              <a:rPr lang="pt-BR" dirty="0"/>
              <a:t>.</a:t>
            </a:r>
          </a:p>
          <a:p>
            <a:pPr>
              <a:buBlip>
                <a:blip r:embed="rId5"/>
              </a:buBlip>
            </a:pPr>
            <a:r>
              <a:rPr lang="pt-BR" dirty="0"/>
              <a:t>Se não é necessário manter a ordem de inserção dê preferência ao </a:t>
            </a:r>
            <a:r>
              <a:rPr lang="pt-BR" b="1" i="1" dirty="0" err="1">
                <a:solidFill>
                  <a:srgbClr val="0070C0"/>
                </a:solidFill>
              </a:rPr>
              <a:t>HashSet</a:t>
            </a:r>
            <a:r>
              <a:rPr lang="pt-BR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B69CE2B-409B-46F4-BDEC-8E929CF2084E}"/>
              </a:ext>
            </a:extLst>
          </p:cNvPr>
          <p:cNvSpPr/>
          <p:nvPr/>
        </p:nvSpPr>
        <p:spPr>
          <a:xfrm>
            <a:off x="8610600" y="4641491"/>
            <a:ext cx="1881277" cy="13751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AFFDAD-60C3-1F9B-8990-18C666B56A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500" y="3452953"/>
            <a:ext cx="6279513" cy="3201694"/>
          </a:xfrm>
          <a:prstGeom prst="rect">
            <a:avLst/>
          </a:prstGeom>
        </p:spPr>
      </p:pic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5F4342C6-C57C-4441-A977-00F61F3D367A}"/>
              </a:ext>
            </a:extLst>
          </p:cNvPr>
          <p:cNvCxnSpPr>
            <a:cxnSpLocks/>
          </p:cNvCxnSpPr>
          <p:nvPr/>
        </p:nvCxnSpPr>
        <p:spPr>
          <a:xfrm flipV="1">
            <a:off x="5202063" y="5570220"/>
            <a:ext cx="3136900" cy="5449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829A142E-80FC-DF0C-6988-4EB7929CC3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09886" y="4714473"/>
            <a:ext cx="1067231" cy="122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224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i="1" dirty="0"/>
              <a:t>Mapas – Chave-&gt;Valor</a:t>
            </a: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33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6A271DF3-FA07-4769-BBE3-5282D8FF3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539" y="1554163"/>
            <a:ext cx="11033234" cy="4802187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dirty="0"/>
              <a:t>Imagine que você deseja salvar elementos no formato de um dicionário, onde dada uma palavra </a:t>
            </a:r>
            <a:r>
              <a:rPr lang="pt-BR" dirty="0">
                <a:solidFill>
                  <a:srgbClr val="0070C0"/>
                </a:solidFill>
              </a:rPr>
              <a:t>(chave) </a:t>
            </a:r>
            <a:r>
              <a:rPr lang="pt-BR" dirty="0"/>
              <a:t>você pegue o seu significado </a:t>
            </a:r>
            <a:r>
              <a:rPr lang="pt-BR" dirty="0">
                <a:solidFill>
                  <a:srgbClr val="0070C0"/>
                </a:solidFill>
              </a:rPr>
              <a:t>(valor).</a:t>
            </a:r>
          </a:p>
          <a:p>
            <a:pPr>
              <a:buBlip>
                <a:blip r:embed="rId5"/>
              </a:buBlip>
            </a:pPr>
            <a:r>
              <a:rPr lang="pt-BR" dirty="0"/>
              <a:t>O Java oferece uma interface </a:t>
            </a:r>
            <a:r>
              <a:rPr lang="pt-BR" b="1" i="1" dirty="0" err="1">
                <a:solidFill>
                  <a:srgbClr val="0070C0"/>
                </a:solidFill>
              </a:rPr>
              <a:t>java.util.Map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/>
              <a:t>onde é possível salvar elementos nesse formato </a:t>
            </a:r>
            <a:r>
              <a:rPr lang="pt-BR" dirty="0">
                <a:solidFill>
                  <a:srgbClr val="0070C0"/>
                </a:solidFill>
              </a:rPr>
              <a:t>&lt;</a:t>
            </a:r>
            <a:r>
              <a:rPr lang="pt-BR" dirty="0" err="1">
                <a:solidFill>
                  <a:srgbClr val="0070C0"/>
                </a:solidFill>
              </a:rPr>
              <a:t>chave,valor</a:t>
            </a:r>
            <a:r>
              <a:rPr lang="pt-BR" dirty="0">
                <a:solidFill>
                  <a:srgbClr val="0070C0"/>
                </a:solidFill>
              </a:rPr>
              <a:t>&gt;.</a:t>
            </a:r>
          </a:p>
          <a:p>
            <a:pPr>
              <a:buBlip>
                <a:blip r:embed="rId5"/>
              </a:buBlip>
            </a:pPr>
            <a:r>
              <a:rPr lang="pt-BR" dirty="0"/>
              <a:t>Para salvar dados no Mapa usamos o método </a:t>
            </a:r>
            <a:r>
              <a:rPr lang="pt-BR" b="1" i="1" dirty="0" err="1">
                <a:solidFill>
                  <a:srgbClr val="0070C0"/>
                </a:solidFill>
              </a:rPr>
              <a:t>put</a:t>
            </a:r>
            <a:r>
              <a:rPr lang="pt-BR" b="1" i="1" dirty="0">
                <a:solidFill>
                  <a:srgbClr val="0070C0"/>
                </a:solidFill>
              </a:rPr>
              <a:t> (chave, valor). </a:t>
            </a:r>
            <a:endParaRPr lang="pt-BR" dirty="0">
              <a:solidFill>
                <a:srgbClr val="0070C0"/>
              </a:solidFill>
            </a:endParaRPr>
          </a:p>
          <a:p>
            <a:pPr>
              <a:buBlip>
                <a:blip r:embed="rId5"/>
              </a:buBlip>
            </a:pPr>
            <a:r>
              <a:rPr lang="pt-BR" dirty="0"/>
              <a:t>A busca nessa estrutura é </a:t>
            </a:r>
            <a:r>
              <a:rPr lang="pt-BR" dirty="0">
                <a:solidFill>
                  <a:srgbClr val="0070C0"/>
                </a:solidFill>
              </a:rPr>
              <a:t>bastante rápida.</a:t>
            </a:r>
          </a:p>
          <a:p>
            <a:pPr>
              <a:buBlip>
                <a:blip r:embed="rId5"/>
              </a:buBlip>
            </a:pPr>
            <a:r>
              <a:rPr lang="pt-BR" dirty="0"/>
              <a:t>No Java, o nome </a:t>
            </a:r>
            <a:r>
              <a:rPr lang="pt-BR" b="1" i="1" dirty="0">
                <a:solidFill>
                  <a:srgbClr val="0070C0"/>
                </a:solidFill>
              </a:rPr>
              <a:t>Map</a:t>
            </a:r>
            <a:r>
              <a:rPr lang="pt-BR" b="1" i="1" dirty="0"/>
              <a:t> </a:t>
            </a:r>
            <a:r>
              <a:rPr lang="pt-BR" dirty="0"/>
              <a:t>leva a ideia de </a:t>
            </a:r>
            <a:r>
              <a:rPr lang="pt-BR" b="1" i="1" dirty="0">
                <a:solidFill>
                  <a:srgbClr val="0070C0"/>
                </a:solidFill>
              </a:rPr>
              <a:t>mapear um valor.</a:t>
            </a:r>
            <a:endParaRPr lang="pt-BR" dirty="0">
              <a:solidFill>
                <a:srgbClr val="0070C0"/>
              </a:solidFill>
            </a:endParaRPr>
          </a:p>
          <a:p>
            <a:pPr>
              <a:buBlip>
                <a:blip r:embed="rId5"/>
              </a:buBlip>
            </a:pPr>
            <a:r>
              <a:rPr lang="pt-BR" dirty="0"/>
              <a:t>Depois de inserido no </a:t>
            </a:r>
            <a:r>
              <a:rPr lang="pt-BR" b="1" i="1" dirty="0">
                <a:solidFill>
                  <a:srgbClr val="0070C0"/>
                </a:solidFill>
              </a:rPr>
              <a:t>Map</a:t>
            </a:r>
            <a:r>
              <a:rPr lang="pt-BR" dirty="0"/>
              <a:t>, podemos buscar um elemento através do método</a:t>
            </a:r>
            <a:r>
              <a:rPr lang="pt-BR" b="1" dirty="0"/>
              <a:t> </a:t>
            </a:r>
            <a:r>
              <a:rPr lang="pt-BR" b="1" dirty="0" err="1">
                <a:solidFill>
                  <a:srgbClr val="0070C0"/>
                </a:solidFill>
              </a:rPr>
              <a:t>get</a:t>
            </a:r>
            <a:r>
              <a:rPr lang="pt-BR" b="1" dirty="0">
                <a:solidFill>
                  <a:srgbClr val="0070C0"/>
                </a:solidFill>
              </a:rPr>
              <a:t>(Chave)</a:t>
            </a:r>
            <a:r>
              <a:rPr lang="pt-BR" i="1" dirty="0">
                <a:solidFill>
                  <a:srgbClr val="0070C0"/>
                </a:solidFill>
              </a:rPr>
              <a:t>.</a:t>
            </a:r>
          </a:p>
          <a:p>
            <a:pPr>
              <a:buBlip>
                <a:blip r:embed="rId5"/>
              </a:buBlip>
            </a:pPr>
            <a:r>
              <a:rPr lang="pt-BR" dirty="0"/>
              <a:t>Como curiosidade, no C# a interface se chama </a:t>
            </a:r>
            <a:r>
              <a:rPr lang="pt-BR" b="1" i="1" dirty="0" err="1">
                <a:solidFill>
                  <a:srgbClr val="0070C0"/>
                </a:solidFill>
              </a:rPr>
              <a:t>Dictionary</a:t>
            </a:r>
            <a:r>
              <a:rPr lang="pt-BR" dirty="0">
                <a:solidFill>
                  <a:srgbClr val="0070C0"/>
                </a:solidFill>
              </a:rPr>
              <a:t>.</a:t>
            </a:r>
          </a:p>
          <a:p>
            <a:pPr>
              <a:buBlip>
                <a:blip r:embed="rId5"/>
              </a:buBlip>
            </a:pPr>
            <a:endParaRPr lang="pt-BR" dirty="0"/>
          </a:p>
          <a:p>
            <a:pPr>
              <a:buBlip>
                <a:blip r:embed="rId5"/>
              </a:buBlip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0724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i="1" dirty="0" err="1"/>
              <a:t>HashMap</a:t>
            </a: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34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6A271DF3-FA07-4769-BBE3-5282D8FF3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539" y="1554163"/>
            <a:ext cx="11033234" cy="4802187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dirty="0"/>
              <a:t>Utilizaremos a implementação concreta </a:t>
            </a:r>
            <a:r>
              <a:rPr lang="pt-BR" b="1" i="1" dirty="0" err="1">
                <a:solidFill>
                  <a:srgbClr val="0070C0"/>
                </a:solidFill>
              </a:rPr>
              <a:t>HashMap</a:t>
            </a:r>
            <a:r>
              <a:rPr lang="pt-BR" dirty="0"/>
              <a:t>. </a:t>
            </a:r>
          </a:p>
          <a:p>
            <a:pPr>
              <a:buBlip>
                <a:blip r:embed="rId5"/>
              </a:buBlip>
            </a:pPr>
            <a:r>
              <a:rPr lang="pt-BR" dirty="0"/>
              <a:t>A </a:t>
            </a:r>
            <a:r>
              <a:rPr lang="pt-BR" b="1" i="1" dirty="0">
                <a:solidFill>
                  <a:srgbClr val="0070C0"/>
                </a:solidFill>
              </a:rPr>
              <a:t>chave</a:t>
            </a:r>
            <a:r>
              <a:rPr lang="pt-BR" dirty="0"/>
              <a:t> será o nome do serviço de </a:t>
            </a:r>
            <a:r>
              <a:rPr lang="pt-BR" i="1" dirty="0"/>
              <a:t>Streaming</a:t>
            </a:r>
            <a:r>
              <a:rPr lang="pt-BR" dirty="0"/>
              <a:t> e o </a:t>
            </a:r>
            <a:r>
              <a:rPr lang="pt-BR" b="1" i="1" dirty="0">
                <a:solidFill>
                  <a:srgbClr val="0070C0"/>
                </a:solidFill>
              </a:rPr>
              <a:t>valor</a:t>
            </a:r>
            <a:r>
              <a:rPr lang="pt-BR" b="1" i="1" dirty="0"/>
              <a:t> </a:t>
            </a:r>
            <a:r>
              <a:rPr lang="pt-BR" dirty="0"/>
              <a:t>será o preço da assinatura</a:t>
            </a:r>
            <a:r>
              <a:rPr lang="pt-BR" b="1" i="1" dirty="0"/>
              <a:t>. </a:t>
            </a:r>
            <a:r>
              <a:rPr lang="pt-BR" dirty="0"/>
              <a:t>Assim, nossa chave será do tipo </a:t>
            </a:r>
            <a:r>
              <a:rPr lang="pt-BR" b="1" i="1" dirty="0" err="1">
                <a:solidFill>
                  <a:srgbClr val="0070C0"/>
                </a:solidFill>
              </a:rPr>
              <a:t>String</a:t>
            </a:r>
            <a:r>
              <a:rPr lang="pt-BR" b="1" i="1" dirty="0"/>
              <a:t> </a:t>
            </a:r>
            <a:r>
              <a:rPr lang="pt-BR" dirty="0"/>
              <a:t>e nosso valor do tipo </a:t>
            </a:r>
            <a:r>
              <a:rPr lang="pt-BR" b="1" i="1" dirty="0">
                <a:solidFill>
                  <a:srgbClr val="0070C0"/>
                </a:solidFill>
              </a:rPr>
              <a:t>Double</a:t>
            </a:r>
            <a:r>
              <a:rPr lang="pt-BR" i="1" dirty="0"/>
              <a:t> (</a:t>
            </a:r>
            <a:r>
              <a:rPr lang="pt-BR" dirty="0"/>
              <a:t>lembre-se das classes </a:t>
            </a:r>
            <a:r>
              <a:rPr lang="pt-BR" b="1" i="1" dirty="0" err="1">
                <a:solidFill>
                  <a:srgbClr val="0070C0"/>
                </a:solidFill>
              </a:rPr>
              <a:t>wrappers</a:t>
            </a:r>
            <a:r>
              <a:rPr lang="pt-BR" dirty="0"/>
              <a:t>).</a:t>
            </a:r>
          </a:p>
          <a:p>
            <a:pPr>
              <a:buBlip>
                <a:blip r:embed="rId5"/>
              </a:buBlip>
            </a:pPr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7D07F3-C238-6D56-3D7C-4C069A3BEE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3553" y="3433250"/>
            <a:ext cx="7217140" cy="312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2884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i="1" dirty="0" err="1"/>
              <a:t>HashMap</a:t>
            </a:r>
            <a:r>
              <a:rPr lang="pt-BR" b="1" i="1" dirty="0"/>
              <a:t> – Buscando Valores</a:t>
            </a: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35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6A271DF3-FA07-4769-BBE3-5282D8FF3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539" y="1554163"/>
            <a:ext cx="11033234" cy="4802187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dirty="0"/>
              <a:t>Com nosso mapa criado </a:t>
            </a:r>
            <a:r>
              <a:rPr lang="pt-BR" dirty="0">
                <a:solidFill>
                  <a:srgbClr val="0070C0"/>
                </a:solidFill>
              </a:rPr>
              <a:t>podemos buscar valores</a:t>
            </a:r>
            <a:r>
              <a:rPr lang="pt-BR" dirty="0"/>
              <a:t>. Imagine que queremos saber o preço do </a:t>
            </a:r>
            <a:r>
              <a:rPr lang="pt-BR" dirty="0" err="1"/>
              <a:t>HBOMax</a:t>
            </a:r>
            <a:r>
              <a:rPr lang="pt-BR" dirty="0"/>
              <a:t>.</a:t>
            </a:r>
          </a:p>
          <a:p>
            <a:pPr>
              <a:buBlip>
                <a:blip r:embed="rId5"/>
              </a:buBlip>
            </a:pPr>
            <a:r>
              <a:rPr lang="pt-BR" dirty="0"/>
              <a:t>Basta buscarmos pela chave “</a:t>
            </a:r>
            <a:r>
              <a:rPr lang="pt-BR" dirty="0" err="1"/>
              <a:t>HBOMax</a:t>
            </a:r>
            <a:r>
              <a:rPr lang="pt-BR" dirty="0"/>
              <a:t>”</a:t>
            </a:r>
          </a:p>
          <a:p>
            <a:pPr>
              <a:buBlip>
                <a:blip r:embed="rId5"/>
              </a:buBlip>
            </a:pP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C0C2EA-2C87-D896-D06E-F49FBB2D71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9925" y="3429000"/>
            <a:ext cx="8772149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6805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i="1" dirty="0" err="1"/>
              <a:t>HashMap</a:t>
            </a:r>
            <a:r>
              <a:rPr lang="pt-BR" b="1" i="1" dirty="0"/>
              <a:t> – Sobrescrevendo</a:t>
            </a: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36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6A271DF3-FA07-4769-BBE3-5282D8FF3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539" y="1554163"/>
            <a:ext cx="11033234" cy="4802187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dirty="0">
                <a:solidFill>
                  <a:srgbClr val="0070C0"/>
                </a:solidFill>
              </a:rPr>
              <a:t>Só pode existir um único valor para cada chave</a:t>
            </a:r>
            <a:r>
              <a:rPr lang="pt-BR" dirty="0"/>
              <a:t>. Portanto se fizermos uma inserção com uma chave já existe, o valor será sobrescrito.</a:t>
            </a:r>
          </a:p>
          <a:p>
            <a:pPr>
              <a:buBlip>
                <a:blip r:embed="rId5"/>
              </a:buBlip>
            </a:pPr>
            <a:endParaRPr lang="pt-B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3DCC46-2B0D-71FC-0A8D-819901127A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200" y="2879726"/>
            <a:ext cx="5574378" cy="3058761"/>
          </a:xfrm>
          <a:prstGeom prst="rect">
            <a:avLst/>
          </a:prstGeom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EC7CAF39-DE3E-44FE-94E8-7C157456EA58}"/>
              </a:ext>
            </a:extLst>
          </p:cNvPr>
          <p:cNvCxnSpPr>
            <a:cxnSpLocks/>
          </p:cNvCxnSpPr>
          <p:nvPr/>
        </p:nvCxnSpPr>
        <p:spPr>
          <a:xfrm>
            <a:off x="4927600" y="3708400"/>
            <a:ext cx="3429000" cy="49230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AF4CFB22-A2E9-48BC-A14C-ECFAF96BB3ED}"/>
              </a:ext>
            </a:extLst>
          </p:cNvPr>
          <p:cNvCxnSpPr>
            <a:cxnSpLocks/>
          </p:cNvCxnSpPr>
          <p:nvPr/>
        </p:nvCxnSpPr>
        <p:spPr>
          <a:xfrm flipV="1">
            <a:off x="4927600" y="4601546"/>
            <a:ext cx="3429000" cy="9531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C763205A-C11F-09F6-C2DE-E4E1F0AAB7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23827" y="3991700"/>
            <a:ext cx="771837" cy="609846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D1C6B28F-62B2-4D35-AB9A-A1437C4F3378}"/>
              </a:ext>
            </a:extLst>
          </p:cNvPr>
          <p:cNvSpPr/>
          <p:nvPr/>
        </p:nvSpPr>
        <p:spPr>
          <a:xfrm>
            <a:off x="8491401" y="4022973"/>
            <a:ext cx="977064" cy="2950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3F6243B-66F8-4EAC-AAFB-73707A092AC3}"/>
              </a:ext>
            </a:extLst>
          </p:cNvPr>
          <p:cNvSpPr/>
          <p:nvPr/>
        </p:nvSpPr>
        <p:spPr>
          <a:xfrm>
            <a:off x="8491401" y="4277032"/>
            <a:ext cx="977064" cy="2950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2675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i="1" dirty="0" err="1"/>
              <a:t>HashMap</a:t>
            </a:r>
            <a:r>
              <a:rPr lang="pt-BR" b="1" i="1" dirty="0"/>
              <a:t> – Sobrescrevendo</a:t>
            </a: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37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6A271DF3-FA07-4769-BBE3-5282D8FF3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042" y="1554163"/>
            <a:ext cx="11033234" cy="4802187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dirty="0">
                <a:solidFill>
                  <a:srgbClr val="0070C0"/>
                </a:solidFill>
              </a:rPr>
              <a:t>Só pode existir um único valor para cada chave</a:t>
            </a:r>
            <a:r>
              <a:rPr lang="pt-BR" dirty="0"/>
              <a:t>. Portanto se fizermos uma inserção com uma chave já existe, o valor será sobrescrito.</a:t>
            </a:r>
          </a:p>
          <a:p>
            <a:pPr>
              <a:buBlip>
                <a:blip r:embed="rId5"/>
              </a:buBlip>
            </a:pPr>
            <a:endParaRPr lang="pt-B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D0F0D4-3537-5530-3DED-89991E6F14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4252" y="2733689"/>
            <a:ext cx="4726310" cy="53361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B672505-4B98-54EF-7EE2-469A3E39A7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8124" y="3687135"/>
            <a:ext cx="8938063" cy="33351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ECAA81E-26F2-033B-E8D4-4944E39A40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1422" y="5731226"/>
            <a:ext cx="9004765" cy="28586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B1F0F3F-A634-72E7-15AE-5C0C36DEF9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7323" y="4909853"/>
            <a:ext cx="4726310" cy="53361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CEF41ED-BC94-D17E-2395-D620EBD82D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27322" y="4580957"/>
            <a:ext cx="4726309" cy="352568"/>
          </a:xfrm>
          <a:prstGeom prst="rect">
            <a:avLst/>
          </a:prstGeom>
        </p:spPr>
      </p:pic>
      <p:sp>
        <p:nvSpPr>
          <p:cNvPr id="24" name="Retângulo 12">
            <a:extLst>
              <a:ext uri="{FF2B5EF4-FFF2-40B4-BE49-F238E27FC236}">
                <a16:creationId xmlns:a16="http://schemas.microsoft.com/office/drawing/2014/main" id="{5557D35A-B6AF-B928-8270-AED5B92DE023}"/>
              </a:ext>
            </a:extLst>
          </p:cNvPr>
          <p:cNvSpPr/>
          <p:nvPr/>
        </p:nvSpPr>
        <p:spPr>
          <a:xfrm>
            <a:off x="6888743" y="5733599"/>
            <a:ext cx="1364888" cy="2950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12">
            <a:extLst>
              <a:ext uri="{FF2B5EF4-FFF2-40B4-BE49-F238E27FC236}">
                <a16:creationId xmlns:a16="http://schemas.microsoft.com/office/drawing/2014/main" id="{70110F4E-ACD5-8A12-8D56-E0E3E2835EDD}"/>
              </a:ext>
            </a:extLst>
          </p:cNvPr>
          <p:cNvSpPr/>
          <p:nvPr/>
        </p:nvSpPr>
        <p:spPr>
          <a:xfrm>
            <a:off x="6962485" y="3710085"/>
            <a:ext cx="1364888" cy="2950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4172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i="1" dirty="0" err="1"/>
              <a:t>HashMap</a:t>
            </a:r>
            <a:r>
              <a:rPr lang="pt-BR" b="1" i="1" dirty="0"/>
              <a:t> – Iterando com Lambda</a:t>
            </a: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38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6A271DF3-FA07-4769-BBE3-5282D8FF3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539" y="1554163"/>
            <a:ext cx="11033234" cy="4802187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dirty="0"/>
              <a:t>A partir do Java 8 podemos utilizar um método chamado </a:t>
            </a:r>
            <a:r>
              <a:rPr lang="pt-BR" b="1" i="1" dirty="0" err="1">
                <a:solidFill>
                  <a:srgbClr val="0070C0"/>
                </a:solidFill>
              </a:rPr>
              <a:t>forEach</a:t>
            </a:r>
            <a:r>
              <a:rPr lang="pt-BR" b="1" i="1" dirty="0">
                <a:solidFill>
                  <a:srgbClr val="0070C0"/>
                </a:solidFill>
              </a:rPr>
              <a:t>()</a:t>
            </a:r>
            <a:r>
              <a:rPr lang="pt-BR" i="1" dirty="0">
                <a:solidFill>
                  <a:srgbClr val="0070C0"/>
                </a:solidFill>
              </a:rPr>
              <a:t> </a:t>
            </a:r>
            <a:r>
              <a:rPr lang="pt-BR" dirty="0"/>
              <a:t>presente na interface </a:t>
            </a:r>
            <a:r>
              <a:rPr lang="pt-BR" b="1" i="1" dirty="0" err="1">
                <a:solidFill>
                  <a:srgbClr val="0070C0"/>
                </a:solidFill>
              </a:rPr>
              <a:t>Collection</a:t>
            </a:r>
            <a:r>
              <a:rPr lang="pt-BR" dirty="0"/>
              <a:t>. Combinado com as </a:t>
            </a:r>
            <a:r>
              <a:rPr lang="pt-BR" b="1" i="1" dirty="0">
                <a:solidFill>
                  <a:srgbClr val="0070C0"/>
                </a:solidFill>
              </a:rPr>
              <a:t>expressões lambda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/>
              <a:t>(discutiremos em outro momento) fica bem simples iterar sobre um mapa.</a:t>
            </a:r>
          </a:p>
          <a:p>
            <a:pPr>
              <a:buBlip>
                <a:blip r:embed="rId5"/>
              </a:buBlip>
            </a:pPr>
            <a:endParaRPr lang="pt-BR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73A1A73-103A-46CC-9CD6-1655101709C9}"/>
              </a:ext>
            </a:extLst>
          </p:cNvPr>
          <p:cNvSpPr/>
          <p:nvPr/>
        </p:nvSpPr>
        <p:spPr>
          <a:xfrm>
            <a:off x="7423354" y="3057832"/>
            <a:ext cx="2576051" cy="32985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859982-B06D-61DF-0534-52766B2340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1823" y="3150024"/>
            <a:ext cx="2229751" cy="30873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AFAD45-917F-BA08-20BD-1EA15203EB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723" y="4432039"/>
            <a:ext cx="5498147" cy="1295924"/>
          </a:xfrm>
          <a:prstGeom prst="rect">
            <a:avLst/>
          </a:prstGeom>
        </p:spPr>
      </p:pic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87A13861-21E1-46AD-ACAA-75C27EBA542E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5842000" y="4707091"/>
            <a:ext cx="1581354" cy="3729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8795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i="1" dirty="0"/>
              <a:t>Exercício 3 – Medindo Desempenho</a:t>
            </a: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39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6A271DF3-FA07-4769-BBE3-5282D8FF3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539" y="1554163"/>
            <a:ext cx="11033234" cy="4802187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dirty="0"/>
              <a:t>Nesse exercício iremos medir o desempenho de um </a:t>
            </a:r>
            <a:r>
              <a:rPr lang="pt-BR" b="1" i="1" dirty="0" err="1"/>
              <a:t>ArrayList</a:t>
            </a:r>
            <a:r>
              <a:rPr lang="pt-BR" b="1" i="1" dirty="0"/>
              <a:t>, </a:t>
            </a:r>
            <a:r>
              <a:rPr lang="pt-BR" b="1" i="1" dirty="0" err="1"/>
              <a:t>HashSet</a:t>
            </a:r>
            <a:r>
              <a:rPr lang="pt-BR" b="1" i="1" dirty="0"/>
              <a:t> e </a:t>
            </a:r>
            <a:r>
              <a:rPr lang="pt-BR" b="1" i="1" dirty="0" err="1"/>
              <a:t>HashMap</a:t>
            </a:r>
            <a:r>
              <a:rPr lang="pt-BR" b="1" i="1" dirty="0"/>
              <a:t>.</a:t>
            </a:r>
            <a:endParaRPr lang="pt-BR" dirty="0"/>
          </a:p>
          <a:p>
            <a:pPr>
              <a:buBlip>
                <a:blip r:embed="rId5"/>
              </a:buBlip>
            </a:pPr>
            <a:r>
              <a:rPr lang="pt-BR" dirty="0"/>
              <a:t>Crie essas três estrutura e preencha com 100000 (Cem mil) valores inteiros. A chave do Mapa também deverá ser inteira (</a:t>
            </a:r>
            <a:r>
              <a:rPr lang="pt-BR" dirty="0" err="1"/>
              <a:t>Integer</a:t>
            </a:r>
            <a:r>
              <a:rPr lang="pt-BR" dirty="0"/>
              <a:t>)</a:t>
            </a:r>
          </a:p>
          <a:p>
            <a:pPr>
              <a:buBlip>
                <a:blip r:embed="rId5"/>
              </a:buBlip>
            </a:pPr>
            <a:r>
              <a:rPr lang="pt-BR" dirty="0"/>
              <a:t>Meça o tempo gasto para inserir cada elemento.</a:t>
            </a:r>
          </a:p>
          <a:p>
            <a:pPr>
              <a:buBlip>
                <a:blip r:embed="rId5"/>
              </a:buBlip>
            </a:pPr>
            <a:r>
              <a:rPr lang="pt-BR" dirty="0"/>
              <a:t>Após as coleções preenchidas, busque todos os elementos e meça o tempo gasto em cada busca.</a:t>
            </a:r>
          </a:p>
          <a:p>
            <a:pPr>
              <a:buBlip>
                <a:blip r:embed="rId5"/>
              </a:buBlip>
            </a:pPr>
            <a:r>
              <a:rPr lang="pt-BR" dirty="0"/>
              <a:t>Crie variáveis auxiliares para realizar tarefa.</a:t>
            </a:r>
          </a:p>
          <a:p>
            <a:pPr>
              <a:buBlip>
                <a:blip r:embed="rId5"/>
              </a:buBlip>
            </a:pPr>
            <a:r>
              <a:rPr lang="pt-BR" dirty="0"/>
              <a:t>Utilize o método </a:t>
            </a:r>
            <a:r>
              <a:rPr lang="en-US" dirty="0" err="1"/>
              <a:t>System.currentTimeMillis</a:t>
            </a:r>
            <a:r>
              <a:rPr lang="en-US" dirty="0"/>
              <a:t>()</a:t>
            </a:r>
            <a:r>
              <a:rPr lang="pt-BR" dirty="0"/>
              <a:t> (com o tipo </a:t>
            </a:r>
            <a:r>
              <a:rPr lang="pt-BR" dirty="0" err="1"/>
              <a:t>long</a:t>
            </a:r>
            <a:r>
              <a:rPr lang="pt-BR" dirty="0"/>
              <a:t>) para buscar a hora do sistema no instante.</a:t>
            </a:r>
          </a:p>
          <a:p>
            <a:pPr>
              <a:buBlip>
                <a:blip r:embed="rId5"/>
              </a:buBlip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0103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A API de Coleções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4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E7348EF6-F717-4B64-81C8-C8EE32694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539" y="1690688"/>
            <a:ext cx="11033234" cy="4230427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sz="3600" dirty="0"/>
              <a:t>Podemos </a:t>
            </a:r>
            <a:r>
              <a:rPr lang="pt-BR" sz="3600" dirty="0">
                <a:solidFill>
                  <a:srgbClr val="0070C0"/>
                </a:solidFill>
              </a:rPr>
              <a:t>manipular uma coleção </a:t>
            </a:r>
            <a:r>
              <a:rPr lang="pt-BR" sz="3600" dirty="0"/>
              <a:t>de qualquer coisa!</a:t>
            </a:r>
          </a:p>
          <a:p>
            <a:pPr lvl="1">
              <a:buBlip>
                <a:blip r:embed="rId5"/>
              </a:buBlip>
            </a:pPr>
            <a:endParaRPr lang="pt-BR" sz="3200" dirty="0"/>
          </a:p>
        </p:txBody>
      </p:sp>
      <p:pic>
        <p:nvPicPr>
          <p:cNvPr id="1028" name="Picture 4" descr="Free download Happy Meme Wallpaper 1920x1200 Happy Meme White Background  [1920x1200] for your Desktop, Mobile &amp; Tablet | Explore 75+ Meme Background  | Meme Wallpaper,">
            <a:extLst>
              <a:ext uri="{FF2B5EF4-FFF2-40B4-BE49-F238E27FC236}">
                <a16:creationId xmlns:a16="http://schemas.microsoft.com/office/drawing/2014/main" id="{FAE4C7FB-6479-6043-AFC2-433D5F2CC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51" y="2215661"/>
            <a:ext cx="6276914" cy="39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9329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Material Complementar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40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B49B171B-8E2E-4B50-ADB2-87B0FC0D6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7298" y="1960986"/>
            <a:ext cx="8304921" cy="1551411"/>
          </a:xfrm>
        </p:spPr>
        <p:txBody>
          <a:bodyPr>
            <a:noAutofit/>
          </a:bodyPr>
          <a:lstStyle/>
          <a:p>
            <a:pPr>
              <a:buBlip>
                <a:blip r:embed="rId5"/>
              </a:buBlip>
            </a:pPr>
            <a:r>
              <a:rPr lang="pt-BR" sz="3200" dirty="0"/>
              <a:t> Capítulo 15 da apostila FJ-11 </a:t>
            </a:r>
          </a:p>
          <a:p>
            <a:pPr lvl="1">
              <a:buBlip>
                <a:blip r:embed="rId5"/>
              </a:buBlip>
            </a:pPr>
            <a:r>
              <a:rPr lang="pt-BR" sz="2800" dirty="0"/>
              <a:t>Até o item 15.5</a:t>
            </a:r>
            <a:endParaRPr lang="pt-BR" sz="3200" dirty="0"/>
          </a:p>
          <a:p>
            <a:pPr marL="0" indent="0">
              <a:buNone/>
            </a:pPr>
            <a:endParaRPr lang="pt-BR" sz="3200" dirty="0"/>
          </a:p>
        </p:txBody>
      </p:sp>
      <p:pic>
        <p:nvPicPr>
          <p:cNvPr id="1026" name="Picture 2" descr="Resultado de imagem para caelum">
            <a:extLst>
              <a:ext uri="{FF2B5EF4-FFF2-40B4-BE49-F238E27FC236}">
                <a16:creationId xmlns:a16="http://schemas.microsoft.com/office/drawing/2014/main" id="{D4EA277A-03C9-4436-933A-379B991903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5" t="7582" r="7744" b="7319"/>
          <a:stretch/>
        </p:blipFill>
        <p:spPr bwMode="auto">
          <a:xfrm>
            <a:off x="492370" y="1646238"/>
            <a:ext cx="1778558" cy="177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3468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Resolução dos Exercícios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41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DED9E584-412A-4191-ABB5-66147879ADD7}"/>
              </a:ext>
            </a:extLst>
          </p:cNvPr>
          <p:cNvSpPr txBox="1">
            <a:spLocks/>
          </p:cNvSpPr>
          <p:nvPr/>
        </p:nvSpPr>
        <p:spPr>
          <a:xfrm>
            <a:off x="732803" y="1831205"/>
            <a:ext cx="10925797" cy="5310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>
                <a:solidFill>
                  <a:schemeClr val="accent1"/>
                </a:solidFill>
              </a:rPr>
              <a:t>https://github.com/chrislima-inatel/C206_C125</a:t>
            </a:r>
            <a:endParaRPr lang="pt-BR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22A3DA-F61C-514F-8D5A-B4BE85C435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5556" y="2945921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216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A Interface </a:t>
            </a:r>
            <a:r>
              <a:rPr lang="pt-BR" b="1" i="1" dirty="0" err="1"/>
              <a:t>List</a:t>
            </a:r>
            <a:r>
              <a:rPr lang="pt-BR" dirty="0"/>
              <a:t> 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5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E7348EF6-F717-4B64-81C8-C8EE32694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539" y="1690688"/>
            <a:ext cx="11033234" cy="4230427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dirty="0"/>
              <a:t>Relembrando os velhos tempos de Algoritmos II, aprendemos que uma </a:t>
            </a:r>
            <a:r>
              <a:rPr lang="pt-BR" dirty="0">
                <a:solidFill>
                  <a:srgbClr val="0070C0"/>
                </a:solidFill>
              </a:rPr>
              <a:t>lista</a:t>
            </a:r>
            <a:r>
              <a:rPr lang="pt-BR" b="1" i="1" dirty="0"/>
              <a:t> </a:t>
            </a:r>
            <a:r>
              <a:rPr lang="pt-BR" dirty="0"/>
              <a:t>é uma estrutura de dados onde </a:t>
            </a:r>
            <a:r>
              <a:rPr lang="pt-BR" dirty="0">
                <a:solidFill>
                  <a:srgbClr val="0070C0"/>
                </a:solidFill>
              </a:rPr>
              <a:t>podemos armazenar informações</a:t>
            </a:r>
            <a:r>
              <a:rPr lang="pt-BR" dirty="0"/>
              <a:t>, e </a:t>
            </a:r>
            <a:r>
              <a:rPr lang="pt-BR" dirty="0">
                <a:solidFill>
                  <a:srgbClr val="0070C0"/>
                </a:solidFill>
              </a:rPr>
              <a:t>ela cresce conforme precisamos inserir mais elementos. </a:t>
            </a:r>
          </a:p>
          <a:p>
            <a:pPr>
              <a:buBlip>
                <a:blip r:embed="rId5"/>
              </a:buBlip>
            </a:pPr>
            <a:r>
              <a:rPr lang="pt-BR" dirty="0"/>
              <a:t>Diferentemente dos </a:t>
            </a:r>
            <a:r>
              <a:rPr lang="pt-BR" dirty="0" err="1"/>
              <a:t>arrays</a:t>
            </a:r>
            <a:r>
              <a:rPr lang="pt-BR" dirty="0"/>
              <a:t>, </a:t>
            </a:r>
            <a:r>
              <a:rPr lang="pt-BR" dirty="0">
                <a:solidFill>
                  <a:srgbClr val="0070C0"/>
                </a:solidFill>
              </a:rPr>
              <a:t>seu tamanho não é fixo!</a:t>
            </a:r>
          </a:p>
          <a:p>
            <a:pPr>
              <a:buBlip>
                <a:blip r:embed="rId5"/>
              </a:buBlip>
            </a:pPr>
            <a:r>
              <a:rPr lang="pt-BR" dirty="0"/>
              <a:t>No Java, utilizamos a </a:t>
            </a:r>
            <a:r>
              <a:rPr lang="pt-BR" dirty="0">
                <a:solidFill>
                  <a:srgbClr val="0070C0"/>
                </a:solidFill>
              </a:rPr>
              <a:t>interface </a:t>
            </a:r>
            <a:r>
              <a:rPr lang="pt-BR" b="1" i="1" dirty="0" err="1">
                <a:solidFill>
                  <a:srgbClr val="0070C0"/>
                </a:solidFill>
              </a:rPr>
              <a:t>List</a:t>
            </a:r>
            <a:r>
              <a:rPr lang="pt-BR" b="1" i="1" dirty="0">
                <a:solidFill>
                  <a:srgbClr val="0070C0"/>
                </a:solidFill>
              </a:rPr>
              <a:t> </a:t>
            </a:r>
            <a:r>
              <a:rPr lang="pt-BR" dirty="0"/>
              <a:t>para criarmos as nossas listas.</a:t>
            </a:r>
          </a:p>
          <a:p>
            <a:pPr>
              <a:buBlip>
                <a:blip r:embed="rId5"/>
              </a:buBlip>
            </a:pPr>
            <a:r>
              <a:rPr lang="pt-BR" dirty="0"/>
              <a:t>Como </a:t>
            </a:r>
            <a:r>
              <a:rPr lang="pt-BR" b="1" i="1" dirty="0" err="1">
                <a:solidFill>
                  <a:srgbClr val="0070C0"/>
                </a:solidFill>
              </a:rPr>
              <a:t>List</a:t>
            </a:r>
            <a:r>
              <a:rPr lang="pt-BR" b="1" i="1" dirty="0"/>
              <a:t> </a:t>
            </a:r>
            <a:r>
              <a:rPr lang="pt-BR" dirty="0"/>
              <a:t>é uma </a:t>
            </a:r>
            <a:r>
              <a:rPr lang="pt-BR" b="1" i="1" dirty="0">
                <a:solidFill>
                  <a:srgbClr val="0070C0"/>
                </a:solidFill>
              </a:rPr>
              <a:t>interface</a:t>
            </a:r>
            <a:r>
              <a:rPr lang="pt-BR" dirty="0"/>
              <a:t>, existem </a:t>
            </a:r>
            <a:r>
              <a:rPr lang="pt-BR" dirty="0">
                <a:solidFill>
                  <a:srgbClr val="0070C0"/>
                </a:solidFill>
              </a:rPr>
              <a:t>diversas classes que implementam essa </a:t>
            </a:r>
            <a:r>
              <a:rPr lang="pt-BR" b="1" i="1" dirty="0">
                <a:solidFill>
                  <a:srgbClr val="0070C0"/>
                </a:solidFill>
              </a:rPr>
              <a:t>interface</a:t>
            </a:r>
            <a:r>
              <a:rPr lang="pt-BR" b="1" i="1" dirty="0"/>
              <a:t> </a:t>
            </a:r>
            <a:r>
              <a:rPr lang="pt-BR" dirty="0"/>
              <a:t>como por exemplo a classe </a:t>
            </a:r>
            <a:r>
              <a:rPr lang="pt-BR" b="1" i="1" dirty="0" err="1">
                <a:solidFill>
                  <a:srgbClr val="0070C0"/>
                </a:solidFill>
              </a:rPr>
              <a:t>ArrayList</a:t>
            </a:r>
            <a:r>
              <a:rPr lang="pt-BR" dirty="0"/>
              <a:t>.</a:t>
            </a:r>
          </a:p>
          <a:p>
            <a:pPr>
              <a:buBlip>
                <a:blip r:embed="rId5"/>
              </a:buBlip>
            </a:pPr>
            <a:endParaRPr lang="pt-BR" dirty="0"/>
          </a:p>
          <a:p>
            <a:pPr lvl="1">
              <a:buBlip>
                <a:blip r:embed="rId5"/>
              </a:buBlip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5881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i="1" dirty="0" err="1"/>
              <a:t>ArrayList</a:t>
            </a:r>
            <a:endParaRPr lang="pt-BR" b="1" i="1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6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E7348EF6-F717-4B64-81C8-C8EE32694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539" y="1690688"/>
            <a:ext cx="11033234" cy="4230427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dirty="0"/>
              <a:t>A classe </a:t>
            </a:r>
            <a:r>
              <a:rPr lang="pt-BR" b="1" i="1" dirty="0" err="1">
                <a:solidFill>
                  <a:srgbClr val="0070C0"/>
                </a:solidFill>
              </a:rPr>
              <a:t>ArrayList</a:t>
            </a:r>
            <a:r>
              <a:rPr lang="pt-BR" b="1" i="1" dirty="0"/>
              <a:t> </a:t>
            </a:r>
            <a:r>
              <a:rPr lang="pt-BR" dirty="0"/>
              <a:t>implementa a interface </a:t>
            </a:r>
            <a:r>
              <a:rPr lang="pt-BR" b="1" i="1" dirty="0" err="1">
                <a:solidFill>
                  <a:srgbClr val="0070C0"/>
                </a:solidFill>
              </a:rPr>
              <a:t>List</a:t>
            </a:r>
            <a:r>
              <a:rPr lang="pt-BR" dirty="0"/>
              <a:t>.</a:t>
            </a:r>
          </a:p>
          <a:p>
            <a:pPr>
              <a:buBlip>
                <a:blip r:embed="rId5"/>
              </a:buBlip>
            </a:pPr>
            <a:r>
              <a:rPr lang="pt-BR" dirty="0"/>
              <a:t>A implementação mais utilizada da interface </a:t>
            </a:r>
            <a:r>
              <a:rPr lang="pt-BR" b="1" i="1" dirty="0" err="1">
                <a:solidFill>
                  <a:srgbClr val="0070C0"/>
                </a:solidFill>
              </a:rPr>
              <a:t>List</a:t>
            </a:r>
            <a:r>
              <a:rPr lang="pt-BR" dirty="0"/>
              <a:t> é a </a:t>
            </a:r>
            <a:r>
              <a:rPr lang="pt-BR" b="1" i="1" dirty="0" err="1">
                <a:solidFill>
                  <a:srgbClr val="0070C0"/>
                </a:solidFill>
              </a:rPr>
              <a:t>ArrayList</a:t>
            </a:r>
            <a:r>
              <a:rPr lang="pt-BR" dirty="0"/>
              <a:t> , que trabalha com um </a:t>
            </a:r>
            <a:r>
              <a:rPr lang="pt-BR" b="1" i="1" dirty="0" err="1">
                <a:solidFill>
                  <a:srgbClr val="0070C0"/>
                </a:solidFill>
              </a:rPr>
              <a:t>array</a:t>
            </a:r>
            <a:r>
              <a:rPr lang="pt-BR" dirty="0"/>
              <a:t> interno, </a:t>
            </a:r>
            <a:r>
              <a:rPr lang="pt-BR" dirty="0">
                <a:solidFill>
                  <a:srgbClr val="0070C0"/>
                </a:solidFill>
              </a:rPr>
              <a:t>gerado dinamicamente</a:t>
            </a:r>
            <a:r>
              <a:rPr lang="pt-BR" dirty="0"/>
              <a:t>. </a:t>
            </a:r>
          </a:p>
          <a:p>
            <a:pPr>
              <a:buBlip>
                <a:blip r:embed="rId5"/>
              </a:buBlip>
            </a:pPr>
            <a:r>
              <a:rPr lang="pt-BR" dirty="0"/>
              <a:t>Não confundam a classe </a:t>
            </a:r>
            <a:r>
              <a:rPr lang="pt-BR" b="1" i="1" dirty="0" err="1">
                <a:solidFill>
                  <a:srgbClr val="0070C0"/>
                </a:solidFill>
              </a:rPr>
              <a:t>ArrayList</a:t>
            </a:r>
            <a:r>
              <a:rPr lang="pt-BR" b="1" i="1" dirty="0"/>
              <a:t> </a:t>
            </a:r>
            <a:r>
              <a:rPr lang="pt-BR" dirty="0"/>
              <a:t>com o que conhecemos de </a:t>
            </a:r>
            <a:r>
              <a:rPr lang="pt-BR" b="1" i="1" dirty="0" err="1">
                <a:solidFill>
                  <a:srgbClr val="0070C0"/>
                </a:solidFill>
              </a:rPr>
              <a:t>arrays</a:t>
            </a:r>
            <a:r>
              <a:rPr lang="pt-BR" dirty="0"/>
              <a:t>. Apesar de internamente ela usar esse conceito, ele tem seu tamanho </a:t>
            </a:r>
            <a:r>
              <a:rPr lang="pt-BR" dirty="0">
                <a:solidFill>
                  <a:srgbClr val="0070C0"/>
                </a:solidFill>
              </a:rPr>
              <a:t>definido dinamicamente.</a:t>
            </a:r>
          </a:p>
          <a:p>
            <a:pPr lvl="1">
              <a:buBlip>
                <a:blip r:embed="rId5"/>
              </a:buBlip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0712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7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8923F837-88F5-42D4-A12E-782D7F60B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383" y="492589"/>
            <a:ext cx="11033234" cy="5872821"/>
          </a:xfrm>
        </p:spPr>
        <p:txBody>
          <a:bodyPr>
            <a:normAutofit lnSpcReduction="10000"/>
          </a:bodyPr>
          <a:lstStyle/>
          <a:p>
            <a:pPr>
              <a:buBlip>
                <a:blip r:embed="rId5"/>
              </a:buBlip>
            </a:pPr>
            <a:r>
              <a:rPr lang="pt-BR" dirty="0"/>
              <a:t>Desejamos utilizar </a:t>
            </a:r>
            <a:r>
              <a:rPr lang="pt-BR" dirty="0">
                <a:solidFill>
                  <a:srgbClr val="0070C0"/>
                </a:solidFill>
              </a:rPr>
              <a:t>a </a:t>
            </a:r>
            <a:r>
              <a:rPr lang="pt-BR" b="1" i="1" dirty="0">
                <a:solidFill>
                  <a:srgbClr val="0070C0"/>
                </a:solidFill>
              </a:rPr>
              <a:t>interface </a:t>
            </a:r>
            <a:r>
              <a:rPr lang="pt-BR" b="1" i="1" dirty="0" err="1">
                <a:solidFill>
                  <a:srgbClr val="0070C0"/>
                </a:solidFill>
              </a:rPr>
              <a:t>List</a:t>
            </a:r>
            <a:r>
              <a:rPr lang="pt-BR" b="1" i="1" dirty="0">
                <a:solidFill>
                  <a:srgbClr val="0070C0"/>
                </a:solidFill>
              </a:rPr>
              <a:t> </a:t>
            </a:r>
            <a:r>
              <a:rPr lang="pt-BR" dirty="0"/>
              <a:t>do pacote </a:t>
            </a:r>
            <a:r>
              <a:rPr lang="pt-BR" b="1" i="1" dirty="0" err="1">
                <a:solidFill>
                  <a:srgbClr val="0070C0"/>
                </a:solidFill>
              </a:rPr>
              <a:t>java.util.List</a:t>
            </a:r>
            <a:r>
              <a:rPr lang="pt-BR" dirty="0">
                <a:solidFill>
                  <a:srgbClr val="0070C0"/>
                </a:solidFill>
              </a:rPr>
              <a:t>.</a:t>
            </a:r>
          </a:p>
          <a:p>
            <a:pPr>
              <a:buBlip>
                <a:blip r:embed="rId5"/>
              </a:buBlip>
            </a:pPr>
            <a:r>
              <a:rPr lang="pt-BR" dirty="0"/>
              <a:t>Utilizaremos a implementação concreta </a:t>
            </a:r>
            <a:r>
              <a:rPr lang="pt-BR" b="1" i="1" dirty="0" err="1">
                <a:solidFill>
                  <a:srgbClr val="0070C0"/>
                </a:solidFill>
              </a:rPr>
              <a:t>ArrayList</a:t>
            </a:r>
            <a:r>
              <a:rPr lang="pt-BR" dirty="0">
                <a:solidFill>
                  <a:srgbClr val="0070C0"/>
                </a:solidFill>
              </a:rPr>
              <a:t>.</a:t>
            </a:r>
          </a:p>
          <a:p>
            <a:pPr>
              <a:buBlip>
                <a:blip r:embed="rId5"/>
              </a:buBlip>
            </a:pPr>
            <a:r>
              <a:rPr lang="pt-BR" dirty="0"/>
              <a:t>Começaremos criando uma </a:t>
            </a:r>
            <a:r>
              <a:rPr lang="pt-BR" dirty="0">
                <a:solidFill>
                  <a:srgbClr val="0070C0"/>
                </a:solidFill>
              </a:rPr>
              <a:t>lista genérica</a:t>
            </a:r>
            <a:r>
              <a:rPr lang="pt-BR" dirty="0"/>
              <a:t>, </a:t>
            </a:r>
            <a:r>
              <a:rPr lang="pt-BR" dirty="0">
                <a:solidFill>
                  <a:srgbClr val="0070C0"/>
                </a:solidFill>
              </a:rPr>
              <a:t>que aceita </a:t>
            </a:r>
            <a:r>
              <a:rPr lang="pt-BR" b="1" i="1" dirty="0">
                <a:solidFill>
                  <a:srgbClr val="0070C0"/>
                </a:solidFill>
              </a:rPr>
              <a:t>todo </a:t>
            </a:r>
            <a:r>
              <a:rPr lang="pt-BR" dirty="0">
                <a:solidFill>
                  <a:srgbClr val="0070C0"/>
                </a:solidFill>
              </a:rPr>
              <a:t>tipo de dado </a:t>
            </a:r>
            <a:r>
              <a:rPr lang="pt-BR" dirty="0"/>
              <a:t>possível que o Java trabalha. Isto é, qualquer </a:t>
            </a:r>
            <a:r>
              <a:rPr lang="pt-BR" b="1" i="1" dirty="0" err="1">
                <a:solidFill>
                  <a:srgbClr val="0070C0"/>
                </a:solidFill>
              </a:rPr>
              <a:t>Object</a:t>
            </a:r>
            <a:r>
              <a:rPr lang="pt-BR" dirty="0"/>
              <a:t>. A classe mãe de todas as classes do Java. Observe também que não definimos o tamanho dessa lista em nenhum momento.</a:t>
            </a:r>
          </a:p>
          <a:p>
            <a:pPr>
              <a:buBlip>
                <a:blip r:embed="rId5"/>
              </a:buBlip>
            </a:pPr>
            <a:endParaRPr lang="pt-BR" dirty="0"/>
          </a:p>
          <a:p>
            <a:pPr>
              <a:buBlip>
                <a:blip r:embed="rId5"/>
              </a:buBlip>
            </a:pPr>
            <a:endParaRPr lang="pt-BR" dirty="0"/>
          </a:p>
          <a:p>
            <a:pPr>
              <a:buBlip>
                <a:blip r:embed="rId5"/>
              </a:buBlip>
            </a:pPr>
            <a:endParaRPr lang="pt-BR" dirty="0"/>
          </a:p>
          <a:p>
            <a:pPr>
              <a:buBlip>
                <a:blip r:embed="rId5"/>
              </a:buBlip>
            </a:pPr>
            <a:endParaRPr lang="pt-BR" dirty="0"/>
          </a:p>
          <a:p>
            <a:pPr>
              <a:buBlip>
                <a:blip r:embed="rId5"/>
              </a:buBlip>
            </a:pPr>
            <a:endParaRPr lang="pt-BR" dirty="0"/>
          </a:p>
          <a:p>
            <a:pPr>
              <a:buBlip>
                <a:blip r:embed="rId5"/>
              </a:buBlip>
            </a:pPr>
            <a:r>
              <a:rPr lang="pt-BR" dirty="0"/>
              <a:t>Para adicionarmos elementos nessa lista, utilizamos o método </a:t>
            </a:r>
            <a:r>
              <a:rPr lang="pt-BR" b="1" i="1" dirty="0" err="1">
                <a:solidFill>
                  <a:srgbClr val="0070C0"/>
                </a:solidFill>
              </a:rPr>
              <a:t>add</a:t>
            </a:r>
            <a:r>
              <a:rPr lang="pt-BR" b="1" i="1" dirty="0">
                <a:solidFill>
                  <a:srgbClr val="0070C0"/>
                </a:solidFill>
              </a:rPr>
              <a:t>(elemento)</a:t>
            </a:r>
            <a:endParaRPr lang="pt-BR" dirty="0">
              <a:solidFill>
                <a:srgbClr val="0070C0"/>
              </a:solidFill>
            </a:endParaRPr>
          </a:p>
          <a:p>
            <a:pPr>
              <a:buBlip>
                <a:blip r:embed="rId5"/>
              </a:buBlip>
            </a:pPr>
            <a:endParaRPr lang="pt-BR" dirty="0"/>
          </a:p>
          <a:p>
            <a:pPr lvl="1">
              <a:buBlip>
                <a:blip r:embed="rId5"/>
              </a:buBlip>
            </a:pPr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6E2F7E-F62C-9506-BB44-68E45F1B10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0034" y="2806861"/>
            <a:ext cx="6071931" cy="239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826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8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8923F837-88F5-42D4-A12E-782D7F60B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633" y="483528"/>
            <a:ext cx="10797347" cy="2249039"/>
          </a:xfrm>
        </p:spPr>
        <p:txBody>
          <a:bodyPr>
            <a:normAutofit lnSpcReduction="10000"/>
          </a:bodyPr>
          <a:lstStyle/>
          <a:p>
            <a:pPr>
              <a:buBlip>
                <a:blip r:embed="rId5"/>
              </a:buBlip>
            </a:pPr>
            <a:r>
              <a:rPr lang="pt-BR" dirty="0"/>
              <a:t>O método </a:t>
            </a:r>
            <a:r>
              <a:rPr lang="pt-BR" b="1" i="1" dirty="0" err="1">
                <a:solidFill>
                  <a:srgbClr val="0070C0"/>
                </a:solidFill>
              </a:rPr>
              <a:t>add</a:t>
            </a:r>
            <a:r>
              <a:rPr lang="pt-BR" b="1" i="1" dirty="0">
                <a:solidFill>
                  <a:srgbClr val="0070C0"/>
                </a:solidFill>
              </a:rPr>
              <a:t>(), </a:t>
            </a:r>
            <a:r>
              <a:rPr lang="pt-BR" dirty="0">
                <a:solidFill>
                  <a:srgbClr val="0070C0"/>
                </a:solidFill>
              </a:rPr>
              <a:t>possui uma sobrecarga </a:t>
            </a:r>
            <a:r>
              <a:rPr lang="pt-BR" dirty="0"/>
              <a:t>onde podemos passar também a posição onde desejamos adicionar o elemento.</a:t>
            </a:r>
          </a:p>
          <a:p>
            <a:pPr>
              <a:buBlip>
                <a:blip r:embed="rId5"/>
              </a:buBlip>
            </a:pPr>
            <a:r>
              <a:rPr lang="pt-BR" dirty="0"/>
              <a:t>Mas tome cuidado, pois precisamos </a:t>
            </a:r>
            <a:r>
              <a:rPr lang="pt-BR" dirty="0">
                <a:solidFill>
                  <a:srgbClr val="0070C0"/>
                </a:solidFill>
              </a:rPr>
              <a:t>garantir que de fato existe </a:t>
            </a:r>
            <a:r>
              <a:rPr lang="pt-BR" dirty="0"/>
              <a:t>essa posição, ou teremos um problema!</a:t>
            </a:r>
            <a:endParaRPr lang="pt-BR" dirty="0">
              <a:solidFill>
                <a:srgbClr val="0070C0"/>
              </a:solidFill>
            </a:endParaRPr>
          </a:p>
          <a:p>
            <a:pPr>
              <a:buBlip>
                <a:blip r:embed="rId5"/>
              </a:buBlip>
            </a:pPr>
            <a:r>
              <a:rPr lang="pt-BR" dirty="0"/>
              <a:t>A primeira posição possui índice </a:t>
            </a:r>
            <a:r>
              <a:rPr lang="pt-BR" b="1" i="1" dirty="0">
                <a:solidFill>
                  <a:srgbClr val="0070C0"/>
                </a:solidFill>
              </a:rPr>
              <a:t>zero (0)</a:t>
            </a:r>
            <a:r>
              <a:rPr lang="pt-BR" dirty="0">
                <a:solidFill>
                  <a:srgbClr val="0070C0"/>
                </a:solidFill>
              </a:rPr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490108-5FD3-B9FC-D955-F7EDB0ECB7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7032" y="2532208"/>
            <a:ext cx="7897936" cy="3186452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8A16533E-5931-4518-9BF8-92F03C0CC77D}"/>
              </a:ext>
            </a:extLst>
          </p:cNvPr>
          <p:cNvSpPr/>
          <p:nvPr/>
        </p:nvSpPr>
        <p:spPr>
          <a:xfrm>
            <a:off x="2350698" y="4975121"/>
            <a:ext cx="7631502" cy="655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490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9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8923F837-88F5-42D4-A12E-782D7F60B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633" y="483528"/>
            <a:ext cx="10797347" cy="5757784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dirty="0"/>
              <a:t>Existe </a:t>
            </a:r>
            <a:r>
              <a:rPr lang="pt-BR" dirty="0">
                <a:solidFill>
                  <a:srgbClr val="FF0000"/>
                </a:solidFill>
              </a:rPr>
              <a:t>uma desvantagem </a:t>
            </a:r>
            <a:r>
              <a:rPr lang="pt-BR" dirty="0"/>
              <a:t>em criarmos listas que aceitam todo o tipo de dado. Para fazer a recuperação precisamos fazer um </a:t>
            </a:r>
            <a:r>
              <a:rPr lang="pt-BR" b="1" i="1" dirty="0" err="1">
                <a:solidFill>
                  <a:srgbClr val="0070C0"/>
                </a:solidFill>
              </a:rPr>
              <a:t>cast</a:t>
            </a:r>
            <a:r>
              <a:rPr lang="pt-BR" b="1" i="1" dirty="0"/>
              <a:t> </a:t>
            </a:r>
            <a:r>
              <a:rPr lang="pt-BR" dirty="0"/>
              <a:t>explícito para o tipo de dado que desejamos.</a:t>
            </a:r>
          </a:p>
          <a:p>
            <a:pPr>
              <a:buBlip>
                <a:blip r:embed="rId5"/>
              </a:buBlip>
            </a:pPr>
            <a:r>
              <a:rPr lang="pt-BR" dirty="0"/>
              <a:t>Para buscar dados na lista usamos o método </a:t>
            </a:r>
            <a:r>
              <a:rPr lang="pt-BR" b="1" i="1" dirty="0" err="1">
                <a:solidFill>
                  <a:srgbClr val="0070C0"/>
                </a:solidFill>
              </a:rPr>
              <a:t>get</a:t>
            </a:r>
            <a:r>
              <a:rPr lang="pt-BR" b="1" i="1" dirty="0">
                <a:solidFill>
                  <a:srgbClr val="0070C0"/>
                </a:solidFill>
              </a:rPr>
              <a:t>() </a:t>
            </a:r>
            <a:r>
              <a:rPr lang="pt-BR" dirty="0"/>
              <a:t>passando o índice da posição.</a:t>
            </a:r>
            <a:r>
              <a:rPr lang="pt-BR" b="1" i="1" dirty="0"/>
              <a:t> </a:t>
            </a:r>
          </a:p>
          <a:p>
            <a:pPr>
              <a:buBlip>
                <a:blip r:embed="rId5"/>
              </a:buBlip>
            </a:pPr>
            <a:endParaRPr lang="pt-BR" b="1" i="1" dirty="0"/>
          </a:p>
          <a:p>
            <a:pPr>
              <a:buBlip>
                <a:blip r:embed="rId5"/>
              </a:buBlip>
            </a:pPr>
            <a:endParaRPr lang="pt-BR" b="1" i="1" dirty="0"/>
          </a:p>
          <a:p>
            <a:pPr>
              <a:buBlip>
                <a:blip r:embed="rId5"/>
              </a:buBlip>
            </a:pPr>
            <a:endParaRPr lang="pt-BR" b="1" i="1" dirty="0"/>
          </a:p>
          <a:p>
            <a:pPr>
              <a:buBlip>
                <a:blip r:embed="rId5"/>
              </a:buBlip>
            </a:pPr>
            <a:endParaRPr lang="pt-BR" dirty="0"/>
          </a:p>
          <a:p>
            <a:pPr>
              <a:buBlip>
                <a:blip r:embed="rId5"/>
              </a:buBlip>
            </a:pPr>
            <a:r>
              <a:rPr lang="pt-BR" dirty="0"/>
              <a:t>No exemplo buscamos o elemento na posição 0, isto é, o primeiro elemento.</a:t>
            </a:r>
          </a:p>
          <a:p>
            <a:pPr>
              <a:buBlip>
                <a:blip r:embed="rId5"/>
              </a:buBlip>
            </a:pPr>
            <a:r>
              <a:rPr lang="pt-BR" dirty="0"/>
              <a:t>Observe que também foi necessário fazer um </a:t>
            </a:r>
            <a:r>
              <a:rPr lang="pt-BR" b="1" i="1" dirty="0" err="1">
                <a:solidFill>
                  <a:srgbClr val="0070C0"/>
                </a:solidFill>
              </a:rPr>
              <a:t>cast</a:t>
            </a:r>
            <a:r>
              <a:rPr lang="pt-BR" b="1" i="1" dirty="0"/>
              <a:t> </a:t>
            </a:r>
            <a:r>
              <a:rPr lang="pt-BR" dirty="0"/>
              <a:t>para </a:t>
            </a:r>
            <a:r>
              <a:rPr lang="pt-BR" b="1" i="1" dirty="0">
                <a:solidFill>
                  <a:srgbClr val="0070C0"/>
                </a:solidFill>
              </a:rPr>
              <a:t>int</a:t>
            </a:r>
            <a:r>
              <a:rPr lang="pt-BR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E8DAB8-B68F-FEAD-61B5-5885A9B648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8558" y="3159977"/>
            <a:ext cx="6654884" cy="77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2167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11761</TotalTime>
  <Words>1969</Words>
  <Application>Microsoft Office PowerPoint</Application>
  <PresentationFormat>Widescreen</PresentationFormat>
  <Paragraphs>190</Paragraphs>
  <Slides>41</Slides>
  <Notes>41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Tema do Office</vt:lpstr>
      <vt:lpstr>                         C206/C125 – Programação Orientada a Objetos com Java   Coleções no Java </vt:lpstr>
      <vt:lpstr>Relembrando: Arrays</vt:lpstr>
      <vt:lpstr>A API de Coleções</vt:lpstr>
      <vt:lpstr>A API de Coleções</vt:lpstr>
      <vt:lpstr>A Interface List </vt:lpstr>
      <vt:lpstr>ArrayList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Ordenando Elementos</vt:lpstr>
      <vt:lpstr>PowerPoint Presentation</vt:lpstr>
      <vt:lpstr>PowerPoint Presentation</vt:lpstr>
      <vt:lpstr>PowerPoint Presentation</vt:lpstr>
      <vt:lpstr>E Para Ordenar Nossas Próprias Classes?</vt:lpstr>
      <vt:lpstr>PowerPoint Presentation</vt:lpstr>
      <vt:lpstr>PowerPoint Presentation</vt:lpstr>
      <vt:lpstr>PowerPoint Presentation</vt:lpstr>
      <vt:lpstr>PowerPoint Presentation</vt:lpstr>
      <vt:lpstr>Exercício 1</vt:lpstr>
      <vt:lpstr>Exercício 2 - Desafio</vt:lpstr>
      <vt:lpstr>Mais da Classe Collections</vt:lpstr>
      <vt:lpstr>HashSet</vt:lpstr>
      <vt:lpstr>HashSet - Criação</vt:lpstr>
      <vt:lpstr>HashSet - Percorrer</vt:lpstr>
      <vt:lpstr>HashSet - Remoção</vt:lpstr>
      <vt:lpstr>HashSet – Usando Iterator</vt:lpstr>
      <vt:lpstr>PowerPoint Presentation</vt:lpstr>
      <vt:lpstr>LinkedHashSet</vt:lpstr>
      <vt:lpstr>Mapas – Chave-&gt;Valor</vt:lpstr>
      <vt:lpstr>HashMap</vt:lpstr>
      <vt:lpstr>HashMap – Buscando Valores</vt:lpstr>
      <vt:lpstr>HashMap – Sobrescrevendo</vt:lpstr>
      <vt:lpstr>HashMap – Sobrescrevendo</vt:lpstr>
      <vt:lpstr>HashMap – Iterando com Lambda</vt:lpstr>
      <vt:lpstr>Exercício 3 – Medindo Desempenho</vt:lpstr>
      <vt:lpstr>Material Complementar</vt:lpstr>
      <vt:lpstr>Resolução dos 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Chris Lima</dc:creator>
  <cp:lastModifiedBy>Chris Lima</cp:lastModifiedBy>
  <cp:revision>73</cp:revision>
  <cp:lastPrinted>2020-04-20T04:04:19Z</cp:lastPrinted>
  <dcterms:created xsi:type="dcterms:W3CDTF">2020-01-25T18:01:00Z</dcterms:created>
  <dcterms:modified xsi:type="dcterms:W3CDTF">2023-10-31T15:12:13Z</dcterms:modified>
</cp:coreProperties>
</file>