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9"/>
  </p:handoutMasterIdLst>
  <p:sldIdLst>
    <p:sldId id="258" r:id="rId5"/>
    <p:sldId id="262" r:id="rId6"/>
    <p:sldId id="277" r:id="rId7"/>
    <p:sldId id="263" r:id="rId8"/>
    <p:sldId id="264" r:id="rId9"/>
    <p:sldId id="266" r:id="rId10"/>
    <p:sldId id="265" r:id="rId11"/>
    <p:sldId id="276" r:id="rId12"/>
    <p:sldId id="269" r:id="rId13"/>
    <p:sldId id="271" r:id="rId14"/>
    <p:sldId id="272" r:id="rId15"/>
    <p:sldId id="273" r:id="rId16"/>
    <p:sldId id="268" r:id="rId17"/>
    <p:sldId id="27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C307A2-516A-4B8A-A1A4-859D386C0D18}" v="29" dt="2021-12-06T22:25:55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9"/>
    <p:restoredTop sz="94670"/>
  </p:normalViewPr>
  <p:slideViewPr>
    <p:cSldViewPr>
      <p:cViewPr varScale="1">
        <p:scale>
          <a:sx n="87" d="100"/>
          <a:sy n="87" d="100"/>
        </p:scale>
        <p:origin x="16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Picture 9" descr="GGFD2166TRA Raw.tif">
            <a:extLst>
              <a:ext uri="{FF2B5EF4-FFF2-40B4-BE49-F238E27FC236}">
                <a16:creationId xmlns:a16="http://schemas.microsoft.com/office/drawing/2014/main" id="{6A2A65E6-C4B8-4C2C-89AE-420F8B44B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288893" y="0"/>
            <a:ext cx="9432893" cy="61372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E2B55-FE41-4237-A535-AEB38ED5A6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/>
          <a:stretch/>
        </p:blipFill>
        <p:spPr>
          <a:xfrm>
            <a:off x="-288894" y="6137239"/>
            <a:ext cx="9432894" cy="7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446" y="2857500"/>
            <a:ext cx="8229600" cy="11430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F2C91-189B-2549-9603-3854C1546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2593" b="23816"/>
          <a:stretch/>
        </p:blipFill>
        <p:spPr>
          <a:xfrm>
            <a:off x="8244408" y="6251136"/>
            <a:ext cx="740670" cy="587392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D26D228-AA0E-6B4B-AED5-56295D4AE01A}"/>
              </a:ext>
            </a:extLst>
          </p:cNvPr>
          <p:cNvCxnSpPr>
            <a:cxnSpLocks/>
            <a:stCxn id="7" idx="1"/>
          </p:cNvCxnSpPr>
          <p:nvPr userDrawn="1"/>
        </p:nvCxnSpPr>
        <p:spPr>
          <a:xfrm flipH="1">
            <a:off x="0" y="6544832"/>
            <a:ext cx="824440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63" y="2708920"/>
            <a:ext cx="8229600" cy="1143000"/>
          </a:xfrm>
        </p:spPr>
        <p:txBody>
          <a:bodyPr/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52446EA-7854-4E65-B0BF-1E482C114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4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50B6F-45CE-4239-A436-B9489EEF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Diagrama de Casos de Uso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ECC16A-2CE8-4F33-95DB-2CD490D9C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938" y="1988840"/>
            <a:ext cx="7422124" cy="454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5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02A7B91-CA38-48C7-936A-61DD583A5E7D}"/>
              </a:ext>
            </a:extLst>
          </p:cNvPr>
          <p:cNvSpPr txBox="1"/>
          <p:nvPr/>
        </p:nvSpPr>
        <p:spPr>
          <a:xfrm>
            <a:off x="539552" y="836712"/>
            <a:ext cx="83884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Softwares usados no registro da documentação 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7275D16F-836C-4D59-A449-158A3B6AA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0" y="3429000"/>
            <a:ext cx="1656184" cy="1656184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51E4975A-2926-44E4-A054-47F75A2D17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78" y="3546735"/>
            <a:ext cx="1656184" cy="1420714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A383C333-F60A-4DD6-AA86-35944BB734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06" y="3542413"/>
            <a:ext cx="1656184" cy="15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6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270BADC-55B3-403D-89BC-A5C37A1F0EE7}"/>
              </a:ext>
            </a:extLst>
          </p:cNvPr>
          <p:cNvSpPr txBox="1"/>
          <p:nvPr/>
        </p:nvSpPr>
        <p:spPr>
          <a:xfrm>
            <a:off x="107504" y="836712"/>
            <a:ext cx="89289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Softwares usados no desenvolvimento do app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85BD9FDA-F4BA-4F4A-838C-88EF00AFD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39" y="2690211"/>
            <a:ext cx="2752477" cy="1834985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A76E12C4-B7E4-410C-B15F-9DC5859D7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690211"/>
            <a:ext cx="4143363" cy="2165242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8E563766-71F0-4B2F-A235-FE1E628296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77" y="4855453"/>
            <a:ext cx="1800200" cy="135093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F3F8566C-FCD2-4340-B9A1-4F8CA86696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59" y="5013176"/>
            <a:ext cx="1816464" cy="135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40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1F50DF9-7472-473A-B968-FF40EDEC2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93" y="1811725"/>
            <a:ext cx="8084063" cy="471361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A4F4D86-FA30-4FA4-9B96-9D109EF5003E}"/>
              </a:ext>
            </a:extLst>
          </p:cNvPr>
          <p:cNvSpPr txBox="1"/>
          <p:nvPr/>
        </p:nvSpPr>
        <p:spPr>
          <a:xfrm>
            <a:off x="993348" y="980728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Canvas do projeto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4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73075-AFBD-4019-844E-7BCBFEEA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1143000"/>
          </a:xfrm>
        </p:spPr>
        <p:txBody>
          <a:bodyPr>
            <a:normAutofit/>
          </a:bodyPr>
          <a:lstStyle/>
          <a:p>
            <a:r>
              <a:rPr lang="pt-BR" sz="5400" dirty="0"/>
              <a:t>Conclusão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E6B999-F9F2-4035-8478-98AF05F812EF}"/>
              </a:ext>
            </a:extLst>
          </p:cNvPr>
          <p:cNvSpPr txBox="1"/>
          <p:nvPr/>
        </p:nvSpPr>
        <p:spPr>
          <a:xfrm>
            <a:off x="454629" y="2996952"/>
            <a:ext cx="85324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</a:rPr>
              <a:t>O software resolveu os problemas levantados?</a:t>
            </a:r>
          </a:p>
          <a:p>
            <a:endParaRPr lang="pt-BR" sz="32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</a:rPr>
              <a:t>Qual foi o aprendizado?</a:t>
            </a:r>
          </a:p>
          <a:p>
            <a:endParaRPr lang="pt-BR" sz="32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</a:rPr>
              <a:t>O que poderíamos implementar em uma próxima versão?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796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2">
            <a:extLst>
              <a:ext uri="{FF2B5EF4-FFF2-40B4-BE49-F238E27FC236}">
                <a16:creationId xmlns:a16="http://schemas.microsoft.com/office/drawing/2014/main" id="{58748480-C871-4363-A6E6-34FE9F5B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6" y="260648"/>
            <a:ext cx="8353747" cy="280831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– TCC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Pega Info</a:t>
            </a:r>
          </a:p>
        </p:txBody>
      </p:sp>
      <p:sp>
        <p:nvSpPr>
          <p:cNvPr id="5" name="Subtítulo 13">
            <a:extLst>
              <a:ext uri="{FF2B5EF4-FFF2-40B4-BE49-F238E27FC236}">
                <a16:creationId xmlns:a16="http://schemas.microsoft.com/office/drawing/2014/main" id="{33B02CB5-AB28-4F4D-B083-70D2B738BC9E}"/>
              </a:ext>
            </a:extLst>
          </p:cNvPr>
          <p:cNvSpPr txBox="1">
            <a:spLocks/>
          </p:cNvSpPr>
          <p:nvPr/>
        </p:nvSpPr>
        <p:spPr>
          <a:xfrm>
            <a:off x="1567086" y="3573016"/>
            <a:ext cx="6009828" cy="230425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3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Marques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3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Caio César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3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Leonardo Pucci </a:t>
            </a:r>
          </a:p>
          <a:p>
            <a:pPr marL="0" indent="0" algn="ctr" defTabSz="4572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3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de La Torre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3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Ernesto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3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Ricardo Gomes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3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Tiago Alves</a:t>
            </a:r>
          </a:p>
          <a:p>
            <a:pPr>
              <a:lnSpc>
                <a:spcPct val="11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6623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344FBE62-7B99-4232-8107-A2213BC10C77}"/>
              </a:ext>
            </a:extLst>
          </p:cNvPr>
          <p:cNvSpPr txBox="1"/>
          <p:nvPr/>
        </p:nvSpPr>
        <p:spPr>
          <a:xfrm>
            <a:off x="1006483" y="685996"/>
            <a:ext cx="7131033" cy="1989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4800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1E285EF-3DD6-4515-9463-2504322A30AA}"/>
              </a:ext>
            </a:extLst>
          </p:cNvPr>
          <p:cNvSpPr txBox="1">
            <a:spLocks/>
          </p:cNvSpPr>
          <p:nvPr/>
        </p:nvSpPr>
        <p:spPr>
          <a:xfrm>
            <a:off x="457199" y="11092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/>
              <a:t>Problematização</a:t>
            </a:r>
            <a:r>
              <a:rPr lang="pt-BR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C6FF40-4E83-4B43-9330-D8A63EA2D0C4}"/>
              </a:ext>
            </a:extLst>
          </p:cNvPr>
          <p:cNvSpPr txBox="1"/>
          <p:nvPr/>
        </p:nvSpPr>
        <p:spPr>
          <a:xfrm>
            <a:off x="-180528" y="3429000"/>
            <a:ext cx="9144000" cy="257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7240" lvl="1" indent="-388620" algn="ctr">
              <a:lnSpc>
                <a:spcPts val="4320"/>
              </a:lnSpc>
              <a:buFont typeface="Arial"/>
              <a:buChar char="•"/>
            </a:pPr>
            <a:r>
              <a:rPr lang="pt-BR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conhecimento;</a:t>
            </a:r>
            <a:endParaRPr lang="pt-BR" sz="3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388620" algn="ctr">
              <a:lnSpc>
                <a:spcPts val="4320"/>
              </a:lnSpc>
              <a:buFont typeface="Arial"/>
              <a:buChar char="•"/>
            </a:pPr>
            <a:endParaRPr lang="pt-BR" sz="3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388620" algn="ctr">
              <a:lnSpc>
                <a:spcPts val="4320"/>
              </a:lnSpc>
              <a:buFont typeface="Arial"/>
              <a:buChar char="•"/>
            </a:pPr>
            <a:r>
              <a:rPr lang="pt-BR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 mais leigas acabam por pagar “mais por menos”;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454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6BB76D37-CAEF-4BF1-9688-D59FAD9C5439}"/>
              </a:ext>
            </a:extLst>
          </p:cNvPr>
          <p:cNvSpPr txBox="1"/>
          <p:nvPr/>
        </p:nvSpPr>
        <p:spPr>
          <a:xfrm>
            <a:off x="611560" y="620688"/>
            <a:ext cx="4572000" cy="11576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853"/>
              </a:lnSpc>
              <a:spcBef>
                <a:spcPct val="0"/>
              </a:spcBef>
            </a:pP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Pesquisas</a:t>
            </a:r>
            <a:r>
              <a:rPr lang="en-US" sz="7038" dirty="0">
                <a:solidFill>
                  <a:srgbClr val="FFFFFF"/>
                </a:solidFill>
                <a:latin typeface="Clear Sans Thin Bold"/>
              </a:rPr>
              <a:t> </a:t>
            </a:r>
          </a:p>
        </p:txBody>
      </p:sp>
      <p:pic>
        <p:nvPicPr>
          <p:cNvPr id="1026" name="Picture 2" descr="Gráfico de respostas do Formulários Google. Título da pergunta: Na hora de comprar um novo eletrônico (como um celular ou computador/notebook), você sente dificuldade de pesquisar e encontrar um que atenda as suas necessidades ?. Número de respostas: 91 respostas.">
            <a:extLst>
              <a:ext uri="{FF2B5EF4-FFF2-40B4-BE49-F238E27FC236}">
                <a16:creationId xmlns:a16="http://schemas.microsoft.com/office/drawing/2014/main" id="{CFDC4EE0-5BE3-472B-8D19-DCBF9FEC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61" y="1981841"/>
            <a:ext cx="8492477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2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AE039-D870-4F6C-929E-8C994509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09236"/>
            <a:ext cx="8229600" cy="1143000"/>
          </a:xfrm>
        </p:spPr>
        <p:txBody>
          <a:bodyPr>
            <a:normAutofit/>
          </a:bodyPr>
          <a:lstStyle/>
          <a:p>
            <a:r>
              <a:rPr lang="pt-BR" sz="6000" dirty="0"/>
              <a:t>Justificativa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344FBE62-7B99-4232-8107-A2213BC10C77}"/>
              </a:ext>
            </a:extLst>
          </p:cNvPr>
          <p:cNvSpPr txBox="1"/>
          <p:nvPr/>
        </p:nvSpPr>
        <p:spPr>
          <a:xfrm>
            <a:off x="1006483" y="685996"/>
            <a:ext cx="7131033" cy="1989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4800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CF94999A-7A3C-4800-B670-6A1D3F6C4223}"/>
              </a:ext>
            </a:extLst>
          </p:cNvPr>
          <p:cNvSpPr txBox="1"/>
          <p:nvPr/>
        </p:nvSpPr>
        <p:spPr>
          <a:xfrm>
            <a:off x="-324544" y="3100273"/>
            <a:ext cx="9145016" cy="3849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51384" lvl="1" indent="-228600" algn="ctr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 de auxílio aos mais leigos</a:t>
            </a:r>
          </a:p>
          <a:p>
            <a:pPr marL="951384" lvl="1" indent="-228600" algn="ctr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1384" lvl="1" indent="-228600" algn="ctr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para comprar</a:t>
            </a:r>
          </a:p>
          <a:p>
            <a:pPr marL="722784" lvl="1" algn="ctr" defTabSz="914400">
              <a:lnSpc>
                <a:spcPct val="120000"/>
              </a:lnSpc>
              <a:spcAft>
                <a:spcPts val="600"/>
              </a:spcAft>
            </a:pPr>
            <a:endParaRPr lang="pt-BR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1384" lvl="1" indent="-228600" algn="ctr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Idosos sentem mais dificuldade</a:t>
            </a:r>
          </a:p>
          <a:p>
            <a:pPr marL="759768" lvl="1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759768" lvl="1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759768" lvl="1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100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1AA77A-1286-4FC2-B613-DA6E304ACC18}"/>
              </a:ext>
            </a:extLst>
          </p:cNvPr>
          <p:cNvSpPr txBox="1"/>
          <p:nvPr/>
        </p:nvSpPr>
        <p:spPr>
          <a:xfrm>
            <a:off x="699655" y="1472400"/>
            <a:ext cx="7744690" cy="3913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20000"/>
              </a:lnSpc>
              <a:spcAft>
                <a:spcPts val="600"/>
              </a:spcAft>
            </a:pPr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Objetivo geral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351E24-2E0D-4767-B009-397D41618064}"/>
              </a:ext>
            </a:extLst>
          </p:cNvPr>
          <p:cNvSpPr txBox="1"/>
          <p:nvPr/>
        </p:nvSpPr>
        <p:spPr>
          <a:xfrm>
            <a:off x="475587" y="3815939"/>
            <a:ext cx="8192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  <a:latin typeface="Lato" panose="020F0502020204030203" pitchFamily="34" charset="0"/>
                <a:cs typeface="Lato" panose="020F0502020204030203" pitchFamily="34" charset="0"/>
              </a:rPr>
              <a:t>Criar um programa que ajude o usuário a adquirir o dispositivo eletrônico que mais se adeque as suas necessidades </a:t>
            </a:r>
          </a:p>
        </p:txBody>
      </p:sp>
    </p:spTree>
    <p:extLst>
      <p:ext uri="{BB962C8B-B14F-4D97-AF65-F5344CB8AC3E}">
        <p14:creationId xmlns:p14="http://schemas.microsoft.com/office/powerpoint/2010/main" val="235080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AAD159D-2AE7-47DB-9D46-DB77226A37E2}"/>
              </a:ext>
            </a:extLst>
          </p:cNvPr>
          <p:cNvSpPr txBox="1"/>
          <p:nvPr/>
        </p:nvSpPr>
        <p:spPr>
          <a:xfrm>
            <a:off x="1529915" y="1268760"/>
            <a:ext cx="6084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4800" dirty="0">
                <a:latin typeface="Clear Sans Thin" panose="020B0604020202020204" charset="0"/>
                <a:cs typeface="Clear Sans Thin" panose="020B0604020202020204" charset="0"/>
              </a:rPr>
              <a:t>Objetivos Específicos </a:t>
            </a: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08B858E0-F96B-465B-8902-8EAD5324B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08537"/>
              </p:ext>
            </p:extLst>
          </p:nvPr>
        </p:nvGraphicFramePr>
        <p:xfrm>
          <a:off x="251520" y="2276872"/>
          <a:ext cx="8640960" cy="41764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29378">
                  <a:extLst>
                    <a:ext uri="{9D8B030D-6E8A-4147-A177-3AD203B41FA5}">
                      <a16:colId xmlns:a16="http://schemas.microsoft.com/office/drawing/2014/main" val="3913794829"/>
                    </a:ext>
                  </a:extLst>
                </a:gridCol>
                <a:gridCol w="7311582">
                  <a:extLst>
                    <a:ext uri="{9D8B030D-6E8A-4147-A177-3AD203B41FA5}">
                      <a16:colId xmlns:a16="http://schemas.microsoft.com/office/drawing/2014/main" val="973167902"/>
                    </a:ext>
                  </a:extLst>
                </a:gridCol>
              </a:tblGrid>
              <a:tr h="522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Etapa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Certificar a dificuldade das pessoas em adquirir seu eletrônico.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214850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r>
                        <a:rPr lang="pt-BR" dirty="0"/>
                        <a:t>Etapa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Levantar a idade média das pessoas que responderam.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781849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r>
                        <a:rPr lang="pt-BR" dirty="0"/>
                        <a:t>Etapa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Tabelar os dados das pesquisas.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21182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r>
                        <a:rPr lang="pt-BR" dirty="0"/>
                        <a:t>Etapa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Organizar informações e explicações referentes aos eletrônicos.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2798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r>
                        <a:rPr lang="pt-BR" dirty="0"/>
                        <a:t>Etapa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Desenvolver o software.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5880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r>
                        <a:rPr lang="pt-BR" dirty="0"/>
                        <a:t>Etapa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Testar o software.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464017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r>
                        <a:rPr lang="pt-BR" dirty="0"/>
                        <a:t>Etapa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Divulgar o software.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32422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r>
                        <a:rPr lang="pt-BR" dirty="0"/>
                        <a:t>Etapa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Acompanhar o nível de eficácia e satisfação com o software.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60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05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EF984-1D51-457E-B384-13E2ECB3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143000"/>
          </a:xfrm>
        </p:spPr>
        <p:txBody>
          <a:bodyPr/>
          <a:lstStyle/>
          <a:p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Metodologia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9AF4A6-A2F2-4E91-88F3-9B6558313FCC}"/>
              </a:ext>
            </a:extLst>
          </p:cNvPr>
          <p:cNvSpPr txBox="1"/>
          <p:nvPr/>
        </p:nvSpPr>
        <p:spPr>
          <a:xfrm>
            <a:off x="0" y="2924944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</a:rPr>
              <a:t>Pesquisa “boca a boca” com funcionários da Etec Taboão da Serra; </a:t>
            </a:r>
          </a:p>
          <a:p>
            <a:pPr marL="285750" indent="-285750" algn="ctr">
              <a:buFontTx/>
              <a:buChar char="-"/>
            </a:pPr>
            <a:endParaRPr lang="pt-BR" sz="3200" dirty="0">
              <a:solidFill>
                <a:schemeClr val="tx2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</a:rPr>
              <a:t>Formulários do Google Forms compartilhados em redes sociais, aplicativos de mensagem e também enviados a familiares e conhecidos dos membros do grupo;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58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746E41B-BED3-482C-B9D3-32999420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16674"/>
              </p:ext>
            </p:extLst>
          </p:nvPr>
        </p:nvGraphicFramePr>
        <p:xfrm>
          <a:off x="251520" y="980728"/>
          <a:ext cx="8640960" cy="533724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1274720103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1898279411"/>
                    </a:ext>
                  </a:extLst>
                </a:gridCol>
              </a:tblGrid>
              <a:tr h="4881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Requisitos Funcionais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Requisitos Não Funcionais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189173"/>
                  </a:ext>
                </a:extLst>
              </a:tr>
              <a:tr h="6229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Consultar Banco de Dados para requirir dados dos componentes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Executável em Plataforma Android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68110"/>
                  </a:ext>
                </a:extLst>
              </a:tr>
              <a:tr h="88985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Sistema de Cadastro/Login com a finalidade de salvar setups montados dentro da aplicação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Aplicativo desenvolvido em: Java e 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662290"/>
                  </a:ext>
                </a:extLst>
              </a:tr>
              <a:tr h="115681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Sistema de CRUD (Create, Read, Update, Remove) para a manipulação do banco de dados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 aplicativo irá operar somente com a execução do 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0681"/>
                  </a:ext>
                </a:extLst>
              </a:tr>
              <a:tr h="6229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Possibilidade de continuar sem login na aplicação, mas perdendo alguns 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Necessário conexão com a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980548"/>
                  </a:ext>
                </a:extLst>
              </a:tr>
              <a:tr h="88985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Exibir as lojas que possuem o componente assim como o acesso em Link em cada uma delas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40063"/>
                  </a:ext>
                </a:extLst>
              </a:tr>
              <a:tr h="55137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Comparar peças.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76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787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AE4646D2F07C4595DFF9633118C057" ma:contentTypeVersion="9" ma:contentTypeDescription="Create a new document." ma:contentTypeScope="" ma:versionID="38e5328c0a07a81c2ca1b02a55a8346b">
  <xsd:schema xmlns:xsd="http://www.w3.org/2001/XMLSchema" xmlns:xs="http://www.w3.org/2001/XMLSchema" xmlns:p="http://schemas.microsoft.com/office/2006/metadata/properties" xmlns:ns3="e3db70e7-c1ad-49cb-b151-2871ba510f35" xmlns:ns4="c75955df-e7d7-4d86-addc-359c4f7af617" targetNamespace="http://schemas.microsoft.com/office/2006/metadata/properties" ma:root="true" ma:fieldsID="443832468eb49fd4c1f5ae631cf84e77" ns3:_="" ns4:_="">
    <xsd:import namespace="e3db70e7-c1ad-49cb-b151-2871ba510f35"/>
    <xsd:import namespace="c75955df-e7d7-4d86-addc-359c4f7af6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db70e7-c1ad-49cb-b151-2871ba510f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955df-e7d7-4d86-addc-359c4f7af6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EF97E3-2A41-4B38-AD77-8A95E743D6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08A69C-EE2F-46D5-869F-8C3AD86AB3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db70e7-c1ad-49cb-b151-2871ba510f35"/>
    <ds:schemaRef ds:uri="c75955df-e7d7-4d86-addc-359c4f7af6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25BABC-A50B-4D34-B9F8-7B3D084CE246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e3db70e7-c1ad-49cb-b151-2871ba510f35"/>
    <ds:schemaRef ds:uri="c75955df-e7d7-4d86-addc-359c4f7af617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336</Words>
  <Application>Microsoft Office PowerPoint</Application>
  <PresentationFormat>Apresentação na tela 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Clear Sans Thin</vt:lpstr>
      <vt:lpstr>Clear Sans Thin Bold</vt:lpstr>
      <vt:lpstr>Lato</vt:lpstr>
      <vt:lpstr>Tema do Office</vt:lpstr>
      <vt:lpstr>Apresentação do PowerPoint</vt:lpstr>
      <vt:lpstr>Apresentação – TCC  Pega Info</vt:lpstr>
      <vt:lpstr>Apresentação do PowerPoint</vt:lpstr>
      <vt:lpstr>Apresentação do PowerPoint</vt:lpstr>
      <vt:lpstr>Justificativa</vt:lpstr>
      <vt:lpstr>Apresentação do PowerPoint</vt:lpstr>
      <vt:lpstr>Apresentação do PowerPoint</vt:lpstr>
      <vt:lpstr>Metodologia </vt:lpstr>
      <vt:lpstr>Apresentação do PowerPoint</vt:lpstr>
      <vt:lpstr>Diagrama de Casos de Uso</vt:lpstr>
      <vt:lpstr>Apresentação do PowerPoint</vt:lpstr>
      <vt:lpstr>Apresentação do PowerPoint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MATHEUS ERNESTO DOS SANTOS</cp:lastModifiedBy>
  <cp:revision>47</cp:revision>
  <cp:lastPrinted>2019-09-05T19:33:05Z</cp:lastPrinted>
  <dcterms:created xsi:type="dcterms:W3CDTF">2013-10-10T17:31:52Z</dcterms:created>
  <dcterms:modified xsi:type="dcterms:W3CDTF">2021-12-07T11:46:52Z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0x010100DEAE4646D2F07C4595DFF9633118C057</vt:lpwstr>
  </property>
</Properties>
</file>