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"/>
  </p:notesMasterIdLst>
  <p:sldIdLst>
    <p:sldId id="257" r:id="rId2"/>
  </p:sldIdLst>
  <p:sldSz cx="21240750" cy="15119350"/>
  <p:notesSz cx="6858000" cy="9144000"/>
  <p:embeddedFontLst>
    <p:embeddedFont>
      <p:font typeface="Open Sans" panose="020B0606030504020204" pitchFamily="34" charset="0"/>
      <p:regular r:id="rId4"/>
      <p:bold r:id="rId5"/>
      <p:italic r:id="rId6"/>
      <p:boldItalic r:id="rId7"/>
    </p:embeddedFont>
    <p:embeddedFont>
      <p:font typeface="Raleway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7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52" y="36"/>
      </p:cViewPr>
      <p:guideLst>
        <p:guide orient="horz" pos="4762"/>
        <p:guide pos="66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Felipe Pereira Soares" userId="7affa4d0900bcd98" providerId="LiveId" clId="{A72CB7CB-45EF-4FE2-A14F-BAA4FDA662FC}"/>
    <pc:docChg chg="modSld">
      <pc:chgData name="Matheus Felipe Pereira Soares" userId="7affa4d0900bcd98" providerId="LiveId" clId="{A72CB7CB-45EF-4FE2-A14F-BAA4FDA662FC}" dt="2022-04-12T22:32:47.860" v="0" actId="1076"/>
      <pc:docMkLst>
        <pc:docMk/>
      </pc:docMkLst>
      <pc:sldChg chg="modSp mod">
        <pc:chgData name="Matheus Felipe Pereira Soares" userId="7affa4d0900bcd98" providerId="LiveId" clId="{A72CB7CB-45EF-4FE2-A14F-BAA4FDA662FC}" dt="2022-04-12T22:32:47.860" v="0" actId="1076"/>
        <pc:sldMkLst>
          <pc:docMk/>
          <pc:sldMk cId="0" sldId="257"/>
        </pc:sldMkLst>
        <pc:picChg chg="mod">
          <ac:chgData name="Matheus Felipe Pereira Soares" userId="7affa4d0900bcd98" providerId="LiveId" clId="{A72CB7CB-45EF-4FE2-A14F-BAA4FDA662FC}" dt="2022-04-12T22:32:47.860" v="0" actId="1076"/>
          <ac:picMkLst>
            <pc:docMk/>
            <pc:sldMk cId="0" sldId="257"/>
            <ac:picMk id="10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20901" y="685800"/>
            <a:ext cx="4817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69444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5a9fdf977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685800"/>
            <a:ext cx="48164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5a9fdf977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4028" y="6322709"/>
            <a:ext cx="19791900" cy="24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4028" y="1308210"/>
            <a:ext cx="19791900" cy="168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24028" y="3387853"/>
            <a:ext cx="19791900" cy="1004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24028" y="1308210"/>
            <a:ext cx="19791900" cy="168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724028" y="3387853"/>
            <a:ext cx="9291000" cy="1004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1224866" y="3387853"/>
            <a:ext cx="9291000" cy="1004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724028" y="1308210"/>
            <a:ext cx="19791900" cy="168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724028" y="1633260"/>
            <a:ext cx="6522600" cy="222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724028" y="4084913"/>
            <a:ext cx="6522600" cy="934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138770" y="1323276"/>
            <a:ext cx="14791200" cy="120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0620000" y="-367"/>
            <a:ext cx="10620000" cy="1512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616713" y="3625081"/>
            <a:ext cx="9396300" cy="4356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616713" y="8240011"/>
            <a:ext cx="9396300" cy="363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1473642" y="2128514"/>
            <a:ext cx="8912700" cy="108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724028" y="12436336"/>
            <a:ext cx="13934100" cy="17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724028" y="3251601"/>
            <a:ext cx="19791900" cy="5770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724028" y="9266383"/>
            <a:ext cx="19791900" cy="3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4028" y="1308210"/>
            <a:ext cx="19791900" cy="16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4028" y="3387853"/>
            <a:ext cx="19791900" cy="100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117" y="2290822"/>
            <a:ext cx="19383902" cy="11335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050" y="14191325"/>
            <a:ext cx="309562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6"/>
          <p:cNvSpPr txBox="1"/>
          <p:nvPr/>
        </p:nvSpPr>
        <p:spPr>
          <a:xfrm>
            <a:off x="6462200" y="2834575"/>
            <a:ext cx="33627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 quem estamos sendo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EMPÁTICOS?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26"/>
          <p:cNvSpPr/>
          <p:nvPr/>
        </p:nvSpPr>
        <p:spPr>
          <a:xfrm>
            <a:off x="5929700" y="2908525"/>
            <a:ext cx="532500" cy="532500"/>
          </a:xfrm>
          <a:prstGeom prst="ellipse">
            <a:avLst/>
          </a:pr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24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26"/>
          <p:cNvSpPr txBox="1"/>
          <p:nvPr/>
        </p:nvSpPr>
        <p:spPr>
          <a:xfrm>
            <a:off x="12012575" y="2917150"/>
            <a:ext cx="33627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que ela precisa fazer?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26"/>
          <p:cNvSpPr/>
          <p:nvPr/>
        </p:nvSpPr>
        <p:spPr>
          <a:xfrm>
            <a:off x="11480075" y="2908525"/>
            <a:ext cx="532500" cy="532500"/>
          </a:xfrm>
          <a:prstGeom prst="ellipse">
            <a:avLst/>
          </a:pr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4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26"/>
          <p:cNvSpPr txBox="1"/>
          <p:nvPr/>
        </p:nvSpPr>
        <p:spPr>
          <a:xfrm>
            <a:off x="15228850" y="6228650"/>
            <a:ext cx="33627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que ele VÊ?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26"/>
          <p:cNvSpPr/>
          <p:nvPr/>
        </p:nvSpPr>
        <p:spPr>
          <a:xfrm>
            <a:off x="14696350" y="6220025"/>
            <a:ext cx="532500" cy="532500"/>
          </a:xfrm>
          <a:prstGeom prst="ellipse">
            <a:avLst/>
          </a:pr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24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26"/>
          <p:cNvSpPr txBox="1"/>
          <p:nvPr/>
        </p:nvSpPr>
        <p:spPr>
          <a:xfrm>
            <a:off x="15228850" y="9167475"/>
            <a:ext cx="33627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que ele FALA?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26"/>
          <p:cNvSpPr/>
          <p:nvPr/>
        </p:nvSpPr>
        <p:spPr>
          <a:xfrm>
            <a:off x="14696350" y="9158850"/>
            <a:ext cx="532500" cy="532500"/>
          </a:xfrm>
          <a:prstGeom prst="ellipse">
            <a:avLst/>
          </a:pr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24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26"/>
          <p:cNvSpPr txBox="1"/>
          <p:nvPr/>
        </p:nvSpPr>
        <p:spPr>
          <a:xfrm>
            <a:off x="9854833" y="11957625"/>
            <a:ext cx="20628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que ele FAZ?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26"/>
          <p:cNvSpPr/>
          <p:nvPr/>
        </p:nvSpPr>
        <p:spPr>
          <a:xfrm>
            <a:off x="9322325" y="11949000"/>
            <a:ext cx="532500" cy="532500"/>
          </a:xfrm>
          <a:prstGeom prst="ellipse">
            <a:avLst/>
          </a:pr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sz="24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26"/>
          <p:cNvSpPr txBox="1"/>
          <p:nvPr/>
        </p:nvSpPr>
        <p:spPr>
          <a:xfrm>
            <a:off x="2429475" y="7374263"/>
            <a:ext cx="33627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que ele ESCUTA?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26"/>
          <p:cNvSpPr/>
          <p:nvPr/>
        </p:nvSpPr>
        <p:spPr>
          <a:xfrm>
            <a:off x="1896975" y="7365638"/>
            <a:ext cx="532500" cy="532500"/>
          </a:xfrm>
          <a:prstGeom prst="ellipse">
            <a:avLst/>
          </a:pr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24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6"/>
          <p:cNvSpPr txBox="1"/>
          <p:nvPr/>
        </p:nvSpPr>
        <p:spPr>
          <a:xfrm>
            <a:off x="9204900" y="4982850"/>
            <a:ext cx="33627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que ela PENSA e SENTE?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8672400" y="4974225"/>
            <a:ext cx="532500" cy="532500"/>
          </a:xfrm>
          <a:prstGeom prst="ellipse">
            <a:avLst/>
          </a:pr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sz="24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10620000" y="14253700"/>
            <a:ext cx="96918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31A7DF"/>
                </a:solidFill>
                <a:latin typeface="Open Sans"/>
                <a:ea typeface="Open Sans"/>
                <a:cs typeface="Open Sans"/>
                <a:sym typeface="Open Sans"/>
              </a:rPr>
              <a:t>analistamodelosdenegocios.com.br</a:t>
            </a:r>
            <a:endParaRPr sz="1800" b="1">
              <a:solidFill>
                <a:srgbClr val="31A7D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26"/>
          <p:cNvSpPr txBox="1"/>
          <p:nvPr/>
        </p:nvSpPr>
        <p:spPr>
          <a:xfrm>
            <a:off x="10824225" y="5824025"/>
            <a:ext cx="20628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DESEJOS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26"/>
          <p:cNvSpPr txBox="1"/>
          <p:nvPr/>
        </p:nvSpPr>
        <p:spPr>
          <a:xfrm>
            <a:off x="8385875" y="5824025"/>
            <a:ext cx="20628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DORES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6"/>
          <p:cNvSpPr/>
          <p:nvPr/>
        </p:nvSpPr>
        <p:spPr>
          <a:xfrm>
            <a:off x="5624800" y="3723275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Um trabalhador ou comprador que busca serviços gerais(normalmente serviços sem meio de divulgação do mesmo).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26"/>
          <p:cNvSpPr/>
          <p:nvPr/>
        </p:nvSpPr>
        <p:spPr>
          <a:xfrm>
            <a:off x="13408100" y="3723275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Atender ou receber atendimento da melhor forma possível, assim contribuindo com a Catálogos.MG.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26"/>
          <p:cNvSpPr/>
          <p:nvPr/>
        </p:nvSpPr>
        <p:spPr>
          <a:xfrm>
            <a:off x="17568850" y="4106050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u="sng" dirty="0">
                <a:latin typeface="Open Sans"/>
                <a:ea typeface="Open Sans"/>
                <a:cs typeface="Open Sans"/>
                <a:sym typeface="Open Sans"/>
              </a:rPr>
              <a:t>Trabalhador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Um comprador desejando ser atendido por um profissional de qualidade.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26"/>
          <p:cNvSpPr/>
          <p:nvPr/>
        </p:nvSpPr>
        <p:spPr>
          <a:xfrm>
            <a:off x="17568850" y="6105025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b="1" u="sng" dirty="0">
                <a:latin typeface="Open Sans"/>
                <a:ea typeface="Open Sans"/>
                <a:cs typeface="Open Sans"/>
                <a:sym typeface="Open Sans"/>
              </a:rPr>
              <a:t>Comprador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Um trabalhador oferecendo sua mão de obra para seu sustento.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26"/>
          <p:cNvSpPr/>
          <p:nvPr/>
        </p:nvSpPr>
        <p:spPr>
          <a:xfrm>
            <a:off x="17568850" y="8763250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u="sng" dirty="0">
                <a:latin typeface="Open Sans"/>
                <a:ea typeface="Open Sans"/>
                <a:cs typeface="Open Sans"/>
                <a:sym typeface="Open Sans"/>
              </a:rPr>
              <a:t>Trabalhador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Anuncia seu serviço ao comprador.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26"/>
          <p:cNvSpPr/>
          <p:nvPr/>
        </p:nvSpPr>
        <p:spPr>
          <a:xfrm>
            <a:off x="17568850" y="10698425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b="1" u="sng" dirty="0">
                <a:latin typeface="Open Sans"/>
                <a:ea typeface="Open Sans"/>
                <a:cs typeface="Open Sans"/>
                <a:sym typeface="Open Sans"/>
              </a:rPr>
              <a:t>Comprador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Expõe sua necessidade e procura alguém que o atenda.</a:t>
            </a:r>
          </a:p>
        </p:txBody>
      </p:sp>
      <p:sp>
        <p:nvSpPr>
          <p:cNvPr id="133" name="Google Shape;133;p26"/>
          <p:cNvSpPr/>
          <p:nvPr/>
        </p:nvSpPr>
        <p:spPr>
          <a:xfrm>
            <a:off x="12374500" y="11814900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u="sng" dirty="0">
                <a:latin typeface="Open Sans"/>
                <a:ea typeface="Open Sans"/>
                <a:cs typeface="Open Sans"/>
                <a:sym typeface="Open Sans"/>
              </a:rPr>
              <a:t>Comprador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Recebe o serviço e efetua o pagamento.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26"/>
          <p:cNvSpPr/>
          <p:nvPr/>
        </p:nvSpPr>
        <p:spPr>
          <a:xfrm>
            <a:off x="6249950" y="11814900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u="sng" dirty="0">
                <a:latin typeface="Open Sans"/>
                <a:ea typeface="Open Sans"/>
                <a:cs typeface="Open Sans"/>
                <a:sym typeface="Open Sans"/>
              </a:rPr>
              <a:t>Trabalhador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Executa o seu trabalho.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26"/>
          <p:cNvSpPr/>
          <p:nvPr/>
        </p:nvSpPr>
        <p:spPr>
          <a:xfrm>
            <a:off x="1263125" y="8284775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u="sng" dirty="0">
                <a:latin typeface="Open Sans"/>
                <a:ea typeface="Open Sans"/>
                <a:cs typeface="Open Sans"/>
                <a:sym typeface="Open Sans"/>
              </a:rPr>
              <a:t>Trabalhador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Escuta as necessidades do seu comprador.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26"/>
          <p:cNvSpPr/>
          <p:nvPr/>
        </p:nvSpPr>
        <p:spPr>
          <a:xfrm>
            <a:off x="3842925" y="8284775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b="1" u="sng" dirty="0">
                <a:latin typeface="Open Sans"/>
                <a:ea typeface="Open Sans"/>
                <a:cs typeface="Open Sans"/>
                <a:sym typeface="Open Sans"/>
              </a:rPr>
              <a:t>Comprador</a:t>
            </a:r>
          </a:p>
          <a:p>
            <a:pPr lvl="0" algn="ctr"/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Escuta o que o trabalhador necessita para realizar seu trabalho</a:t>
            </a:r>
          </a:p>
        </p:txBody>
      </p:sp>
      <p:sp>
        <p:nvSpPr>
          <p:cNvPr id="137" name="Google Shape;137;p26"/>
          <p:cNvSpPr/>
          <p:nvPr/>
        </p:nvSpPr>
        <p:spPr>
          <a:xfrm>
            <a:off x="7981775" y="6356525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u="sng" dirty="0">
                <a:latin typeface="Open Sans"/>
                <a:ea typeface="Open Sans"/>
                <a:cs typeface="Open Sans"/>
                <a:sym typeface="Open Sans"/>
              </a:rPr>
              <a:t>Trabalhador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Não quer ser ou ter seu serviço desvalorizado pelo comprador.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6"/>
          <p:cNvSpPr/>
          <p:nvPr/>
        </p:nvSpPr>
        <p:spPr>
          <a:xfrm>
            <a:off x="7981775" y="8256363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u="sng" dirty="0">
                <a:latin typeface="Open Sans"/>
                <a:ea typeface="Open Sans"/>
                <a:cs typeface="Open Sans"/>
                <a:sym typeface="Open Sans"/>
              </a:rPr>
              <a:t>Comprador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Não quer receber um serviço de má qualidade ou um profissional despreparado.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10824225" y="6356525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u="sng" dirty="0">
                <a:latin typeface="Open Sans"/>
                <a:ea typeface="Open Sans"/>
                <a:cs typeface="Open Sans"/>
                <a:sym typeface="Open Sans"/>
              </a:rPr>
              <a:t>Trabalhador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Ter seu serviço valorizado pelo comprador.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10824225" y="8227875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u="sng" dirty="0">
                <a:latin typeface="Open Sans"/>
                <a:ea typeface="Open Sans"/>
                <a:cs typeface="Open Sans"/>
                <a:sym typeface="Open Sans"/>
              </a:rPr>
              <a:t>Comprador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Open Sans"/>
                <a:ea typeface="Open Sans"/>
                <a:cs typeface="Open Sans"/>
                <a:sym typeface="Open Sans"/>
              </a:rPr>
              <a:t>Que seu problema seja resolvido com qualidade</a:t>
            </a:r>
            <a:r>
              <a:rPr lang="pt-BR" b="1" u="sng" dirty="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1" u="sng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26"/>
          <p:cNvSpPr/>
          <p:nvPr/>
        </p:nvSpPr>
        <p:spPr>
          <a:xfrm>
            <a:off x="928050" y="246875"/>
            <a:ext cx="2062800" cy="114300"/>
          </a:xfrm>
          <a:prstGeom prst="rect">
            <a:avLst/>
          </a:pr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818725" y="284975"/>
            <a:ext cx="194931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Mapa de Empatia</a:t>
            </a:r>
            <a:endParaRPr sz="4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927900" y="1181450"/>
            <a:ext cx="6905100" cy="939000"/>
          </a:xfrm>
          <a:prstGeom prst="rect">
            <a:avLst/>
          </a:prstGeom>
          <a:solidFill>
            <a:srgbClr val="D9D9D9">
              <a:alpha val="7093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i="1">
                <a:latin typeface="Open Sans"/>
                <a:ea typeface="Open Sans"/>
                <a:cs typeface="Open Sans"/>
                <a:sym typeface="Open Sans"/>
              </a:rPr>
              <a:t>Desenhado para: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7993433" y="1181450"/>
            <a:ext cx="6905100" cy="939000"/>
          </a:xfrm>
          <a:prstGeom prst="rect">
            <a:avLst/>
          </a:prstGeom>
          <a:solidFill>
            <a:srgbClr val="D9D9D9">
              <a:alpha val="7093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i="1">
                <a:latin typeface="Open Sans"/>
                <a:ea typeface="Open Sans"/>
                <a:cs typeface="Open Sans"/>
                <a:sym typeface="Open Sans"/>
              </a:rPr>
              <a:t>Desenhado por: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15058987" y="1181450"/>
            <a:ext cx="2546100" cy="939000"/>
          </a:xfrm>
          <a:prstGeom prst="rect">
            <a:avLst/>
          </a:prstGeom>
          <a:solidFill>
            <a:srgbClr val="D9D9D9">
              <a:alpha val="7093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i="1">
                <a:latin typeface="Open Sans"/>
                <a:ea typeface="Open Sans"/>
                <a:cs typeface="Open Sans"/>
                <a:sym typeface="Open Sans"/>
              </a:rPr>
              <a:t>Data: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17765648" y="1181450"/>
            <a:ext cx="2546100" cy="939000"/>
          </a:xfrm>
          <a:prstGeom prst="rect">
            <a:avLst/>
          </a:prstGeom>
          <a:solidFill>
            <a:srgbClr val="D9D9D9">
              <a:alpha val="7093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i="1">
                <a:latin typeface="Open Sans"/>
                <a:ea typeface="Open Sans"/>
                <a:cs typeface="Open Sans"/>
                <a:sym typeface="Open Sans"/>
              </a:rPr>
              <a:t>Versão: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47" name="Google Shape;147;p26"/>
          <p:cNvGrpSpPr/>
          <p:nvPr/>
        </p:nvGrpSpPr>
        <p:grpSpPr>
          <a:xfrm>
            <a:off x="927900" y="13844930"/>
            <a:ext cx="19360002" cy="406400"/>
            <a:chOff x="927900" y="13844930"/>
            <a:chExt cx="19360002" cy="406400"/>
          </a:xfrm>
        </p:grpSpPr>
        <p:sp>
          <p:nvSpPr>
            <p:cNvPr id="148" name="Google Shape;148;p26"/>
            <p:cNvSpPr/>
            <p:nvPr/>
          </p:nvSpPr>
          <p:spPr>
            <a:xfrm>
              <a:off x="10404475" y="13889525"/>
              <a:ext cx="8488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rgbClr val="595959"/>
                  </a:solidFill>
                  <a:latin typeface="Raleway"/>
                  <a:ea typeface="Raleway"/>
                  <a:cs typeface="Raleway"/>
                  <a:sym typeface="Raleway"/>
                </a:rPr>
                <a:t>Este trabalho está licenciado sob a Licença Atribuição-CompartilhaIgual 4.0 Internacional Creative Commons.</a:t>
              </a:r>
              <a:endParaRPr sz="1200" b="0" i="0" u="none" strike="noStrike" cap="non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149" name="Google Shape;149;p2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893034" y="13844930"/>
              <a:ext cx="406400" cy="40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2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395377" y="13844930"/>
              <a:ext cx="406400" cy="40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2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9881502" y="13844930"/>
              <a:ext cx="406400" cy="40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26"/>
            <p:cNvSpPr/>
            <p:nvPr/>
          </p:nvSpPr>
          <p:spPr>
            <a:xfrm>
              <a:off x="927900" y="13851350"/>
              <a:ext cx="97482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rgbClr val="595959"/>
                  </a:solidFill>
                  <a:latin typeface="Raleway"/>
                  <a:ea typeface="Raleway"/>
                  <a:cs typeface="Raleway"/>
                  <a:sym typeface="Raleway"/>
                </a:rPr>
                <a:t>Versão original:  </a:t>
              </a:r>
              <a:r>
                <a:rPr lang="pt-BR" sz="1200" b="0" i="0" u="none" strike="noStrike" cap="none">
                  <a:solidFill>
                    <a:srgbClr val="595959"/>
                  </a:solidFill>
                  <a:latin typeface="Raleway"/>
                  <a:ea typeface="Raleway"/>
                  <a:cs typeface="Raleway"/>
                  <a:sym typeface="Raleway"/>
                </a:rPr>
                <a:t>Strategyzer.com</a:t>
              </a:r>
              <a:endParaRPr sz="1200" b="0" i="0" u="none" strike="noStrike" cap="non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239</Words>
  <Application>Microsoft Office PowerPoint</Application>
  <PresentationFormat>Personalizar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Raleway</vt:lpstr>
      <vt:lpstr>Arial</vt:lpstr>
      <vt:lpstr>Open Sans</vt:lpstr>
      <vt:lpstr>Simple Light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Matheus Felipe Pereira Soares</cp:lastModifiedBy>
  <cp:revision>4</cp:revision>
  <dcterms:modified xsi:type="dcterms:W3CDTF">2022-04-12T22:32:52Z</dcterms:modified>
</cp:coreProperties>
</file>