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 Kurniawan" initials="EK" lastIdx="15" clrIdx="0"/>
  <p:cmAuthor id="2" name="Matheus Eduardo Garbelini" initials="MEG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9B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19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8"/>
          <p:cNvSpPr/>
          <p:nvPr/>
        </p:nvSpPr>
        <p:spPr>
          <a:xfrm>
            <a:off x="3432810" y="1802765"/>
            <a:ext cx="5061585" cy="2339975"/>
          </a:xfrm>
          <a:prstGeom prst="roundRect">
            <a:avLst>
              <a:gd name="adj" fmla="val 4074"/>
            </a:avLst>
          </a:prstGeom>
          <a:solidFill>
            <a:schemeClr val="bg2">
              <a:alpha val="19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3" name="Rectangle: Rounded Corners 9"/>
          <p:cNvSpPr/>
          <p:nvPr/>
        </p:nvSpPr>
        <p:spPr>
          <a:xfrm>
            <a:off x="6990715" y="3524250"/>
            <a:ext cx="1444625" cy="579120"/>
          </a:xfrm>
          <a:prstGeom prst="roundRect">
            <a:avLst>
              <a:gd name="adj" fmla="val 10855"/>
            </a:avLst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5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Rectangle: Rounded Corners 9"/>
          <p:cNvSpPr/>
          <p:nvPr/>
        </p:nvSpPr>
        <p:spPr>
          <a:xfrm>
            <a:off x="6985635" y="1879600"/>
            <a:ext cx="1445260" cy="1567815"/>
          </a:xfrm>
          <a:prstGeom prst="roundRect">
            <a:avLst>
              <a:gd name="adj" fmla="val 751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3" name="Rectangle: Rounded Corners 9"/>
          <p:cNvSpPr/>
          <p:nvPr/>
        </p:nvSpPr>
        <p:spPr>
          <a:xfrm>
            <a:off x="3531235" y="1991360"/>
            <a:ext cx="826770" cy="544830"/>
          </a:xfrm>
          <a:prstGeom prst="roundRect">
            <a:avLst>
              <a:gd name="adj" fmla="val 5458"/>
            </a:avLst>
          </a:prstGeom>
          <a:solidFill>
            <a:schemeClr val="accent4">
              <a:alpha val="5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rtlCol="0" anchor="ctr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x-none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HCI Bridge</a:t>
            </a:r>
            <a:endParaRPr lang="x-none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Box 30"/>
          <p:cNvSpPr txBox="true"/>
          <p:nvPr/>
        </p:nvSpPr>
        <p:spPr>
          <a:xfrm>
            <a:off x="4264025" y="2127885"/>
            <a:ext cx="2193290" cy="32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altLang="en-US" sz="1400" b="1" dirty="0">
                <a:latin typeface="Calibri" panose="020F0502020204030204" charset="0"/>
                <a:cs typeface="Calibri" panose="020F0502020204030204" charset="0"/>
              </a:rPr>
              <a:t>HCI Over </a:t>
            </a:r>
            <a:r>
              <a:rPr lang="en-GB" altLang="en-US" sz="1400" b="1" dirty="0" err="1">
                <a:latin typeface="Calibri" panose="020F0502020204030204" charset="0"/>
                <a:cs typeface="Calibri" panose="020F0502020204030204" charset="0"/>
              </a:rPr>
              <a:t>Uart</a:t>
            </a:r>
            <a:r>
              <a:rPr lang="x-none" altLang="en-GB" sz="1400" b="1" dirty="0" err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GB" altLang="en-US" sz="1400" b="1" dirty="0">
                <a:latin typeface="Calibri" panose="020F0502020204030204" charset="0"/>
                <a:cs typeface="Calibri" panose="020F0502020204030204" charset="0"/>
              </a:rPr>
              <a:t>(HCI H4)</a:t>
            </a:r>
            <a:endParaRPr lang="en-GB" altLang="en-US" sz="1400" b="1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91025" y="2397760"/>
            <a:ext cx="252158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0"/>
          <p:cNvSpPr txBox="true"/>
          <p:nvPr/>
        </p:nvSpPr>
        <p:spPr>
          <a:xfrm>
            <a:off x="5655946" y="2367602"/>
            <a:ext cx="88328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GB" sz="12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/dev/pts/4</a:t>
            </a:r>
            <a:endParaRPr lang="x-none" altLang="en-GB" sz="1200" b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TextBox 39"/>
          <p:cNvSpPr txBox="true"/>
          <p:nvPr/>
        </p:nvSpPr>
        <p:spPr>
          <a:xfrm>
            <a:off x="6842125" y="1847638"/>
            <a:ext cx="1700953" cy="497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89" rIns="68580" bIns="34289" numCol="1" spcCol="0" rtlCol="0" fromWordArt="false" anchor="t" anchorCtr="false" forceAA="false" compatLnSpc="true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BT Host Stack (BlueKitchen)</a:t>
            </a:r>
            <a:endParaRPr lang="x-none" altLang="en-US" sz="14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63290" y="1878965"/>
            <a:ext cx="3462655" cy="72834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true" flipV="true">
            <a:off x="3793490" y="2573655"/>
            <a:ext cx="5715" cy="3295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9"/>
          <p:cNvSpPr/>
          <p:nvPr/>
        </p:nvSpPr>
        <p:spPr>
          <a:xfrm>
            <a:off x="3531235" y="2927350"/>
            <a:ext cx="2968625" cy="596900"/>
          </a:xfrm>
          <a:prstGeom prst="roundRect">
            <a:avLst>
              <a:gd name="adj" fmla="val 7659"/>
            </a:avLst>
          </a:prstGeom>
          <a:solidFill>
            <a:schemeClr val="accent2">
              <a:alpha val="5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x-none" sz="1355" b="1" u="sng" dirty="0">
                <a:ln/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BTSnifferBREDR.py</a:t>
            </a:r>
            <a:endParaRPr lang="x-none" altLang="en-US" sz="1355" b="1" u="sng" dirty="0">
              <a:ln/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2" name="TextBox 30"/>
          <p:cNvSpPr txBox="true"/>
          <p:nvPr/>
        </p:nvSpPr>
        <p:spPr>
          <a:xfrm>
            <a:off x="3785446" y="2606997"/>
            <a:ext cx="25063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GB" sz="1400" b="1" dirty="0">
                <a:latin typeface="Calibri" panose="020F0502020204030204" charset="0"/>
                <a:cs typeface="Calibri" panose="020F0502020204030204" charset="0"/>
                <a:sym typeface="+mn-ea"/>
              </a:rPr>
              <a:t>Custom Protocol (BT Baseband)</a:t>
            </a:r>
            <a:endParaRPr lang="x-none" altLang="en-GB" sz="1400" b="1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3" name="TextBox 30"/>
          <p:cNvSpPr txBox="true"/>
          <p:nvPr/>
        </p:nvSpPr>
        <p:spPr>
          <a:xfrm>
            <a:off x="4137660" y="2376805"/>
            <a:ext cx="195008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en-GB" sz="1200" b="1" dirty="0">
                <a:latin typeface="Calibri" panose="020F0502020204030204" charset="0"/>
                <a:cs typeface="Calibri" panose="020F0502020204030204" charset="0"/>
              </a:rPr>
              <a:t>Pseudo Terminal</a:t>
            </a:r>
            <a:endParaRPr lang="x-none" altLang="en-GB" sz="12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9450" y="2407920"/>
            <a:ext cx="1356995" cy="1002665"/>
          </a:xfrm>
          <a:prstGeom prst="roundRect">
            <a:avLst>
              <a:gd name="adj" fmla="val 99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019290" y="2357543"/>
            <a:ext cx="1376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GB" sz="1200" b="1" dirty="0">
                <a:latin typeface="Calibri" panose="020F0502020204030204" charset="0"/>
                <a:cs typeface="Calibri" panose="020F0502020204030204" charset="0"/>
                <a:sym typeface="+mn-ea"/>
              </a:rPr>
              <a:t>Protocols Handling</a:t>
            </a:r>
            <a:endParaRPr lang="x-none" altLang="en-GB" sz="1200" b="1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9" name="TextBox 39"/>
          <p:cNvSpPr txBox="true"/>
          <p:nvPr/>
        </p:nvSpPr>
        <p:spPr>
          <a:xfrm>
            <a:off x="5442408" y="1540489"/>
            <a:ext cx="1382487" cy="300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 sz="1360" b="1" dirty="0">
                <a:latin typeface="Calibri" panose="020F0502020204030204" charset="0"/>
                <a:cs typeface="Calibri" panose="020F0502020204030204" charset="0"/>
              </a:rPr>
              <a:t>Host System</a:t>
            </a:r>
            <a:endParaRPr lang="en-US" sz="136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4" name="TextBox 30"/>
          <p:cNvSpPr txBox="true"/>
          <p:nvPr/>
        </p:nvSpPr>
        <p:spPr>
          <a:xfrm>
            <a:off x="2251921" y="1902782"/>
            <a:ext cx="10902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GB" altLang="en-US" sz="1200" b="1" dirty="0">
                <a:latin typeface="Calibri" panose="020F0502020204030204" charset="0"/>
                <a:cs typeface="Calibri" panose="020F0502020204030204" charset="0"/>
              </a:rPr>
              <a:t>HCI Over </a:t>
            </a:r>
            <a:r>
              <a:rPr lang="en-GB" altLang="en-US" sz="1200" b="1" dirty="0" err="1">
                <a:latin typeface="Calibri" panose="020F0502020204030204" charset="0"/>
                <a:cs typeface="Calibri" panose="020F0502020204030204" charset="0"/>
              </a:rPr>
              <a:t>Uart</a:t>
            </a:r>
            <a:r>
              <a:rPr lang="en-GB" altLang="en-US" sz="1200" b="1" dirty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GB" altLang="en-US" sz="12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GB" altLang="en-US" sz="1200" b="1" dirty="0">
                <a:latin typeface="Calibri" panose="020F0502020204030204" charset="0"/>
                <a:cs typeface="Calibri" panose="020F0502020204030204" charset="0"/>
              </a:rPr>
              <a:t>(HCI H4)</a:t>
            </a:r>
            <a:endParaRPr lang="en-GB" altLang="en-US" sz="1200" b="1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138453" y="2493670"/>
            <a:ext cx="1281445" cy="34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0"/>
          <p:cNvSpPr txBox="true"/>
          <p:nvPr/>
        </p:nvSpPr>
        <p:spPr>
          <a:xfrm>
            <a:off x="2148629" y="2446342"/>
            <a:ext cx="12014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GB" sz="14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/dev/ttyUSB1</a:t>
            </a:r>
            <a:endParaRPr lang="x-none" altLang="en-GB" sz="1400" b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4" name="TextBox 30"/>
          <p:cNvSpPr txBox="true"/>
          <p:nvPr/>
        </p:nvSpPr>
        <p:spPr>
          <a:xfrm>
            <a:off x="2156248" y="2260710"/>
            <a:ext cx="123380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GB" sz="1200" b="1" dirty="0">
                <a:latin typeface="Calibri" panose="020F0502020204030204" charset="0"/>
                <a:cs typeface="Calibri" panose="020F0502020204030204" charset="0"/>
              </a:rPr>
              <a:t>Custom Protocol</a:t>
            </a:r>
            <a:endParaRPr lang="x-none" altLang="en-GB" sz="1200" b="1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138453" y="2131085"/>
            <a:ext cx="1281445" cy="34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30"/>
          <p:cNvSpPr txBox="true"/>
          <p:nvPr/>
        </p:nvSpPr>
        <p:spPr>
          <a:xfrm>
            <a:off x="7056120" y="2513330"/>
            <a:ext cx="14998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GB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L2CAP</a:t>
            </a:r>
            <a:endParaRPr lang="x-none" altLang="en-GB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GB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SDP</a:t>
            </a:r>
            <a:endParaRPr lang="x-none" altLang="en-GB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GB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RFCOMM</a:t>
            </a:r>
            <a:endParaRPr lang="x-none" altLang="en-GB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altLang="en-GB" sz="1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etc...</a:t>
            </a:r>
            <a:endParaRPr lang="x-none" altLang="en-GB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5" name="TextBox 30"/>
          <p:cNvSpPr txBox="true"/>
          <p:nvPr/>
        </p:nvSpPr>
        <p:spPr>
          <a:xfrm>
            <a:off x="7029848" y="3464963"/>
            <a:ext cx="1384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GB" sz="1200" b="1" dirty="0">
                <a:latin typeface="Calibri" panose="020F0502020204030204" charset="0"/>
                <a:cs typeface="Calibri" panose="020F0502020204030204" charset="0"/>
              </a:rPr>
              <a:t>External Dissectors</a:t>
            </a:r>
            <a:endParaRPr lang="x-none" altLang="en-GB" sz="12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2" name="TextBox 30"/>
          <p:cNvSpPr txBox="true"/>
          <p:nvPr/>
        </p:nvSpPr>
        <p:spPr>
          <a:xfrm>
            <a:off x="7293610" y="3642995"/>
            <a:ext cx="1254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Calibri" panose="020F0502020204030204" charset="0"/>
                <a:cs typeface="Calibri" panose="020F0502020204030204" charset="0"/>
              </a:rPr>
              <a:t>libh4bcm.so</a:t>
            </a:r>
            <a:endParaRPr lang="en-GB" altLang="en-US" sz="1200" b="1" dirty="0">
              <a:latin typeface="Calibri" panose="020F0502020204030204" charset="0"/>
              <a:cs typeface="Calibri" panose="020F050202020403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 b="1" dirty="0">
                <a:latin typeface="Calibri" panose="020F0502020204030204" charset="0"/>
                <a:cs typeface="Calibri" panose="020F0502020204030204" charset="0"/>
              </a:rPr>
              <a:t>libbtbrlmp.so</a:t>
            </a:r>
            <a:endParaRPr lang="en-GB" altLang="en-US" b="1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true" flipV="true">
            <a:off x="6344920" y="3024505"/>
            <a:ext cx="645795" cy="44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true" flipV="true">
            <a:off x="6497955" y="3143885"/>
            <a:ext cx="511810" cy="385445"/>
          </a:xfrm>
          <a:prstGeom prst="line">
            <a:avLst/>
          </a:prstGeom>
          <a:ln w="15875" cmpd="sng">
            <a:solidFill>
              <a:schemeClr val="accent1">
                <a:shade val="50000"/>
                <a:alpha val="67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true" flipV="true">
            <a:off x="6494145" y="3307715"/>
            <a:ext cx="497205" cy="769620"/>
          </a:xfrm>
          <a:prstGeom prst="line">
            <a:avLst/>
          </a:prstGeom>
          <a:ln w="15875" cmpd="sng">
            <a:solidFill>
              <a:schemeClr val="accent1">
                <a:shade val="50000"/>
                <a:alpha val="67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4"/>
          <p:cNvSpPr/>
          <p:nvPr/>
        </p:nvSpPr>
        <p:spPr>
          <a:xfrm>
            <a:off x="1175076" y="2021952"/>
            <a:ext cx="962978" cy="5653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35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: Rounded Corners 9"/>
          <p:cNvSpPr/>
          <p:nvPr/>
        </p:nvSpPr>
        <p:spPr>
          <a:xfrm>
            <a:off x="1270000" y="2115820"/>
            <a:ext cx="772795" cy="3994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Box 19"/>
          <p:cNvSpPr txBox="true"/>
          <p:nvPr/>
        </p:nvSpPr>
        <p:spPr>
          <a:xfrm>
            <a:off x="1249045" y="2083435"/>
            <a:ext cx="978535" cy="437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false" anchor="t" anchorCtr="false" forceAA="false" compatLnSpc="true">
            <a:spAutoFit/>
          </a:bodyPr>
          <a:p>
            <a:r>
              <a:rPr lang="en-US" sz="1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ESP32 SoC</a:t>
            </a:r>
            <a:br>
              <a:rPr lang="en-US" sz="1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Espressif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sz="1200" b="1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true" flipV="true">
            <a:off x="1651635" y="2607310"/>
            <a:ext cx="635" cy="685165"/>
          </a:xfrm>
          <a:prstGeom prst="straightConnector1">
            <a:avLst/>
          </a:prstGeom>
          <a:ln w="28575">
            <a:solidFill>
              <a:srgbClr val="558ED5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true"/>
          <p:nvPr/>
        </p:nvSpPr>
        <p:spPr>
          <a:xfrm>
            <a:off x="1859084" y="2733882"/>
            <a:ext cx="159829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1600" b="1">
                <a:solidFill>
                  <a:srgbClr val="558ED5"/>
                </a:solidFill>
                <a:latin typeface="Calibri" panose="020F0502020204030204" charset="0"/>
                <a:cs typeface="Calibri" panose="020F0502020204030204" charset="0"/>
              </a:rPr>
              <a:t>Bluetooth TX/RX</a:t>
            </a:r>
            <a:endParaRPr lang="en-US" sz="1600" b="1">
              <a:solidFill>
                <a:srgbClr val="558ED5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sz="1600" b="1">
                <a:solidFill>
                  <a:srgbClr val="558ED5"/>
                </a:solidFill>
                <a:latin typeface="Calibri" panose="020F0502020204030204" charset="0"/>
                <a:cs typeface="Calibri" panose="020F0502020204030204" charset="0"/>
              </a:rPr>
              <a:t>2.4 Ghz</a:t>
            </a:r>
            <a:endParaRPr lang="en-US" sz="1600" b="1">
              <a:solidFill>
                <a:srgbClr val="558ED5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39"/>
          <p:cNvSpPr txBox="true"/>
          <p:nvPr/>
        </p:nvSpPr>
        <p:spPr>
          <a:xfrm>
            <a:off x="785534" y="1761473"/>
            <a:ext cx="1730114" cy="276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false" anchor="t" anchorCtr="false" forceAA="false" compatLnSpc="true">
            <a:spAutoFit/>
          </a:bodyPr>
          <a:p>
            <a:pPr algn="ctr"/>
            <a:r>
              <a:rPr lang="x-none" altLang="en-US" sz="1350" b="1" dirty="0">
                <a:latin typeface="Calibri" panose="020F0502020204030204" charset="0"/>
                <a:cs typeface="Calibri" panose="020F0502020204030204" charset="0"/>
              </a:rPr>
              <a:t>Custom</a:t>
            </a:r>
            <a:r>
              <a:rPr lang="x-none" altLang="en-US" sz="135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x-none" altLang="en-US" sz="1350" b="1" dirty="0">
                <a:latin typeface="Calibri" panose="020F0502020204030204" charset="0"/>
                <a:cs typeface="Calibri" panose="020F0502020204030204" charset="0"/>
              </a:rPr>
              <a:t>FW</a:t>
            </a:r>
            <a:endParaRPr lang="x-none" altLang="en-US" sz="135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7" name="Picture 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3281045"/>
            <a:ext cx="836295" cy="972185"/>
          </a:xfrm>
          <a:prstGeom prst="rect">
            <a:avLst/>
          </a:prstGeom>
        </p:spPr>
      </p:pic>
      <p:sp>
        <p:nvSpPr>
          <p:cNvPr id="47" name="TextBox 39"/>
          <p:cNvSpPr txBox="true"/>
          <p:nvPr/>
        </p:nvSpPr>
        <p:spPr>
          <a:xfrm>
            <a:off x="1449744" y="3554078"/>
            <a:ext cx="1730114" cy="4622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false" anchor="t" anchorCtr="false" forceAA="false" compatLnSpc="true">
            <a:spAutoFit/>
          </a:bodyPr>
          <a:p>
            <a:pPr algn="ctr">
              <a:lnSpc>
                <a:spcPct val="80000"/>
              </a:lnSpc>
            </a:pPr>
            <a:r>
              <a:rPr lang="x-none" altLang="en-US" sz="1600" b="1" dirty="0">
                <a:ln/>
                <a:solidFill>
                  <a:schemeClr val="accent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Target</a:t>
            </a:r>
            <a:endParaRPr lang="x-none" altLang="en-US" sz="1600" b="1" dirty="0">
              <a:ln/>
              <a:solidFill>
                <a:schemeClr val="accent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80000"/>
              </a:lnSpc>
            </a:pPr>
            <a:r>
              <a:rPr lang="x-none" altLang="en-US" sz="1600" b="1" dirty="0">
                <a:ln/>
                <a:solidFill>
                  <a:schemeClr val="accent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Device</a:t>
            </a:r>
            <a:endParaRPr lang="x-none" altLang="en-US" sz="1600" b="1" dirty="0">
              <a:ln/>
              <a:solidFill>
                <a:schemeClr val="accent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Box 30"/>
          <p:cNvSpPr txBox="true"/>
          <p:nvPr/>
        </p:nvSpPr>
        <p:spPr>
          <a:xfrm>
            <a:off x="5079365" y="2880995"/>
            <a:ext cx="1475105" cy="648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x-none" altLang="en-GB" sz="1095" b="1" dirty="0">
                <a:latin typeface="Calibri" panose="020F0502020204030204" charset="0"/>
                <a:cs typeface="Calibri" panose="020F0502020204030204" charset="0"/>
              </a:rPr>
              <a:t>BT Host Process</a:t>
            </a:r>
            <a:endParaRPr lang="x-none" altLang="en-GB" sz="1095" b="1" dirty="0">
              <a:latin typeface="Calibri" panose="020F0502020204030204" charset="0"/>
              <a:cs typeface="Calibri" panose="020F0502020204030204" charset="0"/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x-none" altLang="en-GB" sz="1095" b="1" dirty="0">
                <a:latin typeface="Calibri" panose="020F0502020204030204" charset="0"/>
                <a:cs typeface="Calibri" panose="020F0502020204030204" charset="0"/>
              </a:rPr>
              <a:t>Wireshark Capture</a:t>
            </a:r>
            <a:endParaRPr lang="x-none" altLang="en-GB" sz="1095" b="1" dirty="0">
              <a:latin typeface="Calibri" panose="020F0502020204030204" charset="0"/>
              <a:cs typeface="Calibri" panose="020F0502020204030204" charset="0"/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x-none" altLang="en-GB" sz="1095" b="1" dirty="0">
                <a:latin typeface="Calibri" panose="020F0502020204030204" charset="0"/>
                <a:cs typeface="Calibri" panose="020F0502020204030204" charset="0"/>
              </a:rPr>
              <a:t>Scapy Dissection</a:t>
            </a:r>
            <a:endParaRPr lang="x-none" altLang="en-GB" sz="1095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JWKABGMWXUZ3-180x18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3698875"/>
            <a:ext cx="328295" cy="32829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4622165" y="1834515"/>
            <a:ext cx="1457325" cy="3003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360" b="1" u="sng" dirty="0"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ESP32BTDriver.py</a:t>
            </a:r>
            <a:endParaRPr lang="x-none" sz="1360" b="1" u="sng" dirty="0"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0" name="Rectangle: Rounded Corners 9"/>
          <p:cNvSpPr/>
          <p:nvPr/>
        </p:nvSpPr>
        <p:spPr>
          <a:xfrm>
            <a:off x="3531235" y="3524250"/>
            <a:ext cx="2968625" cy="579120"/>
          </a:xfrm>
          <a:prstGeom prst="roundRect">
            <a:avLst>
              <a:gd name="adj" fmla="val 7513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355" b="1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libs/scapy/layers/bluetooth.py</a:t>
            </a:r>
            <a:endParaRPr lang="x-none" altLang="en-US" sz="1355" b="1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1" name="Picture 40" descr="logo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55" y="3571240"/>
            <a:ext cx="488315" cy="48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Presentation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微软雅黑</vt:lpstr>
      <vt:lpstr>Arial Unicode MS</vt:lpstr>
      <vt:lpstr>Arial Black</vt:lpstr>
      <vt:lpstr>宋体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</dc:creator>
  <cp:lastModifiedBy>matheus</cp:lastModifiedBy>
  <cp:revision>39</cp:revision>
  <dcterms:created xsi:type="dcterms:W3CDTF">2021-09-05T21:01:04Z</dcterms:created>
  <dcterms:modified xsi:type="dcterms:W3CDTF">2021-09-05T21:01:04Z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