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40000" cx="2124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24">
          <p15:clr>
            <a:srgbClr val="A4A3A4"/>
          </p15:clr>
        </p15:guide>
        <p15:guide id="2" pos="6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24" orient="horz"/>
        <p:guide pos="669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25072" y="685800"/>
            <a:ext cx="240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25072" y="685800"/>
            <a:ext cx="240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4047" y="4377554"/>
            <a:ext cx="19791600" cy="12067200"/>
          </a:xfrm>
          <a:prstGeom prst="rect">
            <a:avLst/>
          </a:prstGeom>
        </p:spPr>
        <p:txBody>
          <a:bodyPr anchorCtr="0" anchor="b" bIns="303900" lIns="303900" spcFirstLastPara="1" rIns="303900" wrap="square" tIns="303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200"/>
              <a:buNone/>
              <a:defRPr sz="1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4028" y="16662572"/>
            <a:ext cx="19791600" cy="46608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4028" y="6503202"/>
            <a:ext cx="19791600" cy="11543400"/>
          </a:xfrm>
          <a:prstGeom prst="rect">
            <a:avLst/>
          </a:prstGeom>
        </p:spPr>
        <p:txBody>
          <a:bodyPr anchorCtr="0" anchor="b" bIns="303900" lIns="303900" spcFirstLastPara="1" rIns="303900" wrap="square" tIns="303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900"/>
              <a:buNone/>
              <a:defRPr sz="39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4028" y="18532766"/>
            <a:ext cx="19791600" cy="76482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indent="-615950" lvl="0" marL="457200" algn="ctr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1pPr>
            <a:lvl2pPr indent="-527050" lvl="1" marL="914400" algn="ctr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2pPr>
            <a:lvl3pPr indent="-527050" lvl="2" marL="1371600" algn="ctr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3pPr>
            <a:lvl4pPr indent="-527050" lvl="3" marL="1828800" algn="ctr">
              <a:spcBef>
                <a:spcPts val="0"/>
              </a:spcBef>
              <a:spcAft>
                <a:spcPts val="0"/>
              </a:spcAft>
              <a:buSzPts val="4700"/>
              <a:buChar char="●"/>
              <a:defRPr/>
            </a:lvl4pPr>
            <a:lvl5pPr indent="-527050" lvl="4" marL="2286000" algn="ctr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5pPr>
            <a:lvl6pPr indent="-527050" lvl="5" marL="2743200" algn="ctr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6pPr>
            <a:lvl7pPr indent="-527050" lvl="6" marL="3200400" algn="ctr">
              <a:spcBef>
                <a:spcPts val="0"/>
              </a:spcBef>
              <a:spcAft>
                <a:spcPts val="0"/>
              </a:spcAft>
              <a:buSzPts val="4700"/>
              <a:buChar char="●"/>
              <a:defRPr/>
            </a:lvl7pPr>
            <a:lvl8pPr indent="-527050" lvl="7" marL="3657600" algn="ctr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8pPr>
            <a:lvl9pPr indent="-527050" lvl="8" marL="4114800" algn="ctr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4028" y="12645417"/>
            <a:ext cx="19791600" cy="49494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4028" y="2616420"/>
            <a:ext cx="19791600" cy="3366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4028" y="6775706"/>
            <a:ext cx="19791600" cy="20085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indent="-615950" lvl="0" marL="457200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1pPr>
            <a:lvl2pPr indent="-527050" lvl="1" marL="914400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2pPr>
            <a:lvl3pPr indent="-527050" lvl="2" marL="1371600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3pPr>
            <a:lvl4pPr indent="-527050" lvl="3" marL="1828800">
              <a:spcBef>
                <a:spcPts val="0"/>
              </a:spcBef>
              <a:spcAft>
                <a:spcPts val="0"/>
              </a:spcAft>
              <a:buSzPts val="4700"/>
              <a:buChar char="●"/>
              <a:defRPr/>
            </a:lvl4pPr>
            <a:lvl5pPr indent="-527050" lvl="4" marL="2286000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5pPr>
            <a:lvl6pPr indent="-527050" lvl="5" marL="2743200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6pPr>
            <a:lvl7pPr indent="-527050" lvl="6" marL="3200400">
              <a:spcBef>
                <a:spcPts val="0"/>
              </a:spcBef>
              <a:spcAft>
                <a:spcPts val="0"/>
              </a:spcAft>
              <a:buSzPts val="4700"/>
              <a:buChar char="●"/>
              <a:defRPr/>
            </a:lvl7pPr>
            <a:lvl8pPr indent="-527050" lvl="7" marL="3657600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8pPr>
            <a:lvl9pPr indent="-527050" lvl="8" marL="4114800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4028" y="2616420"/>
            <a:ext cx="19791600" cy="3366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4028" y="6775706"/>
            <a:ext cx="9291300" cy="20085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indent="-527050" lvl="0" marL="457200">
              <a:spcBef>
                <a:spcPts val="0"/>
              </a:spcBef>
              <a:spcAft>
                <a:spcPts val="0"/>
              </a:spcAft>
              <a:buSzPts val="4700"/>
              <a:buChar char="●"/>
              <a:defRPr sz="4700"/>
            </a:lvl1pPr>
            <a:lvl2pPr indent="-482600" lvl="1" marL="9144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indent="-482600" lvl="2" marL="1371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indent="-482600" lvl="3" marL="18288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indent="-482600" lvl="4" marL="22860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indent="-482600" lvl="5" marL="27432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indent="-482600" lvl="6" marL="32004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indent="-482600" lvl="7" marL="36576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224866" y="6775706"/>
            <a:ext cx="9291300" cy="20085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indent="-527050" lvl="0" marL="457200">
              <a:spcBef>
                <a:spcPts val="0"/>
              </a:spcBef>
              <a:spcAft>
                <a:spcPts val="0"/>
              </a:spcAft>
              <a:buSzPts val="4700"/>
              <a:buChar char="●"/>
              <a:defRPr sz="4700"/>
            </a:lvl1pPr>
            <a:lvl2pPr indent="-482600" lvl="1" marL="9144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indent="-482600" lvl="2" marL="1371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indent="-482600" lvl="3" marL="18288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indent="-482600" lvl="4" marL="22860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indent="-482600" lvl="5" marL="27432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indent="-482600" lvl="6" marL="32004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indent="-482600" lvl="7" marL="36576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4028" y="2616420"/>
            <a:ext cx="19791600" cy="3366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4028" y="3266520"/>
            <a:ext cx="6522900" cy="4443000"/>
          </a:xfrm>
          <a:prstGeom prst="rect">
            <a:avLst/>
          </a:prstGeom>
        </p:spPr>
        <p:txBody>
          <a:bodyPr anchorCtr="0" anchor="b" bIns="303900" lIns="303900" spcFirstLastPara="1" rIns="303900" wrap="square" tIns="303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4028" y="8169827"/>
            <a:ext cx="6522900" cy="186930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482600" lvl="1" marL="9144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indent="-482600" lvl="2" marL="1371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indent="-482600" lvl="3" marL="18288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indent="-482600" lvl="4" marL="22860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indent="-482600" lvl="5" marL="27432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indent="-482600" lvl="6" marL="32004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indent="-482600" lvl="7" marL="365760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38770" y="2646551"/>
            <a:ext cx="14791200" cy="240510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735"/>
            <a:ext cx="10620000" cy="302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03900" lIns="303900" spcFirstLastPara="1" rIns="303900" wrap="square" tIns="303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16713" y="7250163"/>
            <a:ext cx="9396300" cy="8715000"/>
          </a:xfrm>
          <a:prstGeom prst="rect">
            <a:avLst/>
          </a:prstGeom>
        </p:spPr>
        <p:txBody>
          <a:bodyPr anchorCtr="0" anchor="b" bIns="303900" lIns="303900" spcFirstLastPara="1" rIns="303900" wrap="square" tIns="303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16713" y="16480021"/>
            <a:ext cx="9396300" cy="7260600"/>
          </a:xfrm>
          <a:prstGeom prst="rect">
            <a:avLst/>
          </a:prstGeom>
        </p:spPr>
        <p:txBody>
          <a:bodyPr anchorCtr="0" anchor="t" bIns="303900" lIns="303900" spcFirstLastPara="1" rIns="303900" wrap="square" tIns="303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473642" y="4257029"/>
            <a:ext cx="8913000" cy="217254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indent="-615950" lvl="0" marL="457200">
              <a:spcBef>
                <a:spcPts val="0"/>
              </a:spcBef>
              <a:spcAft>
                <a:spcPts val="0"/>
              </a:spcAft>
              <a:buSzPts val="6100"/>
              <a:buChar char="●"/>
              <a:defRPr/>
            </a:lvl1pPr>
            <a:lvl2pPr indent="-527050" lvl="1" marL="914400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2pPr>
            <a:lvl3pPr indent="-527050" lvl="2" marL="1371600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3pPr>
            <a:lvl4pPr indent="-527050" lvl="3" marL="1828800">
              <a:spcBef>
                <a:spcPts val="0"/>
              </a:spcBef>
              <a:spcAft>
                <a:spcPts val="0"/>
              </a:spcAft>
              <a:buSzPts val="4700"/>
              <a:buChar char="●"/>
              <a:defRPr/>
            </a:lvl4pPr>
            <a:lvl5pPr indent="-527050" lvl="4" marL="2286000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5pPr>
            <a:lvl6pPr indent="-527050" lvl="5" marL="2743200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6pPr>
            <a:lvl7pPr indent="-527050" lvl="6" marL="3200400">
              <a:spcBef>
                <a:spcPts val="0"/>
              </a:spcBef>
              <a:spcAft>
                <a:spcPts val="0"/>
              </a:spcAft>
              <a:buSzPts val="4700"/>
              <a:buChar char="●"/>
              <a:defRPr/>
            </a:lvl7pPr>
            <a:lvl8pPr indent="-527050" lvl="7" marL="3657600">
              <a:spcBef>
                <a:spcPts val="0"/>
              </a:spcBef>
              <a:spcAft>
                <a:spcPts val="0"/>
              </a:spcAft>
              <a:buSzPts val="4700"/>
              <a:buChar char="○"/>
              <a:defRPr/>
            </a:lvl8pPr>
            <a:lvl9pPr indent="-527050" lvl="8" marL="4114800">
              <a:spcBef>
                <a:spcPts val="0"/>
              </a:spcBef>
              <a:spcAft>
                <a:spcPts val="0"/>
              </a:spcAft>
              <a:buSzPts val="4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4028" y="24872672"/>
            <a:ext cx="13934100" cy="35574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4028" y="2616420"/>
            <a:ext cx="19791600" cy="3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03900" lIns="303900" spcFirstLastPara="1" rIns="303900" wrap="square" tIns="303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sz="9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4028" y="6775706"/>
            <a:ext cx="19791600" cy="20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03900" lIns="303900" spcFirstLastPara="1" rIns="303900" wrap="square" tIns="303900">
            <a:normAutofit/>
          </a:bodyPr>
          <a:lstStyle>
            <a:lvl1pPr indent="-615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Char char="●"/>
              <a:defRPr sz="6100">
                <a:solidFill>
                  <a:schemeClr val="dk2"/>
                </a:solidFill>
              </a:defRPr>
            </a:lvl1pPr>
            <a:lvl2pPr indent="-527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○"/>
              <a:defRPr sz="4700">
                <a:solidFill>
                  <a:schemeClr val="dk2"/>
                </a:solidFill>
              </a:defRPr>
            </a:lvl2pPr>
            <a:lvl3pPr indent="-527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■"/>
              <a:defRPr sz="4700">
                <a:solidFill>
                  <a:schemeClr val="dk2"/>
                </a:solidFill>
              </a:defRPr>
            </a:lvl3pPr>
            <a:lvl4pPr indent="-527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●"/>
              <a:defRPr sz="4700">
                <a:solidFill>
                  <a:schemeClr val="dk2"/>
                </a:solidFill>
              </a:defRPr>
            </a:lvl4pPr>
            <a:lvl5pPr indent="-527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○"/>
              <a:defRPr sz="4700">
                <a:solidFill>
                  <a:schemeClr val="dk2"/>
                </a:solidFill>
              </a:defRPr>
            </a:lvl5pPr>
            <a:lvl6pPr indent="-527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■"/>
              <a:defRPr sz="4700">
                <a:solidFill>
                  <a:schemeClr val="dk2"/>
                </a:solidFill>
              </a:defRPr>
            </a:lvl6pPr>
            <a:lvl7pPr indent="-527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●"/>
              <a:defRPr sz="4700">
                <a:solidFill>
                  <a:schemeClr val="dk2"/>
                </a:solidFill>
              </a:defRPr>
            </a:lvl7pPr>
            <a:lvl8pPr indent="-527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○"/>
              <a:defRPr sz="4700">
                <a:solidFill>
                  <a:schemeClr val="dk2"/>
                </a:solidFill>
              </a:defRPr>
            </a:lvl8pPr>
            <a:lvl9pPr indent="-527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Char char="■"/>
              <a:defRPr sz="4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680119" y="27416288"/>
            <a:ext cx="1274400" cy="23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3900" lIns="303900" spcFirstLastPara="1" rIns="303900" wrap="square" tIns="303900">
            <a:normAutofit/>
          </a:bodyPr>
          <a:lstStyle>
            <a:lvl1pPr lvl="0" algn="r">
              <a:buNone/>
              <a:defRPr sz="3200">
                <a:solidFill>
                  <a:schemeClr val="dk2"/>
                </a:solidFill>
              </a:defRPr>
            </a:lvl1pPr>
            <a:lvl2pPr lvl="1" algn="r">
              <a:buNone/>
              <a:defRPr sz="3200">
                <a:solidFill>
                  <a:schemeClr val="dk2"/>
                </a:solidFill>
              </a:defRPr>
            </a:lvl2pPr>
            <a:lvl3pPr lvl="2" algn="r">
              <a:buNone/>
              <a:defRPr sz="3200">
                <a:solidFill>
                  <a:schemeClr val="dk2"/>
                </a:solidFill>
              </a:defRPr>
            </a:lvl3pPr>
            <a:lvl4pPr lvl="3" algn="r">
              <a:buNone/>
              <a:defRPr sz="3200">
                <a:solidFill>
                  <a:schemeClr val="dk2"/>
                </a:solidFill>
              </a:defRPr>
            </a:lvl4pPr>
            <a:lvl5pPr lvl="4" algn="r">
              <a:buNone/>
              <a:defRPr sz="3200">
                <a:solidFill>
                  <a:schemeClr val="dk2"/>
                </a:solidFill>
              </a:defRPr>
            </a:lvl5pPr>
            <a:lvl6pPr lvl="5" algn="r">
              <a:buNone/>
              <a:defRPr sz="3200">
                <a:solidFill>
                  <a:schemeClr val="dk2"/>
                </a:solidFill>
              </a:defRPr>
            </a:lvl6pPr>
            <a:lvl7pPr lvl="6" algn="r">
              <a:buNone/>
              <a:defRPr sz="3200">
                <a:solidFill>
                  <a:schemeClr val="dk2"/>
                </a:solidFill>
              </a:defRPr>
            </a:lvl7pPr>
            <a:lvl8pPr lvl="7" algn="r">
              <a:buNone/>
              <a:defRPr sz="3200">
                <a:solidFill>
                  <a:schemeClr val="dk2"/>
                </a:solidFill>
              </a:defRPr>
            </a:lvl8pPr>
            <a:lvl9pPr lvl="8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13" Type="http://schemas.openxmlformats.org/officeDocument/2006/relationships/hyperlink" Target="https://www.cs.cmu.edu/~rsalakhu/papers/oneshot1.pdf" TargetMode="External"/><Relationship Id="rId12" Type="http://schemas.openxmlformats.org/officeDocument/2006/relationships/hyperlink" Target="https://medium.com/augmented-startups/deepsort-deep-learning-applied-to-object-tracking-924f59f9910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5191150"/>
            <a:ext cx="10620000" cy="19857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463625" y="17153350"/>
            <a:ext cx="10620000" cy="198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175" y="25048750"/>
            <a:ext cx="21240000" cy="5191200"/>
          </a:xfrm>
          <a:prstGeom prst="rect">
            <a:avLst/>
          </a:prstGeom>
          <a:solidFill>
            <a:srgbClr val="000000">
              <a:alpha val="481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21240000" cy="5191200"/>
          </a:xfrm>
          <a:prstGeom prst="rect">
            <a:avLst/>
          </a:prstGeom>
          <a:solidFill>
            <a:srgbClr val="000000">
              <a:alpha val="481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11031"/>
            <a:ext cx="10620000" cy="796499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0" y="5191200"/>
            <a:ext cx="106200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Sequência de Processamentos (“Pipeline”)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0" y="0"/>
            <a:ext cx="212400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Tracking de Pessoas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1025325" y="5706175"/>
            <a:ext cx="8188200" cy="285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1715739" y="6031342"/>
            <a:ext cx="3060000" cy="100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Inferência do frame(k) obtendo os estados dos objetos de interesse - CNN</a:t>
            </a:r>
            <a:endParaRPr sz="1600"/>
          </a:p>
        </p:txBody>
      </p:sp>
      <p:sp>
        <p:nvSpPr>
          <p:cNvPr id="63" name="Google Shape;63;p13"/>
          <p:cNvSpPr txBox="1"/>
          <p:nvPr/>
        </p:nvSpPr>
        <p:spPr>
          <a:xfrm rot="-5400000">
            <a:off x="10413801" y="6773629"/>
            <a:ext cx="195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Detecção</a:t>
            </a:r>
            <a:endParaRPr sz="2600"/>
          </a:p>
        </p:txBody>
      </p:sp>
      <p:sp>
        <p:nvSpPr>
          <p:cNvPr id="64" name="Google Shape;64;p13"/>
          <p:cNvSpPr/>
          <p:nvPr/>
        </p:nvSpPr>
        <p:spPr>
          <a:xfrm>
            <a:off x="11715739" y="7040652"/>
            <a:ext cx="3060000" cy="1253700"/>
          </a:xfrm>
          <a:prstGeom prst="roundRect">
            <a:avLst>
              <a:gd fmla="val 13685" name="adj"/>
            </a:avLst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-YOLOv3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-YOLOv4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-FASTER-RCNN-vgg16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-YOLOv5</a:t>
            </a:r>
            <a:endParaRPr b="1" sz="16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6173" y="5737165"/>
            <a:ext cx="1859940" cy="27915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7325217" y="6696941"/>
            <a:ext cx="218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Object states = </a:t>
            </a:r>
            <a:endParaRPr sz="1600"/>
          </a:p>
        </p:txBody>
      </p:sp>
      <p:sp>
        <p:nvSpPr>
          <p:cNvPr id="67" name="Google Shape;67;p13"/>
          <p:cNvSpPr/>
          <p:nvPr/>
        </p:nvSpPr>
        <p:spPr>
          <a:xfrm>
            <a:off x="11050725" y="8901200"/>
            <a:ext cx="8188200" cy="27723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3996" y="7261937"/>
            <a:ext cx="1699406" cy="6620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 rot="-5400000">
            <a:off x="10256687" y="10004251"/>
            <a:ext cx="241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Estimativa</a:t>
            </a:r>
            <a:endParaRPr sz="2600"/>
          </a:p>
        </p:txBody>
      </p:sp>
      <p:sp>
        <p:nvSpPr>
          <p:cNvPr id="70" name="Google Shape;70;p13"/>
          <p:cNvSpPr/>
          <p:nvPr/>
        </p:nvSpPr>
        <p:spPr>
          <a:xfrm>
            <a:off x="11779651" y="9437218"/>
            <a:ext cx="2916900" cy="801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estado futuro de cada objeto para tempo = k+1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1827029" y="10248101"/>
            <a:ext cx="2822100" cy="714300"/>
          </a:xfrm>
          <a:prstGeom prst="roundRect">
            <a:avLst>
              <a:gd fmla="val 13685" name="adj"/>
            </a:avLst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-Optical Flow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-Filtro de Kalman</a:t>
            </a:r>
            <a:endParaRPr b="1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31930" y="8986412"/>
            <a:ext cx="2181587" cy="266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53916" y="8952584"/>
            <a:ext cx="1905013" cy="266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8">
            <a:alphaModFix/>
          </a:blip>
          <a:srcRect b="0" l="35450" r="0" t="0"/>
          <a:stretch/>
        </p:blipFill>
        <p:spPr>
          <a:xfrm>
            <a:off x="13369357" y="11012504"/>
            <a:ext cx="2181588" cy="4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10847513" y="12045991"/>
            <a:ext cx="5031600" cy="25566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 rot="-5400000">
            <a:off x="10187043" y="12992126"/>
            <a:ext cx="20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Associação</a:t>
            </a:r>
            <a:endParaRPr sz="2200"/>
          </a:p>
        </p:txBody>
      </p:sp>
      <p:sp>
        <p:nvSpPr>
          <p:cNvPr id="77" name="Google Shape;77;p13"/>
          <p:cNvSpPr/>
          <p:nvPr/>
        </p:nvSpPr>
        <p:spPr>
          <a:xfrm>
            <a:off x="11405072" y="12279599"/>
            <a:ext cx="1830900" cy="112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Associação entre estimativa estados objeto para k+1 e estados objeto de frame (k+1)</a:t>
            </a:r>
            <a:endParaRPr sz="1300"/>
          </a:p>
        </p:txBody>
      </p:sp>
      <p:sp>
        <p:nvSpPr>
          <p:cNvPr id="78" name="Google Shape;78;p13"/>
          <p:cNvSpPr txBox="1"/>
          <p:nvPr/>
        </p:nvSpPr>
        <p:spPr>
          <a:xfrm>
            <a:off x="16845875" y="15757938"/>
            <a:ext cx="38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+</a:t>
            </a:r>
            <a:endParaRPr sz="2600"/>
          </a:p>
        </p:txBody>
      </p:sp>
      <p:sp>
        <p:nvSpPr>
          <p:cNvPr id="79" name="Google Shape;79;p13"/>
          <p:cNvSpPr/>
          <p:nvPr/>
        </p:nvSpPr>
        <p:spPr>
          <a:xfrm>
            <a:off x="11405072" y="13481335"/>
            <a:ext cx="1830900" cy="640800"/>
          </a:xfrm>
          <a:prstGeom prst="roundRect">
            <a:avLst>
              <a:gd fmla="val 13685" name="adj"/>
            </a:avLst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-Hungarian Algorithm</a:t>
            </a:r>
            <a:endParaRPr b="1" sz="1500"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9">
            <a:alphaModFix/>
          </a:blip>
          <a:srcRect b="0" l="36094" r="0" t="0"/>
          <a:stretch/>
        </p:blipFill>
        <p:spPr>
          <a:xfrm>
            <a:off x="13291740" y="12101494"/>
            <a:ext cx="1733617" cy="243707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 rot="-5400000">
            <a:off x="14077086" y="13171163"/>
            <a:ext cx="26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IOU = intersection over union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6106625" y="12093248"/>
            <a:ext cx="5031600" cy="2574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 rot="-5400000">
            <a:off x="15323073" y="13212507"/>
            <a:ext cx="210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Associação profunda</a:t>
            </a:r>
            <a:endParaRPr sz="1600"/>
          </a:p>
        </p:txBody>
      </p:sp>
      <p:sp>
        <p:nvSpPr>
          <p:cNvPr id="84" name="Google Shape;84;p13"/>
          <p:cNvSpPr/>
          <p:nvPr/>
        </p:nvSpPr>
        <p:spPr>
          <a:xfrm>
            <a:off x="16523420" y="12471232"/>
            <a:ext cx="1376100" cy="180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características do objeto em k e k+1 obtidas por um</a:t>
            </a:r>
            <a:r>
              <a:rPr lang="pt-BR" sz="1800"/>
              <a:t> </a:t>
            </a:r>
            <a:r>
              <a:rPr lang="pt-BR"/>
              <a:t>feature extractor</a:t>
            </a:r>
            <a:endParaRPr sz="1800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983677" y="12436561"/>
            <a:ext cx="2587945" cy="108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11">
            <a:alphaModFix/>
          </a:blip>
          <a:srcRect b="0" l="0" r="0" t="22136"/>
          <a:stretch/>
        </p:blipFill>
        <p:spPr>
          <a:xfrm>
            <a:off x="17983668" y="13519117"/>
            <a:ext cx="2587956" cy="8559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7983654" y="14375086"/>
            <a:ext cx="148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000000"/>
                </a:solidFill>
              </a:rPr>
              <a:t>fonte </a:t>
            </a:r>
            <a:r>
              <a:rPr lang="pt-BR" sz="700" u="sng">
                <a:solidFill>
                  <a:srgbClr val="0097A7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imagem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468885" y="14275852"/>
            <a:ext cx="148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0000"/>
                </a:solidFill>
              </a:rPr>
              <a:t>Apparence Descriptor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750352" y="13555410"/>
            <a:ext cx="916500" cy="81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9643947" y="12675521"/>
            <a:ext cx="5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FF0000"/>
                </a:solidFill>
              </a:rPr>
              <a:t>X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7983668" y="12018525"/>
            <a:ext cx="283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exp CNN: </a:t>
            </a:r>
            <a:r>
              <a:rPr lang="pt-BR" sz="1100" u="sng">
                <a:solidFill>
                  <a:srgbClr val="0563C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Siamese Neural Networks</a:t>
            </a:r>
            <a:endParaRPr sz="1100"/>
          </a:p>
        </p:txBody>
      </p:sp>
      <p:sp>
        <p:nvSpPr>
          <p:cNvPr id="92" name="Google Shape;92;p13"/>
          <p:cNvSpPr/>
          <p:nvPr/>
        </p:nvSpPr>
        <p:spPr>
          <a:xfrm>
            <a:off x="12015025" y="16191150"/>
            <a:ext cx="5725500" cy="8916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4663025" y="16268800"/>
            <a:ext cx="116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Degradação de rastreamento</a:t>
            </a:r>
            <a:endParaRPr sz="1100"/>
          </a:p>
        </p:txBody>
      </p:sp>
      <p:sp>
        <p:nvSpPr>
          <p:cNvPr id="94" name="Google Shape;94;p13"/>
          <p:cNvSpPr/>
          <p:nvPr/>
        </p:nvSpPr>
        <p:spPr>
          <a:xfrm>
            <a:off x="13113525" y="16256275"/>
            <a:ext cx="1365600" cy="77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Criação de trakers para objetos sem trakes correspondentes</a:t>
            </a:r>
            <a:endParaRPr sz="1000"/>
          </a:p>
        </p:txBody>
      </p:sp>
      <p:sp>
        <p:nvSpPr>
          <p:cNvPr id="95" name="Google Shape;95;p13"/>
          <p:cNvSpPr txBox="1"/>
          <p:nvPr/>
        </p:nvSpPr>
        <p:spPr>
          <a:xfrm>
            <a:off x="12046325" y="16248300"/>
            <a:ext cx="151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Criação de rastreamento</a:t>
            </a:r>
            <a:endParaRPr sz="1100"/>
          </a:p>
        </p:txBody>
      </p:sp>
      <p:sp>
        <p:nvSpPr>
          <p:cNvPr id="96" name="Google Shape;96;p13"/>
          <p:cNvSpPr/>
          <p:nvPr/>
        </p:nvSpPr>
        <p:spPr>
          <a:xfrm>
            <a:off x="15767725" y="16238850"/>
            <a:ext cx="1911600" cy="77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Período inicial de probação de traker; objetos não correspondidos; limite de incerteza atribuída no traker</a:t>
            </a:r>
            <a:endParaRPr sz="1000"/>
          </a:p>
        </p:txBody>
      </p:sp>
      <p:cxnSp>
        <p:nvCxnSpPr>
          <p:cNvPr id="97" name="Google Shape;97;p13"/>
          <p:cNvCxnSpPr>
            <a:stCxn id="64" idx="2"/>
            <a:endCxn id="70" idx="0"/>
          </p:cNvCxnSpPr>
          <p:nvPr/>
        </p:nvCxnSpPr>
        <p:spPr>
          <a:xfrm flipH="1">
            <a:off x="13238239" y="8294352"/>
            <a:ext cx="7500" cy="11430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71" idx="2"/>
            <a:endCxn id="77" idx="0"/>
          </p:cNvCxnSpPr>
          <p:nvPr/>
        </p:nvCxnSpPr>
        <p:spPr>
          <a:xfrm flipH="1">
            <a:off x="12320379" y="10962401"/>
            <a:ext cx="917700" cy="13173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3"/>
          <p:cNvSpPr txBox="1"/>
          <p:nvPr/>
        </p:nvSpPr>
        <p:spPr>
          <a:xfrm>
            <a:off x="11826343" y="10940659"/>
            <a:ext cx="208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Object states =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