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70" r:id="rId9"/>
    <p:sldId id="263" r:id="rId10"/>
    <p:sldId id="264" r:id="rId11"/>
    <p:sldId id="265" r:id="rId12"/>
    <p:sldId id="268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B7B3C-69F1-41DA-AA32-CA7C2DE093E6}" v="10" dt="2022-11-06T20:33:45.087"/>
    <p1510:client id="{512F1805-A718-4816-9204-E4F510C4344E}" v="179" dt="2022-11-07T10:25:05.780"/>
    <p1510:client id="{522158A8-96DE-442D-BE09-E67F49BF26C3}" v="56" dt="2022-11-06T13:17:53.664"/>
    <p1510:client id="{B93EAC9D-9C6B-478C-B677-AA8B6D6AA3C2}" v="488" dt="2022-11-07T09:20:42.055"/>
    <p1510:client id="{BF354197-655C-4C51-A6EA-7EEDFB704FF2}" v="1886" dt="2022-11-07T09:01:23.5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299" y="3842124"/>
            <a:ext cx="725274" cy="11920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24799" y="67260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50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37562" y="33429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40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8BC3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59601" y="281746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9593" y="2092957"/>
            <a:ext cx="5264813" cy="46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5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299" y="3842124"/>
            <a:ext cx="725274" cy="11920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2562" y="1260283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799" y="0"/>
                </a:lnTo>
              </a:path>
            </a:pathLst>
          </a:custGeom>
          <a:ln w="38099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925" y="573259"/>
            <a:ext cx="82221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415" y="1512557"/>
            <a:ext cx="8089169" cy="1602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593" y="2092957"/>
            <a:ext cx="5261610" cy="455894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2850" spc="-160" dirty="0" err="1">
                <a:solidFill>
                  <a:srgbClr val="FFFFFF"/>
                </a:solidFill>
                <a:latin typeface="Georgia"/>
                <a:cs typeface="Georgia"/>
              </a:rPr>
              <a:t>Modelagem</a:t>
            </a:r>
            <a:r>
              <a:rPr lang="en-US" sz="2850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2850" spc="-160" dirty="0" err="1">
                <a:solidFill>
                  <a:srgbClr val="FFFFFF"/>
                </a:solidFill>
                <a:latin typeface="Georgia"/>
                <a:cs typeface="Georgia"/>
              </a:rPr>
              <a:t>Geométrica</a:t>
            </a:r>
            <a:r>
              <a:rPr sz="2850" spc="-160" dirty="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lang="en-US" sz="2850" spc="-160" dirty="0">
                <a:solidFill>
                  <a:srgbClr val="FFFFFF"/>
                </a:solidFill>
                <a:latin typeface="Georgia"/>
                <a:cs typeface="Georgia"/>
              </a:rPr>
              <a:t> </a:t>
            </a:r>
            <a:r>
              <a:rPr lang="en-US" sz="2850" spc="25" dirty="0">
                <a:solidFill>
                  <a:srgbClr val="FFFFFF"/>
                </a:solidFill>
                <a:latin typeface="Georgia"/>
                <a:cs typeface="Georgia"/>
              </a:rPr>
              <a:t>CSG 3D</a:t>
            </a:r>
            <a:endParaRPr sz="285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2575" y="3110283"/>
            <a:ext cx="335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8BC34A"/>
                </a:solidFill>
                <a:latin typeface="Georgia"/>
                <a:cs typeface="Georgia"/>
              </a:rPr>
              <a:t>Matheus</a:t>
            </a:r>
            <a:r>
              <a:rPr sz="2400" spc="-10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75" dirty="0">
                <a:solidFill>
                  <a:srgbClr val="8BC34A"/>
                </a:solidFill>
                <a:latin typeface="Georgia"/>
                <a:cs typeface="Georgia"/>
              </a:rPr>
              <a:t>Santos</a:t>
            </a:r>
            <a:r>
              <a:rPr sz="2400" spc="-15" dirty="0">
                <a:solidFill>
                  <a:srgbClr val="8BC34A"/>
                </a:solidFill>
                <a:latin typeface="Georgia"/>
                <a:cs typeface="Georgia"/>
              </a:rPr>
              <a:t> </a:t>
            </a:r>
            <a:r>
              <a:rPr sz="2400" spc="50" dirty="0">
                <a:solidFill>
                  <a:srgbClr val="8BC34A"/>
                </a:solidFill>
                <a:latin typeface="Georgia"/>
                <a:cs typeface="Georgia"/>
              </a:rPr>
              <a:t>Araújo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4813300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90" dirty="0" err="1"/>
              <a:t>Modelagem</a:t>
            </a:r>
            <a:r>
              <a:rPr lang="en-US" spc="90" dirty="0"/>
              <a:t> dos </a:t>
            </a:r>
            <a:r>
              <a:rPr lang="en-US" spc="90" dirty="0" err="1"/>
              <a:t>exemplos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3674229" cy="3094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DB5F3A-59C0-DBC0-2842-39468851C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0" t="39147" r="42483" b="23643"/>
          <a:stretch/>
        </p:blipFill>
        <p:spPr>
          <a:xfrm>
            <a:off x="299768" y="1668892"/>
            <a:ext cx="1987872" cy="1564992"/>
          </a:xfrm>
          <a:prstGeom prst="rect">
            <a:avLst/>
          </a:prstGeom>
        </p:spPr>
      </p:pic>
      <p:pic>
        <p:nvPicPr>
          <p:cNvPr id="5" name="Picture 5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F6D90F6D-A069-1C0E-9C35-351C49BFC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59" t="32245" r="35897" b="27755"/>
          <a:stretch/>
        </p:blipFill>
        <p:spPr>
          <a:xfrm>
            <a:off x="2488720" y="1604460"/>
            <a:ext cx="1681766" cy="1683125"/>
          </a:xfrm>
          <a:prstGeom prst="rect">
            <a:avLst/>
          </a:prstGeom>
        </p:spPr>
      </p:pic>
      <p:pic>
        <p:nvPicPr>
          <p:cNvPr id="6" name="Picture 6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AA89CB00-B0AE-54C2-E4C8-C93FF82FD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03" t="35294" r="34375" b="21895"/>
          <a:stretch/>
        </p:blipFill>
        <p:spPr>
          <a:xfrm>
            <a:off x="6349041" y="266494"/>
            <a:ext cx="2296091" cy="2044759"/>
          </a:xfrm>
          <a:prstGeom prst="rect">
            <a:avLst/>
          </a:prstGeom>
        </p:spPr>
      </p:pic>
      <p:pic>
        <p:nvPicPr>
          <p:cNvPr id="7" name="Picture 7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0730F6EE-EB76-689F-9E2D-C49D0C17D6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35" t="35417" r="27059" b="10417"/>
          <a:stretch/>
        </p:blipFill>
        <p:spPr>
          <a:xfrm>
            <a:off x="4763937" y="2566603"/>
            <a:ext cx="3382983" cy="22803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6465162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85" dirty="0" err="1"/>
              <a:t>Modelagem</a:t>
            </a:r>
            <a:r>
              <a:rPr lang="en-US" spc="85" dirty="0"/>
              <a:t> do </a:t>
            </a:r>
            <a:r>
              <a:rPr lang="en-US" spc="85" dirty="0" err="1"/>
              <a:t>tema</a:t>
            </a:r>
            <a:r>
              <a:rPr lang="en-US" spc="85" dirty="0"/>
              <a:t> - </a:t>
            </a:r>
            <a:r>
              <a:rPr lang="en-US" spc="85" dirty="0" err="1"/>
              <a:t>simplificado</a:t>
            </a:r>
            <a:endParaRPr lang="en-US" dirty="0" err="1"/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5655945" cy="330860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endParaRPr lang="en-US" sz="1800" spc="-2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C92ED-6036-B7F0-89FD-B19F8CC2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0" t="24306" r="47451" b="11806"/>
          <a:stretch/>
        </p:blipFill>
        <p:spPr>
          <a:xfrm>
            <a:off x="5346220" y="1293800"/>
            <a:ext cx="2715575" cy="3584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DB6D4-21B3-452B-C5EC-B1E61908F7F0}"/>
              </a:ext>
            </a:extLst>
          </p:cNvPr>
          <p:cNvSpPr txBox="1"/>
          <p:nvPr/>
        </p:nvSpPr>
        <p:spPr>
          <a:xfrm>
            <a:off x="1574943" y="1283593"/>
            <a:ext cx="413238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cylinder (1.5,2.1,0) (0,0,0) (0.5,0.5,3)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cylinder (2.4,2.1,0) (0,0,0) (0.3,0.3,2)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cylinder (0.6,2.1,0) (0,0,0) (0.3,0.3,2)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(1.5,2.1,3.5) (0,0,0) (0.5,0.5,0.5)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(2.4,2.1,2.3) (0,0,0) (0.3,0.3,0.3)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(0.6,2.1,2.3) (0,0,0) (0.3,0.3,0.3)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+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cube (1.5,2.8,0.5) (0,0,0) (0.5,0.3,1.5)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sphere (1.5,2.8,1.6) (0,0,0) (0.5,0.3,1)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(2.4,2.7,0) (0,2,0) (1,0.4,0.8)</a:t>
            </a:r>
            <a:endParaRPr lang="en-US" sz="120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cone (0.6,2.7,0) (0,-2,0) (1,0.4,0.8)</a:t>
            </a:r>
            <a:endParaRPr lang="en-US" sz="120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881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Co</a:t>
            </a:r>
            <a:r>
              <a:rPr spc="45" dirty="0"/>
              <a:t>n</a:t>
            </a:r>
            <a:r>
              <a:rPr spc="120" dirty="0"/>
              <a:t>clusão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8128000" cy="19534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0" dirty="0" err="1">
                <a:solidFill>
                  <a:srgbClr val="FFFFFF"/>
                </a:solidFill>
                <a:latin typeface="Roboto"/>
                <a:cs typeface="Roboto"/>
              </a:rPr>
              <a:t>Algoritmo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5" dirty="0" err="1">
                <a:solidFill>
                  <a:srgbClr val="FFFFFF"/>
                </a:solidFill>
                <a:latin typeface="Roboto"/>
                <a:cs typeface="Roboto"/>
              </a:rPr>
              <a:t>implementa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primitivas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básicas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 e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operações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geométricas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booleanas</a:t>
            </a:r>
            <a:endParaRPr lang="en-US" dirty="0" err="1">
              <a:solidFill>
                <a:srgbClr val="000000"/>
              </a:solidFill>
              <a:latin typeface="Roboto"/>
              <a:cs typeface="Roboto"/>
            </a:endParaRP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Visualização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 OpenGL 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Há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input, mas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não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há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output</a:t>
            </a: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Ausência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de set membership com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raios</a:t>
            </a:r>
            <a:endParaRPr lang="en-US" spc="-1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marR="13652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Ausência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de ray tracing e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cálculo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e </a:t>
            </a:r>
            <a:r>
              <a:rPr lang="en-US" spc="-1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área</a:t>
            </a:r>
            <a:r>
              <a:rPr lang="en-US" spc="-1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e volume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911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Motivação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205" y="1512557"/>
            <a:ext cx="3507740" cy="330860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420"/>
              </a:spcBef>
              <a:buSzPct val="61111"/>
              <a:buChar char="●"/>
              <a:tabLst>
                <a:tab pos="325120" algn="l"/>
                <a:tab pos="325755" algn="l"/>
              </a:tabLst>
            </a:pPr>
            <a:endParaRPr lang="en-US" sz="1800" spc="-5" dirty="0">
              <a:solidFill>
                <a:srgbClr val="FFFFFF"/>
              </a:solidFill>
              <a:latin typeface="Arial MT"/>
              <a:cs typeface="Roboto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8A1B6A2-D332-C6F5-FECE-ABF16ABE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4" y="191604"/>
            <a:ext cx="2883379" cy="257133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D21A7C18-EAAD-6592-7858-8D57CC745BC1}"/>
              </a:ext>
            </a:extLst>
          </p:cNvPr>
          <p:cNvSpPr txBox="1"/>
          <p:nvPr/>
        </p:nvSpPr>
        <p:spPr>
          <a:xfrm>
            <a:off x="551449" y="1512557"/>
            <a:ext cx="4392930" cy="659155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12065">
              <a:spcBef>
                <a:spcPts val="420"/>
              </a:spcBef>
              <a:tabLst>
                <a:tab pos="379095" algn="l"/>
                <a:tab pos="379730" algn="l"/>
              </a:tabLst>
            </a:pPr>
            <a:endParaRPr lang="en-US" spc="-5">
              <a:solidFill>
                <a:schemeClr val="bg1"/>
              </a:solidFill>
              <a:latin typeface="Arial MT"/>
              <a:ea typeface="+mn-lt"/>
              <a:cs typeface="+mn-lt"/>
            </a:endParaRPr>
          </a:p>
          <a:p>
            <a:pPr marL="379095" indent="-367030">
              <a:spcBef>
                <a:spcPts val="42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endParaRPr lang="en-US" spc="-5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1CFCC27-71FD-D2E2-307D-3DD39D0F768A}"/>
              </a:ext>
            </a:extLst>
          </p:cNvPr>
          <p:cNvSpPr txBox="1"/>
          <p:nvPr/>
        </p:nvSpPr>
        <p:spPr>
          <a:xfrm>
            <a:off x="465185" y="1383161"/>
            <a:ext cx="5104608" cy="2739211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computação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gráfica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e CAD: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modelagem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lang="en-US" spc="-5" dirty="0" err="1">
                <a:solidFill>
                  <a:srgbClr val="FFFFFF"/>
                </a:solidFill>
                <a:latin typeface="Arial MT"/>
                <a:cs typeface="Arial MT"/>
              </a:rPr>
              <a:t>procedimentos</a:t>
            </a:r>
            <a:r>
              <a:rPr lang="en-US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</a:p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Também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pode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ser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usado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malhas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 MT"/>
                <a:cs typeface="Arial MT"/>
              </a:rPr>
              <a:t>poligonais</a:t>
            </a:r>
            <a:endParaRPr lang="en-US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r>
              <a:rPr lang="en-US" err="1">
                <a:solidFill>
                  <a:srgbClr val="FFFFFF"/>
                </a:solidFill>
                <a:latin typeface="Arial MT"/>
                <a:cs typeface="Arial MT"/>
              </a:rPr>
              <a:t>Manufaturas</a:t>
            </a:r>
            <a:r>
              <a:rPr lang="en-US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lang="en-US" err="1">
                <a:solidFill>
                  <a:srgbClr val="FFFFFF"/>
                </a:solidFill>
                <a:latin typeface="Arial MT"/>
                <a:cs typeface="Arial MT"/>
              </a:rPr>
              <a:t>engenharia</a:t>
            </a:r>
            <a:endParaRPr lang="en-US">
              <a:solidFill>
                <a:srgbClr val="FFFFFF"/>
              </a:solidFill>
              <a:latin typeface="Arial MT"/>
              <a:cs typeface="Arial MT"/>
            </a:endParaRPr>
          </a:p>
          <a:p>
            <a:pPr marL="12065">
              <a:spcBef>
                <a:spcPts val="325"/>
              </a:spcBef>
              <a:tabLst>
                <a:tab pos="379095" algn="l"/>
                <a:tab pos="379730" algn="l"/>
              </a:tabLst>
            </a:pPr>
            <a:endParaRPr lang="en-US" dirty="0">
              <a:solidFill>
                <a:schemeClr val="bg1"/>
              </a:solidFill>
              <a:latin typeface="Arial MT"/>
              <a:ea typeface="+mn-lt"/>
              <a:cs typeface="+mn-lt"/>
            </a:endParaRPr>
          </a:p>
          <a:p>
            <a:pPr marL="379095" indent="-367030">
              <a:spcBef>
                <a:spcPts val="325"/>
              </a:spcBef>
              <a:buFont typeface="Arial,Sans-Serif"/>
              <a:buChar char="•"/>
              <a:tabLst>
                <a:tab pos="379095" algn="l"/>
                <a:tab pos="379730" algn="l"/>
              </a:tabLst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Vantagens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garantir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que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objetos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sejam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"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" se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todas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as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formas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primitivas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forem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sólidas</a:t>
            </a:r>
          </a:p>
          <a:p>
            <a:pPr marL="379095" indent="-367030">
              <a:spcBef>
                <a:spcPts val="325"/>
              </a:spcBef>
              <a:buFontTx/>
              <a:buChar char="●"/>
              <a:tabLst>
                <a:tab pos="379095" algn="l"/>
                <a:tab pos="379730" algn="l"/>
              </a:tabLst>
            </a:pPr>
            <a:endParaRPr lang="en-US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9" name="Picture 9" descr="A picture containing disk brake, gear&#10;&#10;Description automatically generated">
            <a:extLst>
              <a:ext uri="{FF2B5EF4-FFF2-40B4-BE49-F238E27FC236}">
                <a16:creationId xmlns:a16="http://schemas.microsoft.com/office/drawing/2014/main" id="{E49C7835-2E0B-BBBB-5817-00D1ACD4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09" y="2934060"/>
            <a:ext cx="2462842" cy="1841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270125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90" dirty="0"/>
              <a:t>CSG </a:t>
            </a:r>
            <a:r>
              <a:rPr spc="-155" dirty="0"/>
              <a:t>3D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4392930" cy="1490152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spcBef>
                <a:spcPts val="42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Estratégia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: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verificar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exaustivamente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ponto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a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ponto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os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três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conjuntos: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fronteira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,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dentro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 e fora</a:t>
            </a:r>
          </a:p>
          <a:p>
            <a:pPr marL="379095" indent="-367030">
              <a:spcBef>
                <a:spcPts val="42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Chamado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de PMC </a:t>
            </a:r>
            <a:r>
              <a:rPr lang="en-US" spc="-5" dirty="0" err="1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ou</a:t>
            </a:r>
            <a:r>
              <a:rPr lang="en-US" spc="-5" dirty="0">
                <a:solidFill>
                  <a:schemeClr val="bg1"/>
                </a:solidFill>
                <a:latin typeface="Arial MT"/>
                <a:ea typeface="+mn-lt"/>
                <a:cs typeface="+mn-lt"/>
              </a:rPr>
              <a:t> Point Membership Classification</a:t>
            </a:r>
            <a:endParaRPr lang="en-US" sz="1800" spc="-5">
              <a:solidFill>
                <a:schemeClr val="bg1"/>
              </a:solidFill>
              <a:latin typeface="Arial MT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57693-2CAD-4F1F-140B-3C7335F7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38" y="373468"/>
            <a:ext cx="3551925" cy="2444834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D210B24-BF5B-ABC3-3ED3-3ADEC585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42" y="3471678"/>
            <a:ext cx="6711350" cy="1294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3631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Tema</a:t>
            </a:r>
            <a:r>
              <a:rPr spc="-5" dirty="0"/>
              <a:t> </a:t>
            </a:r>
            <a:r>
              <a:rPr spc="45" dirty="0"/>
              <a:t>-</a:t>
            </a:r>
            <a:r>
              <a:rPr spc="-5" dirty="0"/>
              <a:t> </a:t>
            </a:r>
            <a:r>
              <a:rPr spc="95" dirty="0"/>
              <a:t>Simpliﬁcado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1958975" cy="330860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420"/>
              </a:spcBef>
              <a:tabLst>
                <a:tab pos="379095" algn="l"/>
                <a:tab pos="379730" algn="l"/>
              </a:tabLst>
            </a:pPr>
            <a:endParaRPr lang="en-US" sz="1800"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311CE6C-4D4D-CDA1-6FF9-99274ED5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5" y="1219559"/>
            <a:ext cx="4781190" cy="3599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82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Implementação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449" y="1512557"/>
            <a:ext cx="7192009" cy="2146742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spcBef>
                <a:spcPts val="42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Roboto"/>
                <a:cs typeface="Roboto"/>
              </a:rPr>
              <a:t>Vectorops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coord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spc="-20" dirty="0">
                <a:solidFill>
                  <a:srgbClr val="FFFFFF"/>
                </a:solidFill>
                <a:latin typeface="Roboto"/>
                <a:cs typeface="Roboto"/>
              </a:rPr>
              <a:t>point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spc="-20" dirty="0" err="1">
                <a:solidFill>
                  <a:srgbClr val="FFFFFF"/>
                </a:solidFill>
                <a:latin typeface="Roboto"/>
                <a:cs typeface="Roboto"/>
              </a:rPr>
              <a:t>vec</a:t>
            </a:r>
            <a:r>
              <a:rPr lang="en-US" spc="-20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norm,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unit,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cross,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dot,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matrixident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matrixrotx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spc="-10" dirty="0" err="1">
                <a:solidFill>
                  <a:srgbClr val="FFFFFF"/>
                </a:solidFill>
                <a:ea typeface="+mn-lt"/>
                <a:cs typeface="+mn-lt"/>
              </a:rPr>
              <a:t>matrixroty</a:t>
            </a:r>
            <a:r>
              <a:rPr lang="en-US" spc="-10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en-US" spc="-10" dirty="0" err="1">
                <a:solidFill>
                  <a:srgbClr val="FFFFFF"/>
                </a:solidFill>
                <a:ea typeface="+mn-lt"/>
                <a:cs typeface="+mn-lt"/>
              </a:rPr>
              <a:t>matrixrotz</a:t>
            </a:r>
            <a:r>
              <a:rPr lang="en-US" spc="-10" dirty="0">
                <a:solidFill>
                  <a:srgbClr val="FFFFFF"/>
                </a:solidFill>
                <a:ea typeface="+mn-lt"/>
                <a:cs typeface="+mn-lt"/>
              </a:rPr>
              <a:t>,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matrixtrans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spc="-10" dirty="0" err="1">
                <a:solidFill>
                  <a:srgbClr val="FFFFFF"/>
                </a:solidFill>
                <a:latin typeface="Roboto"/>
                <a:cs typeface="Roboto"/>
              </a:rPr>
              <a:t>matrixscale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spc="-10" dirty="0" err="1">
                <a:solidFill>
                  <a:srgbClr val="FFFFFF"/>
                </a:solidFill>
                <a:ea typeface="+mn-lt"/>
                <a:cs typeface="+mn-lt"/>
              </a:rPr>
              <a:t>matrixrotx</a:t>
            </a:r>
            <a:r>
              <a:rPr lang="en-US" spc="-30" dirty="0">
                <a:solidFill>
                  <a:srgbClr val="FFFFFF"/>
                </a:solidFill>
                <a:latin typeface="Roboto"/>
                <a:cs typeface="Roboto"/>
              </a:rPr>
              <a:t>…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 err="1">
                <a:solidFill>
                  <a:srgbClr val="FFFFFF"/>
                </a:solidFill>
                <a:latin typeface="Roboto"/>
                <a:cs typeface="Roboto"/>
              </a:rPr>
              <a:t>Obje</a:t>
            </a:r>
            <a:r>
              <a:rPr sz="1800" spc="-30" dirty="0" err="1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800" dirty="0" err="1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lang="en-US" spc="-40" dirty="0">
                <a:solidFill>
                  <a:srgbClr val="FFFFFF"/>
                </a:solidFill>
                <a:latin typeface="Roboto"/>
                <a:cs typeface="Roboto"/>
              </a:rPr>
              <a:t> Geometry: type, x, y, z, point cloud, contains...</a:t>
            </a:r>
            <a:endParaRPr lang="en-US" spc="-315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 err="1">
                <a:solidFill>
                  <a:srgbClr val="FFFFFF"/>
                </a:solidFill>
                <a:latin typeface="Roboto"/>
                <a:cs typeface="Roboto"/>
              </a:rPr>
              <a:t>Objeto</a:t>
            </a:r>
            <a:r>
              <a:rPr lang="en-US" spc="-10" dirty="0">
                <a:solidFill>
                  <a:srgbClr val="FFFFFF"/>
                </a:solidFill>
                <a:latin typeface="Roboto"/>
                <a:cs typeface="Roboto"/>
              </a:rPr>
              <a:t> BSP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 operator, geometry, left, right, transformations...</a:t>
            </a:r>
            <a:endParaRPr lang="en-US" sz="1800" spc="-5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5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Objeto</a:t>
            </a:r>
            <a:r>
              <a:rPr lang="en-US" spc="-5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Point Cloud: vertices, size, norm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endParaRPr lang="en-US" spc="-2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82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Implementação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7415" y="1512557"/>
            <a:ext cx="8175433" cy="1592744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Operações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geométricas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em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sólidos</a:t>
            </a:r>
            <a:r>
              <a:rPr lang="en-US" spc="-20" dirty="0">
                <a:ea typeface="Roboto"/>
              </a:rPr>
              <a:t>:</a:t>
            </a:r>
            <a:endParaRPr lang="en-US" dirty="0"/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 transformation, </a:t>
            </a:r>
            <a:r>
              <a:rPr lang="en-US" spc="-20" dirty="0" err="1">
                <a:ea typeface="Roboto"/>
              </a:rPr>
              <a:t>treetrans</a:t>
            </a:r>
            <a:r>
              <a:rPr lang="en-US" spc="-20" dirty="0">
                <a:ea typeface="Roboto"/>
              </a:rPr>
              <a:t>(</a:t>
            </a:r>
            <a:r>
              <a:rPr lang="en-US" spc="-20" dirty="0" err="1">
                <a:ea typeface="Roboto"/>
              </a:rPr>
              <a:t>tx</a:t>
            </a:r>
            <a:r>
              <a:rPr lang="en-US" spc="-20" dirty="0">
                <a:ea typeface="Roboto"/>
              </a:rPr>
              <a:t>, ty, </a:t>
            </a:r>
            <a:r>
              <a:rPr lang="en-US" spc="-20" dirty="0" err="1">
                <a:ea typeface="Roboto"/>
              </a:rPr>
              <a:t>tz</a:t>
            </a:r>
            <a:r>
              <a:rPr lang="en-US" spc="-20" dirty="0">
                <a:ea typeface="Roboto"/>
              </a:rPr>
              <a:t>), </a:t>
            </a:r>
            <a:r>
              <a:rPr lang="en-US" spc="-20" dirty="0" err="1">
                <a:ea typeface="Roboto"/>
              </a:rPr>
              <a:t>rescale_node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treescale</a:t>
            </a:r>
            <a:r>
              <a:rPr lang="en-US" spc="-20" dirty="0">
                <a:ea typeface="Roboto"/>
              </a:rPr>
              <a:t>(</a:t>
            </a:r>
            <a:r>
              <a:rPr lang="en-US" spc="-20" dirty="0" err="1">
                <a:ea typeface="Roboto"/>
              </a:rPr>
              <a:t>rx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rz</a:t>
            </a:r>
            <a:r>
              <a:rPr lang="en-US" spc="-20" dirty="0">
                <a:ea typeface="Roboto"/>
              </a:rPr>
              <a:t>),  </a:t>
            </a:r>
            <a:r>
              <a:rPr lang="en-US" spc="-20" dirty="0" err="1">
                <a:ea typeface="Roboto"/>
              </a:rPr>
              <a:t>treerot</a:t>
            </a:r>
            <a:r>
              <a:rPr lang="en-US" spc="-20" dirty="0">
                <a:ea typeface="Roboto"/>
              </a:rPr>
              <a:t>(</a:t>
            </a:r>
            <a:r>
              <a:rPr lang="en-US" spc="-20" dirty="0" err="1">
                <a:ea typeface="Roboto"/>
              </a:rPr>
              <a:t>rx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rz</a:t>
            </a:r>
            <a:r>
              <a:rPr lang="en-US" spc="-20" dirty="0">
                <a:ea typeface="Roboto"/>
              </a:rPr>
              <a:t>)</a:t>
            </a:r>
            <a:endParaRPr lang="en-US" dirty="0">
              <a:ea typeface="Roboto"/>
            </a:endParaRPr>
          </a:p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Operações</a:t>
            </a:r>
            <a:r>
              <a:rPr lang="en-US" spc="-20" dirty="0">
                <a:ea typeface="Roboto"/>
              </a:rPr>
              <a:t> </a:t>
            </a:r>
            <a:r>
              <a:rPr lang="en-US" spc="-20" dirty="0" err="1">
                <a:ea typeface="Roboto"/>
              </a:rPr>
              <a:t>booleanas</a:t>
            </a:r>
            <a:r>
              <a:rPr lang="en-US" spc="-20" dirty="0">
                <a:ea typeface="Roboto"/>
              </a:rPr>
              <a:t>: </a:t>
            </a: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bsp2pointcloud, </a:t>
            </a:r>
            <a:r>
              <a:rPr lang="en-US" spc="-20" dirty="0" err="1">
                <a:ea typeface="Roboto"/>
              </a:rPr>
              <a:t>bspcontains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opunion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opintersection</a:t>
            </a:r>
            <a:r>
              <a:rPr lang="en-US" spc="-20" dirty="0">
                <a:ea typeface="Roboto"/>
              </a:rPr>
              <a:t>, </a:t>
            </a:r>
            <a:r>
              <a:rPr lang="en-US" spc="-20" dirty="0" err="1">
                <a:ea typeface="Roboto"/>
              </a:rPr>
              <a:t>opdifference</a:t>
            </a:r>
            <a:endParaRPr lang="en-US" spc="-20" dirty="0">
              <a:ea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8E77-AE0C-EF9E-0220-95F015F1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25" y="573259"/>
            <a:ext cx="8222149" cy="46166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err="1"/>
              <a:t>Implementação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903D1A9-07D5-09B7-B78D-80C305456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066" y="1361595"/>
            <a:ext cx="8089169" cy="4034438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Entrada: </a:t>
            </a:r>
            <a:r>
              <a:rPr lang="en-US" spc="-20" dirty="0" err="1">
                <a:ea typeface="Roboto"/>
              </a:rPr>
              <a:t>arquivo</a:t>
            </a:r>
            <a:r>
              <a:rPr lang="en-US" spc="-20" dirty="0">
                <a:ea typeface="Roboto"/>
              </a:rPr>
              <a:t> .txt com </a:t>
            </a:r>
            <a:r>
              <a:rPr lang="en-US" spc="-20" dirty="0" err="1">
                <a:ea typeface="Roboto"/>
              </a:rPr>
              <a:t>linhas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podendo</a:t>
            </a:r>
            <a:r>
              <a:rPr lang="en-US" spc="-20" dirty="0">
                <a:ea typeface="Roboto"/>
              </a:rPr>
              <a:t> ser </a:t>
            </a:r>
            <a:r>
              <a:rPr lang="en-US" spc="-20" dirty="0" err="1">
                <a:ea typeface="Roboto"/>
              </a:rPr>
              <a:t>operações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booleanas</a:t>
            </a:r>
            <a:r>
              <a:rPr lang="en-US" spc="-20" dirty="0">
                <a:ea typeface="Roboto"/>
              </a:rPr>
              <a:t> (+, -, *) </a:t>
            </a:r>
            <a:r>
              <a:rPr lang="en-US" spc="-20" dirty="0" err="1">
                <a:ea typeface="Roboto"/>
              </a:rPr>
              <a:t>ou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sólidos</a:t>
            </a:r>
            <a:r>
              <a:rPr lang="en-US" spc="-20" dirty="0">
                <a:ea typeface="Roboto"/>
              </a:rPr>
              <a:t> (sphere, cube, cylinder, cone) com </a:t>
            </a:r>
            <a:r>
              <a:rPr lang="en-US" spc="-20" dirty="0" err="1">
                <a:ea typeface="Roboto"/>
              </a:rPr>
              <a:t>transformações</a:t>
            </a:r>
            <a:r>
              <a:rPr lang="en-US" spc="-20" dirty="0">
                <a:ea typeface="Roboto"/>
              </a:rPr>
              <a:t> (</a:t>
            </a:r>
            <a:r>
              <a:rPr lang="en-US" spc="-20" dirty="0" err="1">
                <a:ea typeface="Roboto"/>
              </a:rPr>
              <a:t>tx</a:t>
            </a:r>
            <a:r>
              <a:rPr lang="en-US" spc="-20" dirty="0">
                <a:ea typeface="Roboto"/>
              </a:rPr>
              <a:t>, ty, </a:t>
            </a:r>
            <a:r>
              <a:rPr lang="en-US" spc="-20" dirty="0" err="1">
                <a:ea typeface="Roboto"/>
              </a:rPr>
              <a:t>tz</a:t>
            </a:r>
            <a:r>
              <a:rPr lang="en-US" spc="-20" dirty="0">
                <a:ea typeface="Roboto"/>
              </a:rPr>
              <a:t>), (</a:t>
            </a:r>
            <a:r>
              <a:rPr lang="en-US" spc="-20" dirty="0" err="1">
                <a:ea typeface="Roboto"/>
              </a:rPr>
              <a:t>rx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rz</a:t>
            </a:r>
            <a:r>
              <a:rPr lang="en-US" spc="-20" dirty="0">
                <a:ea typeface="Roboto"/>
              </a:rPr>
              <a:t>), (</a:t>
            </a:r>
            <a:r>
              <a:rPr lang="en-US" spc="-20" dirty="0" err="1">
                <a:ea typeface="Roboto"/>
              </a:rPr>
              <a:t>sx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sy</a:t>
            </a:r>
            <a:r>
              <a:rPr lang="en-US" spc="-20" dirty="0">
                <a:ea typeface="Roboto"/>
              </a:rPr>
              <a:t>, </a:t>
            </a:r>
            <a:r>
              <a:rPr lang="en-US" spc="-20" dirty="0" err="1">
                <a:ea typeface="Roboto"/>
              </a:rPr>
              <a:t>sz</a:t>
            </a:r>
            <a:r>
              <a:rPr lang="en-US" spc="-20" dirty="0">
                <a:ea typeface="Roboto"/>
              </a:rPr>
              <a:t>)</a:t>
            </a:r>
          </a:p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Exemplo</a:t>
            </a:r>
            <a:r>
              <a:rPr lang="en-US" spc="-20" dirty="0">
                <a:ea typeface="Roboto"/>
              </a:rPr>
              <a:t>:</a:t>
            </a: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-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*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cube (0,0,0) (0,0,0) (0.75,0.75,0.75)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sphere (0,0,0) (0,0,0) (1,1,1)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+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cylinder (0,0,0) (1.5707,0,0) (0.5,0.5,1)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+ </a:t>
            </a:r>
            <a:endParaRPr lang="en-US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cylinder (0,0,0) (0,1.5707,0) (0.5,0.5,1)</a:t>
            </a:r>
            <a:endParaRPr lang="en-US" dirty="0">
              <a:ea typeface="Roboto"/>
            </a:endParaRPr>
          </a:p>
          <a:p>
            <a:pPr algn="r"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cylinder (0,0,0) (0,0,0) (0.5,0.5,1)</a:t>
            </a:r>
            <a:endParaRPr lang="en-US" dirty="0">
              <a:ea typeface="Roboto"/>
            </a:endParaRP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endParaRPr lang="en-US" spc="-20" dirty="0">
              <a:ea typeface="Roboto"/>
            </a:endParaRPr>
          </a:p>
        </p:txBody>
      </p:sp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FE4AD89-F179-E2DE-64D3-F6F1F431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8" y="2671699"/>
            <a:ext cx="2667718" cy="2409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EF014-711E-DFDE-9297-7AFA914ECA84}"/>
              </a:ext>
            </a:extLst>
          </p:cNvPr>
          <p:cNvSpPr txBox="1"/>
          <p:nvPr/>
        </p:nvSpPr>
        <p:spPr>
          <a:xfrm>
            <a:off x="3894950" y="3179539"/>
            <a:ext cx="12858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  <a:cs typeface="Calibri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0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282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Implementação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7415" y="1512557"/>
            <a:ext cx="8175433" cy="1315745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402590" indent="-367030">
              <a:spcBef>
                <a:spcPts val="420"/>
              </a:spcBef>
              <a:buFont typeface="Arial MT"/>
              <a:buChar char="●"/>
              <a:tabLst>
                <a:tab pos="403225" algn="l"/>
                <a:tab pos="403860" algn="l"/>
              </a:tabLst>
            </a:pPr>
            <a:r>
              <a:rPr lang="en-US" spc="-20" dirty="0">
                <a:ea typeface="Roboto"/>
              </a:rPr>
              <a:t>BSP to Point Cloud:</a:t>
            </a: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Cálculo</a:t>
            </a:r>
            <a:r>
              <a:rPr lang="en-US" spc="-20" dirty="0">
                <a:ea typeface="Roboto"/>
              </a:rPr>
              <a:t> da </a:t>
            </a:r>
            <a:r>
              <a:rPr lang="en-US" spc="-20" dirty="0" err="1">
                <a:ea typeface="Roboto"/>
              </a:rPr>
              <a:t>fronteira</a:t>
            </a:r>
            <a:r>
              <a:rPr lang="en-US" spc="-20" dirty="0">
                <a:ea typeface="Roboto"/>
              </a:rPr>
              <a:t> e  </a:t>
            </a:r>
            <a:r>
              <a:rPr lang="en-US" spc="-20" dirty="0" err="1">
                <a:ea typeface="Roboto"/>
              </a:rPr>
              <a:t>região</a:t>
            </a:r>
            <a:r>
              <a:rPr lang="en-US" spc="-20" dirty="0">
                <a:ea typeface="Roboto"/>
              </a:rPr>
              <a:t> interna da </a:t>
            </a:r>
            <a:r>
              <a:rPr lang="en-US" spc="-20" dirty="0" err="1">
                <a:ea typeface="Roboto"/>
              </a:rPr>
              <a:t>primitiva</a:t>
            </a:r>
            <a:r>
              <a:rPr lang="en-US" spc="-20" dirty="0">
                <a:ea typeface="Roboto"/>
              </a:rPr>
              <a:t>  </a:t>
            </a: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r>
              <a:rPr lang="en-US" spc="-20" dirty="0" err="1">
                <a:ea typeface="Roboto"/>
              </a:rPr>
              <a:t>Preenchimento</a:t>
            </a:r>
            <a:r>
              <a:rPr lang="en-US" spc="-20" dirty="0">
                <a:ea typeface="Roboto"/>
              </a:rPr>
              <a:t> do volume da </a:t>
            </a:r>
            <a:r>
              <a:rPr lang="en-US" spc="-20" dirty="0" err="1">
                <a:ea typeface="Roboto"/>
              </a:rPr>
              <a:t>primitiva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por</a:t>
            </a:r>
            <a:r>
              <a:rPr lang="en-US" spc="-20" dirty="0">
                <a:ea typeface="Roboto"/>
              </a:rPr>
              <a:t> 100000 </a:t>
            </a:r>
            <a:r>
              <a:rPr lang="en-US" spc="-20" dirty="0" err="1">
                <a:ea typeface="Roboto"/>
              </a:rPr>
              <a:t>pontos</a:t>
            </a:r>
            <a:r>
              <a:rPr lang="en-US" spc="-20" dirty="0">
                <a:ea typeface="Roboto"/>
              </a:rPr>
              <a:t> </a:t>
            </a:r>
            <a:r>
              <a:rPr lang="en-US" spc="-20" dirty="0" err="1">
                <a:ea typeface="Roboto"/>
              </a:rPr>
              <a:t>aleatórios</a:t>
            </a:r>
            <a:endParaRPr lang="en-US" spc="-20" dirty="0">
              <a:ea typeface="Roboto"/>
            </a:endParaRPr>
          </a:p>
          <a:p>
            <a:pPr marL="35560">
              <a:spcBef>
                <a:spcPts val="420"/>
              </a:spcBef>
              <a:tabLst>
                <a:tab pos="403225" algn="l"/>
                <a:tab pos="403860" algn="l"/>
              </a:tabLst>
            </a:pPr>
            <a:endParaRPr lang="en-US" spc="-20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885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573259"/>
            <a:ext cx="1743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769" y="1404727"/>
            <a:ext cx="6692265" cy="3170099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OpenGL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para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visualização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 dos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resultados</a:t>
            </a:r>
            <a:endParaRPr lang="en-US" sz="1800"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5" dirty="0" err="1">
                <a:solidFill>
                  <a:srgbClr val="FFFFFF"/>
                </a:solidFill>
                <a:latin typeface="Roboto"/>
                <a:cs typeface="Roboto"/>
              </a:rPr>
              <a:t>Utilitário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5" dirty="0" err="1">
                <a:solidFill>
                  <a:srgbClr val="FFFFFF"/>
                </a:solidFill>
                <a:latin typeface="Roboto"/>
                <a:cs typeface="Roboto"/>
              </a:rPr>
              <a:t>input.h</a:t>
            </a:r>
            <a:r>
              <a:rPr lang="en-US" spc="-15" dirty="0">
                <a:solidFill>
                  <a:srgbClr val="FFFFFF"/>
                </a:solidFill>
                <a:latin typeface="Roboto"/>
                <a:cs typeface="Roboto"/>
              </a:rPr>
              <a:t>: read file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15" dirty="0" err="1">
                <a:solidFill>
                  <a:srgbClr val="FFFFFF"/>
                </a:solidFill>
                <a:latin typeface="Roboto"/>
                <a:cs typeface="Roboto"/>
              </a:rPr>
              <a:t>Sombreamento</a:t>
            </a:r>
            <a:r>
              <a:rPr lang="en-US" spc="-15" dirty="0">
                <a:solidFill>
                  <a:srgbClr val="FFFFFF"/>
                </a:solidFill>
                <a:latin typeface="Roboto"/>
                <a:cs typeface="Roboto"/>
              </a:rPr>
              <a:t> de Phong</a:t>
            </a:r>
            <a:endParaRPr lang="en-US" spc="-15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5" dirty="0" err="1">
                <a:solidFill>
                  <a:srgbClr val="FFFFFF"/>
                </a:solidFill>
                <a:latin typeface="Roboto"/>
                <a:cs typeface="Roboto"/>
              </a:rPr>
              <a:t>Utilitári</a:t>
            </a:r>
            <a:r>
              <a:rPr sz="1800" spc="-30" dirty="0" err="1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pc="-15" dirty="0">
                <a:solidFill>
                  <a:srgbClr val="FFFFFF"/>
                </a:solidFill>
                <a:latin typeface="Roboto"/>
                <a:cs typeface="Roboto"/>
              </a:rPr>
              <a:t>keyboard</a:t>
            </a:r>
            <a:r>
              <a:rPr lang="en-US" spc="-5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endParaRPr sz="1800" spc="-315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cs typeface="Roboto"/>
              </a:rPr>
              <a:t>Draw point cloud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A: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exemp1.txt 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B: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exemp2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C: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 exemp3.txt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D: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exemp4.txt</a:t>
            </a:r>
          </a:p>
          <a:p>
            <a:pPr marL="379095" indent="-367030"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Tecla T: </a:t>
            </a:r>
            <a:r>
              <a:rPr lang="en-US" spc="-30" dirty="0" err="1">
                <a:solidFill>
                  <a:srgbClr val="FFFFFF"/>
                </a:solidFill>
                <a:latin typeface="Roboto"/>
                <a:ea typeface="Roboto"/>
                <a:cs typeface="Roboto"/>
              </a:rPr>
              <a:t>gera</a:t>
            </a:r>
            <a:r>
              <a:rPr lang="en-US" spc="-3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 tema.txt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Motivação</vt:lpstr>
      <vt:lpstr>CSG 3D</vt:lpstr>
      <vt:lpstr>Tema - Simpliﬁcado</vt:lpstr>
      <vt:lpstr>Implementação</vt:lpstr>
      <vt:lpstr>Implementação</vt:lpstr>
      <vt:lpstr>Implementação</vt:lpstr>
      <vt:lpstr>Implementação</vt:lpstr>
      <vt:lpstr>Execução</vt:lpstr>
      <vt:lpstr>Modelagem dos exemplos</vt:lpstr>
      <vt:lpstr>Modelagem do tema - simplificado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delaunay 4D</dc:title>
  <cp:revision>324</cp:revision>
  <dcterms:created xsi:type="dcterms:W3CDTF">2022-10-03T20:44:15Z</dcterms:created>
  <dcterms:modified xsi:type="dcterms:W3CDTF">2022-11-07T10:25:47Z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