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y="6858000" cx="9144000"/>
  <p:notesSz cx="6797675" cy="9926625"/>
  <p:embeddedFontLs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7">
          <p15:clr>
            <a:srgbClr val="000000"/>
          </p15:clr>
        </p15:guide>
        <p15:guide id="2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20" Type="http://schemas.openxmlformats.org/officeDocument/2006/relationships/slide" Target="slides/slide8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slide" Target="slides/slide25.xml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39" Type="http://schemas.openxmlformats.org/officeDocument/2006/relationships/slide" Target="slides/slide27.xml"/><Relationship Id="rId16" Type="http://schemas.openxmlformats.org/officeDocument/2006/relationships/slide" Target="slides/slide4.xml"/><Relationship Id="rId38" Type="http://schemas.openxmlformats.org/officeDocument/2006/relationships/slide" Target="slides/slide26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/>
        </p:nvSpPr>
        <p:spPr>
          <a:xfrm>
            <a:off x="3851275" y="942975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906462" y="4716462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917575" y="744537"/>
            <a:ext cx="4964112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 rot="5400000">
            <a:off x="2116932" y="-440532"/>
            <a:ext cx="49101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" name="Google Shape;2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" name="Google Shape;48;p5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" name="Google Shape;93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1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Conceitos Básicos</a:t>
            </a:r>
            <a:b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32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sobre Dados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1370012" y="3986212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0" lang="en-US" sz="2600" u="none">
                <a:solidFill>
                  <a:srgbClr val="0000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Fermín Alfredo Tang Montané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423987" y="5057775"/>
            <a:ext cx="6400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370012" y="31146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Estruturas de Dados I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16025" y="63547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714500" y="385762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man Old Style"/>
              <a:buNone/>
            </a:pP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en-US" sz="1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66675"/>
            <a:ext cx="16192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0875" y="1274762"/>
            <a:ext cx="81375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analista de sistema precisa simular a fila de espera de um banco para determinar quantos caixas são necessários para servir os clientes de maneira eficiente.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analista requer a simulação de uma fila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Em geral, estrutura de filas não se encontram disponíveis nas linguagens de programação. Além disso, ele precisa definir operações básicas de filas, tais como: inserção na fila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enqueuing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e remoção da fila (de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Existem duas soluções potenciais: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14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Bookman Old Style"/>
              <a:buAutoNum type="arabicPeriod"/>
            </a:pPr>
            <a:r>
              <a:rPr b="0" i="0" lang="en-US" sz="17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Criar um programa que simula a fila que o analista precisa. Esta aplicação será útil somente para o problema corrente.</a:t>
            </a:r>
            <a:endParaRPr/>
          </a:p>
          <a:p>
            <a:pPr indent="-457200" lvl="2" marL="1314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Bookman Old Style"/>
              <a:buAutoNum type="arabicPeriod"/>
            </a:pPr>
            <a:r>
              <a:rPr b="0" i="0" lang="en-US" sz="17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Criar uma, ADT fila, que poderá ser utilizada para resolver qualquer problema envolvendo filas. Neste caso, o analista ainda precisará escrever o programa para simular a aplicação bancária. Isto será mais simples e rápido porque podemos concentrar na aplicação e não na fila.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 de Abstração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650875" y="1274762"/>
            <a:ext cx="81375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usuário de TAD não está preocupado em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uma tarefa é realizada, mas preocupasse com,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poder ser feito.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TADs consistem de um conjunto de definições que permitem aos programadores usar funções cuja implementação encontra-se oculta.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Esta generalização de operações com implementações não especificadas é conhecido como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Abstrai-se a essência do processo e deixamos os detalhes de implementação ocultos. 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709612" y="4781550"/>
            <a:ext cx="8137525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Conceito de abstração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Sabemos o que um tipo de dado pode fazer;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é feito não é especificado ou fica oculto.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 de Abstração - Exemplo</a:t>
            </a:r>
            <a:endParaRPr/>
          </a:p>
        </p:txBody>
      </p:sp>
      <p:sp>
        <p:nvSpPr>
          <p:cNvPr id="273" name="Google Shape;273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50875" y="1084262"/>
            <a:ext cx="8137525" cy="125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Considere o conceito de lista. Pelo menos quatro estruturas de dados podem suportar uma lista: Uma matriz, uma lista linear, uma árvore ou um grafo.</a:t>
            </a:r>
            <a:endParaRPr/>
          </a:p>
        </p:txBody>
      </p:sp>
      <p:pic>
        <p:nvPicPr>
          <p:cNvPr id="278" name="Google Shape;27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244725"/>
            <a:ext cx="48577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/>
        </p:nvSpPr>
        <p:spPr>
          <a:xfrm>
            <a:off x="641350" y="4926012"/>
            <a:ext cx="813752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 definimos a nossa lista como um TAD, os usuários podem não estar cientes da estrutura usada. Desde que seja possível realizar operações de inserção e remoção de dados, não fara diferença como esses dados são armazenados.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Modelo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650875" y="1274762"/>
            <a:ext cx="8137525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modelo de TAD é mostrado na Figura.</a:t>
            </a:r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1887537"/>
            <a:ext cx="4857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Modelo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650875" y="1274762"/>
            <a:ext cx="8137525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figura, a área irregular representa o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Dentro do TAD temos dois componentes diferentes: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de Dados;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Funções (Pública e Privadas).</a:t>
            </a:r>
            <a:endParaRPr/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Observe que ambos componentes se encontram completamente dentro do modelo TAD e que não se encontram no escopo do programa de aplicação.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outro lado, as estruturas de dados são acessíveis para todas as funções TADs, assim como também qualquer função pode chamar uma outra para completar as suas tarefas.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Operações do TAD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650875" y="1274762"/>
            <a:ext cx="8137525" cy="371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são ingressados, acessados, modificados e eliminados através de  uma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interface externa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desenhada como caminho de acesso que esta parcialmente dentro e parcialmente fora do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as funções públicas são acessíveis através desta interface.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Para cada operação TAD existe um algoritmo que realiza uma tarefa específica.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o nome da operação e seus parâmetros estão disponíveis para a aplicação e elas fornecem a única interface para a TAD.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 do TAD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650875" y="1274762"/>
            <a:ext cx="8137525" cy="216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 um Tipo Abstrato de Dados deve ocultar a implementação de seu usuário, todos os dados referentes a estrutura devem ser mantidos dentro da TAD.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Somente encapsular a estrutura não é suficiente.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Também é necessário que diversas versões da estrutura possam co-existir.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Estruturas</a:t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650875" y="1274762"/>
            <a:ext cx="8137525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Estudar as seguintes estrutura de dados: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Pilhas, Filas, Listas, Arvores Binárias;</a:t>
            </a:r>
            <a:endParaRPr/>
          </a:p>
          <a:p>
            <a:pPr indent="-1778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Desenvolver tais estruturas como TADs.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TAD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650875" y="1274762"/>
            <a:ext cx="8137525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Existem duas estruturas básicas que podemos utilizar para implementar uma lista TAD: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Vetores e Listas Encadeadas.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Vetor</a:t>
            </a:r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650875" y="1274762"/>
            <a:ext cx="8137525" cy="3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um vetor a sequencialidade da lista é garantida pela estrutura de ordenação dos elementos do vetor (índices);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busca de um elemento individual pode ser bastante eficiente;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Já a adição e remoção de elementos são processos complexos e ineficientes.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este motivo as implementações de vetores são raramente usadas, especialmente quando a lista precisa mudar com frequência.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Além disso, implementações de vetor para listas não-lineares podem se tornar excessivamente grandes, quando há muitos sucessores para cada elemento.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Conceitos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50875" y="1274762"/>
            <a:ext cx="8137525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Dados Atómicos e Compostos;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 de dado;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Estrutura de Dados;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Tipos Abstratos de Dados (TADs).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650875" y="1274762"/>
            <a:ext cx="8137525" cy="352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lista encadeada é uma coleção ordenada de dados em que cada elemento contêm a localização do seguinte elemento ou elementos.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Cada elemento contêm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e uma ou mais conexões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 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parte dos dados armazena os dados da aplicação. Dados que serão processados;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links são usados para encadear os dados entre si. Contêm ponteiros que identificam o próximo elemento ou elementos na lista.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Listas encadeadas podem servir para criar listas lineares e não-lineares. Nas listas lineares, cada elemento tem de zero a um sucessor. Já nas listas não-lineares, cada elemento tem zero, um ou mais sucessores.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650875" y="1274762"/>
            <a:ext cx="8137525" cy="252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principal vantagem das listas encadeadas frente aos vetores é que os dados podem ser inseridos e removidos com facilidade.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é necessário, mover elementos para fazer espaço na estrutura ao inserir nem para compactar os dados ao eliminar.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Não entanto, a busca de um elemento individual fica limitada a ser sequencial uma vez que os elementos não se encontram fisicamente contíguos. Busca binária não é possível.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Implementações  de Lista Encadeada</a:t>
            </a: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ilustra: a) o conceito de lista linear implementado mediante lista encadeada; b) uma lista não-linear implementado mediante lista encadeada; c) uma lista vazia, linear ou não-linear. Definido como um ponteiro nulo.  </a:t>
            </a:r>
            <a:endParaRPr/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660650"/>
            <a:ext cx="48768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387" name="Google Shape;387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650875" y="1274762"/>
            <a:ext cx="813752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implementação de listas encadeadas, os elementos da lista são chamados de nós. 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nó é uma estrutura que possui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e uma ou mais conexões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397" name="Google Shape;397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dois tipos de nós diferentes: Um para lista linear e outro para lista não-linear.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37" y="2265362"/>
            <a:ext cx="48768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/>
        </p:nvSpPr>
        <p:spPr>
          <a:xfrm>
            <a:off x="612775" y="4478337"/>
            <a:ext cx="8137525" cy="178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Os nós em uma lista encadeada são chamados de estruturas auto-referenciais. Cada instância da estrutura contêm um ou mais ponteiros a outras instâncias do mesmo tipo estrutural.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Na figura, as caixas coloridas com setas, representam os ponteiros que fazem que os nós sejam estruturas auto-referenciais.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Nós em Listas Encadeadas</a:t>
            </a: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650875" y="1274762"/>
            <a:ext cx="8137525" cy="202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parte de dados em um nó pode ser: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campo simples, vários campos, ou uma estrutura que contêm vários campos.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figura mostra três exemplos destes casos para um nó de uma lista linear.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3429000"/>
            <a:ext cx="48768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Ponteiros a Listas Encadeadas</a:t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3" name="Google Shape;423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650875" y="1274762"/>
            <a:ext cx="813752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lista encadeada deve sempre ter um ponteiro cabeçalho.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Dependendo em como utilizaremos a lista, podemos ter outros ponteiros adicionais.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p.e. se vamos realizar uma busca em uma lista encadeada, podemos querer utilizar um ponteiro adicional para indicar a localização do dado que estávamos buscando.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outros casos, o processamento da lista pode ser mais eficiente se existe um ponteiro ao último nó da lista além do ponteiro cabeçalho.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Código Genérico para TADs</a:t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4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46"/>
          <p:cNvSpPr txBox="1"/>
          <p:nvPr/>
        </p:nvSpPr>
        <p:spPr>
          <a:xfrm>
            <a:off x="650875" y="1274762"/>
            <a:ext cx="8137525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 estrutura de dados podemos criar código genérico para tipos abstratos de dados TADs.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código genérico nos permite escrever um conjunto de código e  aplicá-lo a qualquer tipo de dado.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podemos escrever funções genéricas para implementar uma estrutura de pilha. Podemos usar as funções genéricas para implementar pilhas de inteiros, float, double, e assim por diante.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Linguagens como C++ e java proporcionam ferramentas especiais para manipular código genérico. 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linguagem C tem a sua capacidade limitada através de dois recursos: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Ponteiro a void;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Ponteiro a função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Referências</a:t>
            </a:r>
            <a:endParaRPr/>
          </a:p>
        </p:txBody>
      </p:sp>
      <p:sp>
        <p:nvSpPr>
          <p:cNvPr id="440" name="Google Shape;440;p4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47"/>
          <p:cNvSpPr txBox="1"/>
          <p:nvPr/>
        </p:nvSpPr>
        <p:spPr>
          <a:xfrm>
            <a:off x="650875" y="1274762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1. Basic Concepts.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Dados Atómicos e Compostos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50875" y="1274762"/>
            <a:ext cx="8137525" cy="33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atómicos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são dados que consistem de uma peça única de informação. Elas não podem ser divididas em outras peças significativas de dados.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o número inteiro 4562, pode ser considerado um valor inteiro único. Não pode ser dividido, embora seja possível extrair os dígitos.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compostos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são dados que podem ser divididos em subcampos que possuem algum significado.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 exemplo, uma data ou um número telefônico.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de Dado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50875" y="1274762"/>
            <a:ext cx="81375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tipo de dado consiste de duas partes: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Um conjunto de dados;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operações que podem ser realizadas sobre os dados.</a:t>
            </a:r>
            <a:endParaRPr/>
          </a:p>
          <a:p>
            <a:pPr indent="-2349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Por exemplo, o tipo inteiro: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consiste de valores inteiros definidos em um determinado intervalo;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além de operações (adição, substração, multiplicação, divisão) entre outras.</a:t>
            </a:r>
            <a:endParaRPr/>
          </a:p>
          <a:p>
            <a:pPr indent="-101600" lvl="2" marL="1143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50875" y="4664075"/>
            <a:ext cx="8137525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valores;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operações sobre os valores.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de Dado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2408237"/>
            <a:ext cx="5921375" cy="1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650875" y="1274762"/>
            <a:ext cx="8137525" cy="90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Mostra-se, três exemplos de tipos de dados encontrados em todos os sistemas.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50875" y="1274762"/>
            <a:ext cx="81375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estrutura de dados é uma agregação de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atómicos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e/ou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dados compostos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em um conjunto com relações definidas.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Nesta definição,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significa um conjunto de regras que permitem que os dados permaneçam unidos ou que definem a maneira em que os dados se relacionam.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Estruturas de dados podem ser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aninhadas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Isto é, podemos ter estruturas da dados que consistem de outras estruturas de dados.</a:t>
            </a:r>
            <a:endParaRPr b="0" i="0" sz="18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8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50875" y="4030662"/>
            <a:ext cx="8137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Uma combinação de elementos em que cada um deles é de um tipo de dado ou outra estrutura;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conjunto de associações ou relações que envolvem aos elementos.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Exemplos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50875" y="1274762"/>
            <a:ext cx="8137525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Temos como exemplos, as estruturas de vetor e registro.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950" y="2041525"/>
            <a:ext cx="5921375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Estrutura de Dados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50875" y="1274762"/>
            <a:ext cx="81375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maioria das linguagens de programação suporta diversas estruturas de dados.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Linguagens de programação modernas permitem que os programadores criem novas estruturas de dados para as suas aplicações.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900"/>
              <a:buFont typeface="Bookman Old Style"/>
              <a:buNone/>
            </a:pPr>
            <a: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Tipo Abstrato de Dados (TAD)</a:t>
            </a:r>
            <a:br>
              <a:rPr b="0" i="0" lang="en-US" sz="2900" u="none">
                <a:solidFill>
                  <a:srgbClr val="C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solidFill>
                  <a:srgbClr val="008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Definição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50875" y="1274762"/>
            <a:ext cx="8137525" cy="2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Um tipo abstrato de dado TAD é uma declaração de dados empacotada junto com as operações que são significativas para os dados declarados.</a:t>
            </a:r>
            <a:endParaRPr/>
          </a:p>
          <a:p>
            <a:pPr indent="-285750" lvl="1" marL="463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Consiste no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dados e das operações sobre esses dados assim como na ocultação de ambos aspectos do usuário.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876300" y="4413250"/>
            <a:ext cx="81375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Tipo abstrato de dado</a:t>
            </a:r>
            <a:endParaRPr/>
          </a:p>
          <a:p>
            <a:pPr indent="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Declaração de dados;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Declaração de operações;</a:t>
            </a:r>
            <a:endParaRPr/>
          </a:p>
          <a:p>
            <a:pPr indent="-114300" lvl="1" marL="177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Bookman Old Style"/>
              <a:buAutoNum type="arabicPeriod"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Encapsulamento de dados e operações.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