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797675" cy="9926625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Aplicações de Pilhas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Parte 1</a:t>
            </a:r>
            <a:br>
              <a:rPr b="1" lang="pt-BR">
                <a:solidFill>
                  <a:srgbClr val="C00000"/>
                </a:solidFill>
              </a:rPr>
            </a:b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Conversão de decimal a Binário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3">
            <a:alphaModFix/>
          </a:blip>
          <a:srcRect b="9947" l="22" r="-22" t="-9947"/>
          <a:stretch/>
        </p:blipFill>
        <p:spPr>
          <a:xfrm>
            <a:off x="987325" y="1058455"/>
            <a:ext cx="5463540" cy="52349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/>
        </p:nvSpPr>
        <p:spPr>
          <a:xfrm>
            <a:off x="1422757" y="1203959"/>
            <a:ext cx="89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P3-16.c</a:t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5077097" y="2457946"/>
            <a:ext cx="3409405" cy="1774419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aplicação implementa o algoritmo de conversão decimal para binário.  Usa uma pilha para armazenar os dígitos gerados pela operação modulo e assim poder inverter a sequência.</a:t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5084363" y="5076519"/>
            <a:ext cx="2484470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Cria a pilha</a:t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5077097" y="4276881"/>
            <a:ext cx="3433704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Define ponteiro ao cabeçalho da  pilha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5077096" y="5808254"/>
            <a:ext cx="2786743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Ingressa um número decimal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Conversão de decimal a Binário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23"/>
          <p:cNvPicPr preferRelativeResize="0"/>
          <p:nvPr/>
        </p:nvPicPr>
        <p:blipFill rotWithShape="1">
          <a:blip r:embed="rId3">
            <a:alphaModFix/>
          </a:blip>
          <a:srcRect b="0" l="0" r="0" t="1471"/>
          <a:stretch/>
        </p:blipFill>
        <p:spPr>
          <a:xfrm>
            <a:off x="1107169" y="1946636"/>
            <a:ext cx="4720590" cy="475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/>
          <p:cNvPicPr preferRelativeResize="0"/>
          <p:nvPr/>
        </p:nvPicPr>
        <p:blipFill rotWithShape="1">
          <a:blip r:embed="rId4">
            <a:alphaModFix/>
          </a:blip>
          <a:srcRect b="2121" l="0" r="0" t="89447"/>
          <a:stretch/>
        </p:blipFill>
        <p:spPr>
          <a:xfrm>
            <a:off x="1096828" y="1543049"/>
            <a:ext cx="5463540" cy="4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3"/>
          <p:cNvSpPr txBox="1"/>
          <p:nvPr/>
        </p:nvSpPr>
        <p:spPr>
          <a:xfrm>
            <a:off x="1500234" y="1143000"/>
            <a:ext cx="2563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P3-16.c ( Continuação... )</a:t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6156609" y="2151857"/>
            <a:ext cx="2349489" cy="79164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Aloca memória ao digito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Calcula o digito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Insere o digito na pilha</a:t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6156608" y="3959757"/>
            <a:ext cx="2349489" cy="568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Remove o digito da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Imprime o digito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Análise sintática (Parsing)</a:t>
            </a:r>
            <a:b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24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749300" y="14605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Analisar o código de um programa para determinar se todos os parênteses estão corretamente casados (emparelhados).</a:t>
            </a:r>
            <a:endParaRPr/>
          </a:p>
        </p:txBody>
      </p:sp>
      <p:pic>
        <p:nvPicPr>
          <p:cNvPr id="253" name="Google Shape;2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389" y="2237037"/>
            <a:ext cx="3405188" cy="191928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4"/>
          <p:cNvSpPr txBox="1"/>
          <p:nvPr/>
        </p:nvSpPr>
        <p:spPr>
          <a:xfrm>
            <a:off x="782955" y="4372474"/>
            <a:ext cx="7772400" cy="183415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Existem duas situações de erro possíveis: </a:t>
            </a:r>
            <a:endParaRPr/>
          </a:p>
          <a:p>
            <a:pPr indent="-342900" lvl="1" marL="744537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i) Ter parênteses de abertura a mais. Neste caso, após o processamento, a pilha deveria ficar vazia, mas ficará com parênteses de abertura.</a:t>
            </a:r>
            <a:endParaRPr/>
          </a:p>
          <a:p>
            <a:pPr indent="-342900" lvl="1" marL="744537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ii) Ter parênteses de fechamento a mais. Neste caso, a pilha ficará vazia durante o processamento, revelando o excesso de parênteses de fechamento 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Análise sintática (Parsing) - Algoritmo</a:t>
            </a:r>
            <a:b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24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68" y="2040722"/>
            <a:ext cx="6364605" cy="448246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 txBox="1"/>
          <p:nvPr/>
        </p:nvSpPr>
        <p:spPr>
          <a:xfrm>
            <a:off x="522877" y="1259128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utiliza uma pilha para armazenar parênteses de abertura e comparar em ordem inversa com os parênteses de fechamento.</a:t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6268361" y="3269058"/>
            <a:ext cx="1334222" cy="362416"/>
          </a:xfrm>
          <a:prstGeom prst="wedgeRoundRectCallout">
            <a:avLst>
              <a:gd fmla="val -100754" name="adj1"/>
              <a:gd fmla="val 5698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Insere na Pilha</a:t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6268361" y="4546769"/>
            <a:ext cx="1334222" cy="362416"/>
          </a:xfrm>
          <a:prstGeom prst="wedgeRoundRectCallout">
            <a:avLst>
              <a:gd fmla="val -162761" name="adj1"/>
              <a:gd fmla="val 10504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da Pilha</a:t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8193860" y="4139954"/>
            <a:ext cx="768165" cy="362416"/>
          </a:xfrm>
          <a:prstGeom prst="wedgeRoundRectCallout">
            <a:avLst>
              <a:gd fmla="val -105975" name="adj1"/>
              <a:gd fmla="val 1530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 2</a:t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8158120" y="5748331"/>
            <a:ext cx="768165" cy="362416"/>
          </a:xfrm>
          <a:prstGeom prst="wedgeRoundRectCallout">
            <a:avLst>
              <a:gd fmla="val -198937" name="adj1"/>
              <a:gd fmla="val 20115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Análise sintática (Parsing)</a:t>
            </a:r>
            <a:endParaRPr/>
          </a:p>
        </p:txBody>
      </p:sp>
      <p:sp>
        <p:nvSpPr>
          <p:cNvPr id="275" name="Google Shape;275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 b="3258" l="0" r="2031" t="0"/>
          <a:stretch/>
        </p:blipFill>
        <p:spPr>
          <a:xfrm>
            <a:off x="1053781" y="1451569"/>
            <a:ext cx="6235293" cy="3905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/>
          <p:cNvPicPr preferRelativeResize="0"/>
          <p:nvPr/>
        </p:nvPicPr>
        <p:blipFill rotWithShape="1">
          <a:blip r:embed="rId4">
            <a:alphaModFix/>
          </a:blip>
          <a:srcRect b="0" l="0" r="1841" t="8266"/>
          <a:stretch/>
        </p:blipFill>
        <p:spPr>
          <a:xfrm>
            <a:off x="1079181" y="5329644"/>
            <a:ext cx="6235293" cy="85192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6"/>
          <p:cNvSpPr txBox="1"/>
          <p:nvPr/>
        </p:nvSpPr>
        <p:spPr>
          <a:xfrm>
            <a:off x="1562096" y="1134291"/>
            <a:ext cx="89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P3-17.c</a:t>
            </a:r>
            <a:endParaRPr/>
          </a:p>
        </p:txBody>
      </p:sp>
      <p:sp>
        <p:nvSpPr>
          <p:cNvPr id="282" name="Google Shape;282;p26"/>
          <p:cNvSpPr txBox="1"/>
          <p:nvPr/>
        </p:nvSpPr>
        <p:spPr>
          <a:xfrm>
            <a:off x="5002278" y="4105699"/>
            <a:ext cx="3384075" cy="1485203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aplicação lê um arquivo de texto que corresponde ao um programa e verifica se existe casamento entre os parênteses de abertura e fechamento.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457200" y="9797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Análise sintática (Parsing)</a:t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p27"/>
          <p:cNvPicPr preferRelativeResize="0"/>
          <p:nvPr/>
        </p:nvPicPr>
        <p:blipFill rotWithShape="1">
          <a:blip r:embed="rId3">
            <a:alphaModFix/>
          </a:blip>
          <a:srcRect b="71703" l="0" r="2148" t="0"/>
          <a:stretch/>
        </p:blipFill>
        <p:spPr>
          <a:xfrm>
            <a:off x="1151686" y="1685891"/>
            <a:ext cx="6215766" cy="206378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7"/>
          <p:cNvSpPr txBox="1"/>
          <p:nvPr/>
        </p:nvSpPr>
        <p:spPr>
          <a:xfrm>
            <a:off x="1148936" y="1250627"/>
            <a:ext cx="2621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P3-17.c  ( Continuação... )</a:t>
            </a:r>
            <a:endParaRPr/>
          </a:p>
        </p:txBody>
      </p:sp>
      <p:sp>
        <p:nvSpPr>
          <p:cNvPr id="294" name="Google Shape;294;p27"/>
          <p:cNvSpPr txBox="1"/>
          <p:nvPr/>
        </p:nvSpPr>
        <p:spPr>
          <a:xfrm>
            <a:off x="6236316" y="1902834"/>
            <a:ext cx="2484470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Cria a pilha</a:t>
            </a:r>
            <a:endParaRPr/>
          </a:p>
        </p:txBody>
      </p:sp>
      <p:sp>
        <p:nvSpPr>
          <p:cNvPr id="295" name="Google Shape;295;p27"/>
          <p:cNvSpPr txBox="1"/>
          <p:nvPr/>
        </p:nvSpPr>
        <p:spPr>
          <a:xfrm>
            <a:off x="6236316" y="2575168"/>
            <a:ext cx="2718621" cy="73946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Ingressa o nome do  arquivo: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  Tentar:   i) close-miss;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   ii) no-error; //   iii) open-miss.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    </a:t>
            </a:r>
            <a:endParaRPr/>
          </a:p>
        </p:txBody>
      </p:sp>
      <p:sp>
        <p:nvSpPr>
          <p:cNvPr id="296" name="Google Shape;296;p27"/>
          <p:cNvSpPr txBox="1"/>
          <p:nvPr/>
        </p:nvSpPr>
        <p:spPr>
          <a:xfrm>
            <a:off x="6236316" y="3749674"/>
            <a:ext cx="2484470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Abre arquivo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457200" y="20666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Análise sintática (Parsing)</a:t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6" name="Google Shape;306;p28"/>
          <p:cNvPicPr preferRelativeResize="0"/>
          <p:nvPr/>
        </p:nvPicPr>
        <p:blipFill rotWithShape="1">
          <a:blip r:embed="rId3">
            <a:alphaModFix/>
          </a:blip>
          <a:srcRect b="0" l="0" r="1816" t="28523"/>
          <a:stretch/>
        </p:blipFill>
        <p:spPr>
          <a:xfrm>
            <a:off x="1039530" y="1340577"/>
            <a:ext cx="5996996" cy="501252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8"/>
          <p:cNvSpPr txBox="1"/>
          <p:nvPr/>
        </p:nvSpPr>
        <p:spPr>
          <a:xfrm>
            <a:off x="941030" y="841806"/>
            <a:ext cx="2621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P3-17.c  ( Continuação... )</a:t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7083936" y="3380529"/>
            <a:ext cx="1334222" cy="362416"/>
          </a:xfrm>
          <a:prstGeom prst="wedgeRoundRectCallout">
            <a:avLst>
              <a:gd fmla="val -182668" name="adj1"/>
              <a:gd fmla="val -97703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Insere na Pilha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7147436" y="5453183"/>
            <a:ext cx="1334222" cy="362416"/>
          </a:xfrm>
          <a:prstGeom prst="wedgeRoundRectCallout">
            <a:avLst>
              <a:gd fmla="val -184300" name="adj1"/>
              <a:gd fmla="val 15310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da Pilha</a:t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7358530" y="1481437"/>
            <a:ext cx="1334222" cy="362416"/>
          </a:xfrm>
          <a:prstGeom prst="wedgeRoundRectCallout">
            <a:avLst>
              <a:gd fmla="val -163414" name="adj1"/>
              <a:gd fmla="val 5697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Obtém caracter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7147436" y="4651732"/>
            <a:ext cx="1334222" cy="362416"/>
          </a:xfrm>
          <a:prstGeom prst="wedgeRoundRectCallout">
            <a:avLst>
              <a:gd fmla="val -105975" name="adj1"/>
              <a:gd fmla="val 1530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 2</a:t>
            </a:r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7029904" y="2772247"/>
            <a:ext cx="1552121" cy="307777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*dataPtr = token;</a:t>
            </a:r>
            <a:endParaRPr/>
          </a:p>
        </p:txBody>
      </p:sp>
      <p:cxnSp>
        <p:nvCxnSpPr>
          <p:cNvPr id="313" name="Google Shape;313;p28"/>
          <p:cNvCxnSpPr/>
          <p:nvPr/>
        </p:nvCxnSpPr>
        <p:spPr>
          <a:xfrm rot="10800000">
            <a:off x="5372100" y="2956670"/>
            <a:ext cx="1664426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4" name="Google Shape;314;p28"/>
          <p:cNvSpPr txBox="1"/>
          <p:nvPr/>
        </p:nvSpPr>
        <p:spPr>
          <a:xfrm>
            <a:off x="7219774" y="2439706"/>
            <a:ext cx="12618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Adicionar!!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type="title"/>
          </p:nvPr>
        </p:nvSpPr>
        <p:spPr>
          <a:xfrm>
            <a:off x="457200" y="26127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Análise sintática (Parsing)</a:t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4" name="Google Shape;324;p29"/>
          <p:cNvPicPr preferRelativeResize="0"/>
          <p:nvPr/>
        </p:nvPicPr>
        <p:blipFill rotWithShape="1">
          <a:blip r:embed="rId3">
            <a:alphaModFix/>
          </a:blip>
          <a:srcRect b="0" l="0" r="1763" t="0"/>
          <a:stretch/>
        </p:blipFill>
        <p:spPr>
          <a:xfrm>
            <a:off x="1253792" y="3334655"/>
            <a:ext cx="6215862" cy="338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9"/>
          <p:cNvPicPr preferRelativeResize="0"/>
          <p:nvPr/>
        </p:nvPicPr>
        <p:blipFill rotWithShape="1">
          <a:blip r:embed="rId4">
            <a:alphaModFix/>
          </a:blip>
          <a:srcRect b="0" l="0" r="1904" t="0"/>
          <a:stretch/>
        </p:blipFill>
        <p:spPr>
          <a:xfrm>
            <a:off x="1238409" y="1497330"/>
            <a:ext cx="6231246" cy="193167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9"/>
          <p:cNvSpPr txBox="1"/>
          <p:nvPr/>
        </p:nvSpPr>
        <p:spPr>
          <a:xfrm>
            <a:off x="1176161" y="826872"/>
            <a:ext cx="2621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P3-17.c  ( Continuação... )</a:t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7469654" y="2039942"/>
            <a:ext cx="1334222" cy="362416"/>
          </a:xfrm>
          <a:prstGeom prst="wedgeRoundRectCallout">
            <a:avLst>
              <a:gd fmla="val -105975" name="adj1"/>
              <a:gd fmla="val 1530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 1</a:t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7352578" y="3320565"/>
            <a:ext cx="1334222" cy="362416"/>
          </a:xfrm>
          <a:prstGeom prst="wedgeRoundRectCallout">
            <a:avLst>
              <a:gd fmla="val -105975" name="adj1"/>
              <a:gd fmla="val 15309" name="adj2"/>
              <a:gd fmla="val 16667" name="adj3"/>
            </a:avLst>
          </a:prstGeom>
          <a:solidFill>
            <a:srgbClr val="FDEFC8"/>
          </a:solidFill>
          <a:ln cap="flat" cmpd="sng" w="158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 erros!!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3. Stacks.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4605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Estudaremos  quatro grupos de aplicações de pilhas: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Inversão de dados;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Análise sintática (</a:t>
            </a:r>
            <a:r>
              <a:rPr b="0" i="1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Parsing</a:t>
            </a:r>
            <a:r>
              <a:rPr b="0" i="0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);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Adiamento do uso de dados;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1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Backtracking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0" lvl="1" marL="457200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460500"/>
            <a:ext cx="7772400" cy="1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Inversão de dados;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Inversão de uma série numérica;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Conversão de um decimal em Binário.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Análise sintática (</a:t>
            </a:r>
            <a:r>
              <a:rPr b="0" i="1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Parsing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Casamento de parênteses;</a:t>
            </a:r>
            <a:endParaRPr/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13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457200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457200" y="16192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Inversão de dados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323" y="1149350"/>
            <a:ext cx="5476875" cy="525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1004660" y="760968"/>
            <a:ext cx="89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P3-15.c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5626303" y="1867599"/>
            <a:ext cx="2700374" cy="122668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Esta aplicação usa uma pilha pra inverter uma lista de inteiros ingressados do teclado.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5031027" y="4374423"/>
            <a:ext cx="3433704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Define ponteiro ao cabeçalho da  pilha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5031027" y="5200853"/>
            <a:ext cx="3295650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Cria a pilha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Inversão de dados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0" r="2350" t="0"/>
          <a:stretch/>
        </p:blipFill>
        <p:spPr>
          <a:xfrm>
            <a:off x="863228" y="1574536"/>
            <a:ext cx="5964292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1300759" y="1235794"/>
            <a:ext cx="2563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P3-15.c  ( Continuação...)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6550673" y="2833006"/>
            <a:ext cx="2136127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Insere o dado na pilha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6550672" y="1903696"/>
            <a:ext cx="2136127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Leitura do dado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6550671" y="1552755"/>
            <a:ext cx="2349489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Aloca memória ao dado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6550671" y="4208861"/>
            <a:ext cx="2349489" cy="3727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Remove o dado na pilha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Inversão de dados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65" y="1241419"/>
            <a:ext cx="3512344" cy="302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5304086" y="1371598"/>
            <a:ext cx="2700374" cy="1371601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resultado da execução da inversão do dado.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obs. para EOF tente:</a:t>
            </a:r>
            <a:endParaRPr/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     ctrl+Z ou ctrl+D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Inversão de dados – Exemplo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7160" y="1175657"/>
            <a:ext cx="4823460" cy="52349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222068" y="1513029"/>
            <a:ext cx="2141743" cy="6575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Estruturas criadas durante a execução.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Inversão de dados – Exemplo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895" y="1457325"/>
            <a:ext cx="4846320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222068" y="1513029"/>
            <a:ext cx="2141743" cy="6575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Estruturas criadas durante a execução.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4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Conversão de decimal a Binário - Algoritmo</a:t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38" y="1423188"/>
            <a:ext cx="4619625" cy="140493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/>
        </p:nvSpPr>
        <p:spPr>
          <a:xfrm>
            <a:off x="5730863" y="1841500"/>
            <a:ext cx="2219337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digit &lt;- number %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colocar em uma pilha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// number &lt;- number / 2</a:t>
            </a:r>
            <a:endParaRPr/>
          </a:p>
        </p:txBody>
      </p:sp>
      <p:pic>
        <p:nvPicPr>
          <p:cNvPr id="210" name="Google Shape;2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1800" y="3359150"/>
            <a:ext cx="3541713" cy="26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1"/>
          <p:cNvCxnSpPr/>
          <p:nvPr/>
        </p:nvCxnSpPr>
        <p:spPr>
          <a:xfrm>
            <a:off x="1689100" y="4032250"/>
            <a:ext cx="2743200" cy="22733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triangle"/>
            <a:tailEnd len="sm" w="sm" type="none"/>
          </a:ln>
        </p:spPr>
      </p:cxnSp>
      <p:pic>
        <p:nvPicPr>
          <p:cNvPr id="212" name="Google Shape;21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0875" y="3314700"/>
            <a:ext cx="2346325" cy="457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13" name="Google Shape;213;p21"/>
          <p:cNvSpPr txBox="1"/>
          <p:nvPr/>
        </p:nvSpPr>
        <p:spPr>
          <a:xfrm>
            <a:off x="5730863" y="4243798"/>
            <a:ext cx="2700374" cy="1782351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algoritmo para conversão de um inteiro em binário, que requer o uso de uma pilha, pois os dígitos gerados precisar ser invertidos.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