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797675" cy="9926625"/>
  <p:embeddedFontLs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EE1BAF-9463-42B8-9373-0FF0A44CA572}">
  <a:tblStyle styleId="{00EE1BAF-9463-42B8-9373-0FF0A44CA57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illSans-regular.fntdata"/><Relationship Id="rId50" Type="http://schemas.openxmlformats.org/officeDocument/2006/relationships/slide" Target="slides/slide44.xml"/><Relationship Id="rId52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Relationship Id="rId5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Relationship Id="rId4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2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02" y="1143000"/>
            <a:ext cx="614934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>
            <a:off x="7091359" y="2088619"/>
            <a:ext cx="1964506" cy="748784"/>
          </a:xfrm>
          <a:prstGeom prst="wedgeRoundRectCallout">
            <a:avLst>
              <a:gd fmla="val -172113" name="adj1"/>
              <a:gd fmla="val 39561" name="adj2"/>
              <a:gd fmla="val 16667" name="adj3"/>
            </a:avLst>
          </a:prstGeom>
          <a:blipFill rotWithShape="1">
            <a:blip r:embed="rId4">
              <a:alphaModFix/>
            </a:blip>
            <a:stretch>
              <a:fillRect b="-6399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7364039" y="4027245"/>
            <a:ext cx="1610641" cy="775773"/>
          </a:xfrm>
          <a:prstGeom prst="wedgeRoundRectCallout">
            <a:avLst>
              <a:gd fmla="val -212945" name="adj1"/>
              <a:gd fmla="val 26971" name="adj2"/>
              <a:gd fmla="val 16667" name="adj3"/>
            </a:avLst>
          </a:prstGeom>
          <a:blipFill rotWithShape="1">
            <a:blip r:embed="rId5">
              <a:alphaModFix/>
            </a:blip>
            <a:stretch>
              <a:fillRect b="-3844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167" y="1350000"/>
            <a:ext cx="614934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0052" y="1364025"/>
            <a:ext cx="3018626" cy="29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primeira parte do programa principal definem-se as variáveis locais para armazenar o caráter lido e 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Utiliza-se uma pilha para armazenar os operadores considerando a sua ordem de precedência. 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536" y="1581735"/>
            <a:ext cx="5657554" cy="428379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7665561" y="3429000"/>
            <a:ext cx="1140643" cy="452907"/>
          </a:xfrm>
          <a:prstGeom prst="wedgeRoundRectCallout">
            <a:avLst>
              <a:gd fmla="val -152762" name="adj1"/>
              <a:gd fmla="val 191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797407" y="4449599"/>
            <a:ext cx="2004822" cy="452907"/>
          </a:xfrm>
          <a:prstGeom prst="wedgeRoundRectCallout">
            <a:avLst>
              <a:gd fmla="val -127957" name="adj1"/>
              <a:gd fmla="val -12644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 da expressão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infixa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751682" y="4902506"/>
            <a:ext cx="1412614" cy="540419"/>
          </a:xfrm>
          <a:prstGeom prst="wedgeRoundRectCallout">
            <a:avLst>
              <a:gd fmla="val 106082" name="adj1"/>
              <a:gd fmla="val 948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de operadores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6797407" y="3977813"/>
            <a:ext cx="2004822" cy="352555"/>
          </a:xfrm>
          <a:prstGeom prst="wedgeRoundRectCallout">
            <a:avLst>
              <a:gd fmla="val -87293" name="adj1"/>
              <a:gd fmla="val -7048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para um operador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252536" y="1186933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121" y="39428"/>
            <a:ext cx="5194663" cy="678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00860" y="1237712"/>
            <a:ext cx="3018626" cy="409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principal do programa para transformar uma expressão infixa em posfixa consiste na leitura dos caracteres da expressão infixa.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caracter é processado segundo 4 casos possíveis, se for: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‘(‘ 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‘)’;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operador;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ou um operando.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3310213" y="896609"/>
            <a:ext cx="1268875" cy="278959"/>
          </a:xfrm>
          <a:prstGeom prst="wedgeRoundRectCallout">
            <a:avLst>
              <a:gd fmla="val 92579" name="adj1"/>
              <a:gd fmla="val 3560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token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310213" y="1672126"/>
            <a:ext cx="1268875" cy="312021"/>
          </a:xfrm>
          <a:prstGeom prst="wedgeRoundRectCallout">
            <a:avLst>
              <a:gd fmla="val 93183" name="adj1"/>
              <a:gd fmla="val -92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3310212" y="2077291"/>
            <a:ext cx="1793192" cy="526633"/>
          </a:xfrm>
          <a:prstGeom prst="wedgeRoundRectCallout">
            <a:avLst>
              <a:gd fmla="val 66461" name="adj1"/>
              <a:gd fmla="val 2644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3383361" y="3211873"/>
            <a:ext cx="1315418" cy="526633"/>
          </a:xfrm>
          <a:prstGeom prst="wedgeRoundRectCallout">
            <a:avLst>
              <a:gd fmla="val 78963" name="adj1"/>
              <a:gd fmla="val 3529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 topo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pilha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3310213" y="4035353"/>
            <a:ext cx="1421616" cy="330326"/>
          </a:xfrm>
          <a:prstGeom prst="wedgeRoundRectCallout">
            <a:avLst>
              <a:gd fmla="val 105060" name="adj1"/>
              <a:gd fmla="val 4493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3310211" y="4435402"/>
            <a:ext cx="1793193" cy="526633"/>
          </a:xfrm>
          <a:prstGeom prst="wedgeRoundRectCallout">
            <a:avLst>
              <a:gd fmla="val 72447" name="adj1"/>
              <a:gd fmla="val 192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310213" y="5335570"/>
            <a:ext cx="1421616" cy="326197"/>
          </a:xfrm>
          <a:prstGeom prst="wedgeRoundRectCallout">
            <a:avLst>
              <a:gd fmla="val 71560" name="adj1"/>
              <a:gd fmla="val 1780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token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7557910" y="313209"/>
            <a:ext cx="853534" cy="278959"/>
          </a:xfrm>
          <a:prstGeom prst="wedgeRoundRectCallout">
            <a:avLst>
              <a:gd fmla="val -192695" name="adj1"/>
              <a:gd fmla="val 857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Caso1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7557910" y="1364989"/>
            <a:ext cx="853534" cy="278959"/>
          </a:xfrm>
          <a:prstGeom prst="wedgeRoundRectCallout">
            <a:avLst>
              <a:gd fmla="val -146309" name="adj1"/>
              <a:gd fmla="val 181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Caso2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7544350" y="3051907"/>
            <a:ext cx="853534" cy="278959"/>
          </a:xfrm>
          <a:prstGeom prst="wedgeRoundRectCallout">
            <a:avLst>
              <a:gd fmla="val -89982" name="adj1"/>
              <a:gd fmla="val -1170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Caso3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599923" y="5982722"/>
            <a:ext cx="853534" cy="278959"/>
          </a:xfrm>
          <a:prstGeom prst="wedgeRoundRectCallout">
            <a:avLst>
              <a:gd fmla="val -310871" name="adj1"/>
              <a:gd fmla="val -8604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Caso4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909442" y="6035302"/>
            <a:ext cx="1793193" cy="526633"/>
          </a:xfrm>
          <a:prstGeom prst="wedgeRoundRectCallout">
            <a:avLst>
              <a:gd fmla="val 71921" name="adj1"/>
              <a:gd fmla="val 1624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474334" y="353315"/>
            <a:ext cx="2835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(Continuação...)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6"/>
          <p:cNvGrpSpPr/>
          <p:nvPr/>
        </p:nvGrpSpPr>
        <p:grpSpPr>
          <a:xfrm>
            <a:off x="2221543" y="2997199"/>
            <a:ext cx="5657554" cy="3188074"/>
            <a:chOff x="3543567" y="2078487"/>
            <a:chExt cx="5657554" cy="3188074"/>
          </a:xfrm>
        </p:grpSpPr>
        <p:pic>
          <p:nvPicPr>
            <p:cNvPr id="278" name="Google Shape;27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3567" y="2078487"/>
              <a:ext cx="5657554" cy="133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3567" y="3393085"/>
              <a:ext cx="5657554" cy="1873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288996" y="1237712"/>
            <a:ext cx="8485940" cy="12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última parte do programa principal após a leitura e processamento de todos os caracteres da expressão infixa, examina-se a pilha de operadores.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houver operadores na pilha, eles serão desempilhados, e concatenados no final da expressão posfixa já existente.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7763441" y="3528826"/>
            <a:ext cx="1140643" cy="452907"/>
          </a:xfrm>
          <a:prstGeom prst="wedgeRoundRectCallout">
            <a:avLst>
              <a:gd fmla="val -152762" name="adj1"/>
              <a:gd fmla="val 191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operador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288996" y="3981732"/>
            <a:ext cx="1793192" cy="526633"/>
          </a:xfrm>
          <a:prstGeom prst="wedgeRoundRectCallout">
            <a:avLst>
              <a:gd fmla="val 116827" name="adj1"/>
              <a:gd fmla="val -524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232084" y="4900651"/>
            <a:ext cx="1680073" cy="452907"/>
          </a:xfrm>
          <a:prstGeom prst="wedgeRoundRectCallout">
            <a:avLst>
              <a:gd fmla="val 107708" name="adj1"/>
              <a:gd fmla="val 154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a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6352135" y="5421975"/>
            <a:ext cx="1140643" cy="452907"/>
          </a:xfrm>
          <a:prstGeom prst="wedgeRoundRectCallout">
            <a:avLst>
              <a:gd fmla="val -170799" name="adj1"/>
              <a:gd fmla="val 11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2214441" y="2519098"/>
            <a:ext cx="2835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(Continuação...)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484" y="2820282"/>
            <a:ext cx="5657554" cy="25856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749300" y="1358899"/>
            <a:ext cx="7772400" cy="7345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priority()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determina a prioridade de um operador.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Quanto maior o valor retornado maior será a prioridade do operador.  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1960234" y="2346834"/>
            <a:ext cx="4345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 Função de prioridade do operador 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49300" y="1358899"/>
            <a:ext cx="7772400" cy="998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706" l="-156" r="-705" t="-36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582" y="3076111"/>
            <a:ext cx="5657554" cy="284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2076581" y="2588372"/>
            <a:ext cx="5448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 Função que determina se o caráter  é operador 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Resultado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19891" y="1275724"/>
            <a:ext cx="7276309" cy="70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dois exemplos da transformação de uma expressão infixa em posfixa.</a:t>
            </a:r>
            <a:endParaRPr/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2720387"/>
            <a:ext cx="6171877" cy="162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Ideia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749300" y="1358899"/>
            <a:ext cx="7772400" cy="124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como usar uma pilha para avaliar uma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uma expressão posfixa, os operandos aparecem antes dos operadores.  Assim, utilizaremos a pilha para adiar o uso dos operandos até achar um operador.  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749300" y="2695049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 posfixa: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3799002" y="3098830"/>
            <a:ext cx="1329179" cy="4509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749300" y="3590590"/>
            <a:ext cx="7772400" cy="26055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12" l="-156" r="-705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Exemplo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412" y="1670080"/>
            <a:ext cx="4976813" cy="430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612775" y="1275726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avaliação da expressão posfixa:</a:t>
            </a:r>
            <a:endParaRPr/>
          </a:p>
        </p:txBody>
      </p:sp>
      <p:sp>
        <p:nvSpPr>
          <p:cNvPr id="350" name="Google Shape;350;p31"/>
          <p:cNvSpPr txBox="1"/>
          <p:nvPr/>
        </p:nvSpPr>
        <p:spPr>
          <a:xfrm>
            <a:off x="685800" y="5905434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avaliação da expressão, o resultado fica armazenado na pilha.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quatro grupos de aplicações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Algoritmo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065" y="1737677"/>
            <a:ext cx="6352223" cy="46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2"/>
          <p:cNvSpPr txBox="1"/>
          <p:nvPr/>
        </p:nvSpPr>
        <p:spPr>
          <a:xfrm>
            <a:off x="612775" y="1275726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avaliação da expressão posfixa é o seguinte: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188536" y="2947305"/>
            <a:ext cx="1036040" cy="290086"/>
          </a:xfrm>
          <a:prstGeom prst="wedgeRoundRectCallout">
            <a:avLst>
              <a:gd fmla="val 108069" name="adj1"/>
              <a:gd fmla="val 2403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Criar Pilha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188535" y="3373967"/>
            <a:ext cx="1140643" cy="290086"/>
          </a:xfrm>
          <a:prstGeom prst="wedgeRoundRectCallout">
            <a:avLst>
              <a:gd fmla="val 95672" name="adj1"/>
              <a:gd fmla="val -4746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Carater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665561" y="3429000"/>
            <a:ext cx="1140643" cy="452907"/>
          </a:xfrm>
          <a:prstGeom prst="wedgeRoundRectCallout">
            <a:avLst>
              <a:gd fmla="val -217474" name="adj1"/>
              <a:gd fmla="val 3134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Operando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7661585" y="4137405"/>
            <a:ext cx="1140643" cy="452907"/>
          </a:xfrm>
          <a:prstGeom prst="wedgeRoundRectCallout">
            <a:avLst>
              <a:gd fmla="val -246752" name="adj1"/>
              <a:gd fmla="val -642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operandos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133975" y="4137405"/>
            <a:ext cx="155448" cy="34887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36234" y="4572067"/>
            <a:ext cx="1140643" cy="452907"/>
          </a:xfrm>
          <a:prstGeom prst="wedgeRoundRectCallout">
            <a:avLst>
              <a:gd fmla="val 147445" name="adj1"/>
              <a:gd fmla="val 1031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Operação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661584" y="4798520"/>
            <a:ext cx="1140643" cy="659600"/>
          </a:xfrm>
          <a:prstGeom prst="wedgeRoundRectCallout">
            <a:avLst>
              <a:gd fmla="val -252185" name="adj1"/>
              <a:gd fmla="val 260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operação</a:t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149011" y="5445751"/>
            <a:ext cx="1312143" cy="452907"/>
          </a:xfrm>
          <a:prstGeom prst="wedgeRoundRectCallout">
            <a:avLst>
              <a:gd fmla="val 76592" name="adj1"/>
              <a:gd fmla="val 198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Desempilhar resultado final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3"/>
          <p:cNvGrpSpPr/>
          <p:nvPr/>
        </p:nvGrpSpPr>
        <p:grpSpPr>
          <a:xfrm>
            <a:off x="2865749" y="1190135"/>
            <a:ext cx="5886271" cy="5446497"/>
            <a:chOff x="2818614" y="1190135"/>
            <a:chExt cx="5886271" cy="5446497"/>
          </a:xfrm>
        </p:grpSpPr>
        <p:pic>
          <p:nvPicPr>
            <p:cNvPr id="375" name="Google Shape;37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8614" y="1190135"/>
              <a:ext cx="5886271" cy="4134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8614" y="5292538"/>
              <a:ext cx="5886271" cy="13440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74236" y="1694694"/>
            <a:ext cx="2630078" cy="1759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parte do programa principal define as variáveis locais o tipo de dado a ser armazenado e cria a pilha.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778953" y="6231118"/>
            <a:ext cx="1214977" cy="318520"/>
          </a:xfrm>
          <a:prstGeom prst="wedgeRoundRectCallout">
            <a:avLst>
              <a:gd fmla="val -117602" name="adj1"/>
              <a:gd fmla="val 76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</a:t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6778952" y="5047007"/>
            <a:ext cx="1742879" cy="731018"/>
          </a:xfrm>
          <a:prstGeom prst="wedgeRoundRectCallout">
            <a:avLst>
              <a:gd fmla="val -139156" name="adj1"/>
              <a:gd fmla="val 100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os dados a serem armazenados como inteiros</a:t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6778952" y="4256923"/>
            <a:ext cx="1907848" cy="553307"/>
          </a:xfrm>
          <a:prstGeom prst="wedgeRoundRectCallout">
            <a:avLst>
              <a:gd fmla="val -138402" name="adj1"/>
              <a:gd fmla="val 1439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 para armazenar o operador</a:t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1813660" y="1262284"/>
            <a:ext cx="97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638" y="1676399"/>
            <a:ext cx="5886271" cy="45904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188536" y="1275725"/>
            <a:ext cx="2724346" cy="357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principal no programa principal consiste em: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Ler um caracter;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Identificar se é um operando ou operador;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for um operando, empilhar;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for um operador, desempilhar dois operandos, executar a operação e empilhar o resultado.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7618232" y="1943296"/>
            <a:ext cx="1436213" cy="362929"/>
          </a:xfrm>
          <a:prstGeom prst="wedgeRoundRectCallout">
            <a:avLst>
              <a:gd fmla="val -81151" name="adj1"/>
              <a:gd fmla="val 1195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caracter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7707787" y="3189769"/>
            <a:ext cx="979013" cy="517507"/>
          </a:xfrm>
          <a:prstGeom prst="wedgeRoundRectCallout">
            <a:avLst>
              <a:gd fmla="val -106536" name="adj1"/>
              <a:gd fmla="val -2441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operando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1150069" y="5018279"/>
            <a:ext cx="1377917" cy="543066"/>
          </a:xfrm>
          <a:prstGeom prst="wedgeRoundRectCallout">
            <a:avLst>
              <a:gd fmla="val 168356" name="adj1"/>
              <a:gd fmla="val -10181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2 operandos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 flipH="1">
            <a:off x="4238428" y="4398698"/>
            <a:ext cx="155448" cy="6648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7388143" y="5973015"/>
            <a:ext cx="1618300" cy="490385"/>
          </a:xfrm>
          <a:prstGeom prst="wedgeRoundRectCallout">
            <a:avLst>
              <a:gd fmla="val -79481" name="adj1"/>
              <a:gd fmla="val -6323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resultado da operação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134323" y="5660397"/>
            <a:ext cx="1618300" cy="365125"/>
          </a:xfrm>
          <a:prstGeom prst="wedgeRoundRectCallout">
            <a:avLst>
              <a:gd fmla="val 159856" name="adj1"/>
              <a:gd fmla="val -15722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operação</a:t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3624300" y="1275725"/>
            <a:ext cx="2606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Continuação...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177" y="2795743"/>
            <a:ext cx="5886271" cy="214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188536" y="1275725"/>
            <a:ext cx="8498264" cy="91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parte final do programa principal, recupera o valor armazenado na pilha e imprime o resultado da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a pilha é destruída.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6021019" y="4240983"/>
            <a:ext cx="1522429" cy="445807"/>
          </a:xfrm>
          <a:prstGeom prst="wedgeRoundRectCallout">
            <a:avLst>
              <a:gd fmla="val -146574" name="adj1"/>
              <a:gd fmla="val 3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7220932" y="3182015"/>
            <a:ext cx="1762812" cy="519965"/>
          </a:xfrm>
          <a:prstGeom prst="wedgeRoundRectCallout">
            <a:avLst>
              <a:gd fmla="val -134556" name="adj1"/>
              <a:gd fmla="val -29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 o valor armazenado na pilha</a:t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2119096" y="2377504"/>
            <a:ext cx="2606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Continuação... 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6"/>
          <p:cNvGrpSpPr/>
          <p:nvPr/>
        </p:nvGrpSpPr>
        <p:grpSpPr>
          <a:xfrm>
            <a:off x="1738430" y="2835893"/>
            <a:ext cx="5898628" cy="2925459"/>
            <a:chOff x="3056836" y="1467266"/>
            <a:chExt cx="5898628" cy="2925459"/>
          </a:xfrm>
        </p:grpSpPr>
        <p:pic>
          <p:nvPicPr>
            <p:cNvPr id="424" name="Google Shape;42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56836" y="2627178"/>
              <a:ext cx="5886271" cy="1765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9193" y="1467266"/>
              <a:ext cx="5886271" cy="1184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63585" y="1314405"/>
            <a:ext cx="7816830" cy="749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689" l="-155" r="0" t="-48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6215386" y="4058227"/>
            <a:ext cx="1789980" cy="584462"/>
          </a:xfrm>
          <a:prstGeom prst="wedgeRoundRectCallout">
            <a:avLst>
              <a:gd fmla="val -161598" name="adj1"/>
              <a:gd fmla="val 2368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o Token é um operador válido</a:t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2139957" y="2388345"/>
            <a:ext cx="5886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Função que determina se o caráter é um operador 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503" y="1592304"/>
            <a:ext cx="5931901" cy="49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188536" y="1275725"/>
            <a:ext cx="2516957" cy="21367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39" l="-483" r="-2178" t="-14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533400" y="4536888"/>
            <a:ext cx="1861796" cy="733861"/>
          </a:xfrm>
          <a:prstGeom prst="wedgeRoundRectCallout">
            <a:avLst>
              <a:gd fmla="val 123160" name="adj1"/>
              <a:gd fmla="val 2875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 o operador e executa a operação correspondente</a:t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881282" y="5897252"/>
            <a:ext cx="1312143" cy="452907"/>
          </a:xfrm>
          <a:prstGeom prst="wedgeRoundRectCallout">
            <a:avLst>
              <a:gd fmla="val 166396" name="adj1"/>
              <a:gd fmla="val 3112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resultado</a:t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flipH="1">
            <a:off x="3918703" y="4536888"/>
            <a:ext cx="155448" cy="11789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2996134" y="1159363"/>
            <a:ext cx="5886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Função que calcula o resultado da expressão 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Resultado</a:t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419891" y="1371599"/>
            <a:ext cx="7657309" cy="4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resultado para uma expressão posfixa de exemplo.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19779" t="0"/>
          <a:stretch/>
        </p:blipFill>
        <p:spPr>
          <a:xfrm>
            <a:off x="1090712" y="2040150"/>
            <a:ext cx="5948264" cy="98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457200" y="1358988"/>
            <a:ext cx="8498264" cy="25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uma outra aplicação das pilhas usada em aplicações tais como jogos computacionais, analise de decisão e sistemas expertos.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ideia do Backtracking consiste em poder explorar caminhos alternativos e para isso ter a capacidade de desfazer um percurso já feito e lembrar daquele percurso que ficou pendente.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pilhas são boas estruturas para lembrar das tarefas pendentes.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duas aplicações de Backtracking:  A busca de um objetivo (destino) e o problemas das 8 rainhas.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305" y="3257956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0"/>
          <p:cNvSpPr txBox="1"/>
          <p:nvPr/>
        </p:nvSpPr>
        <p:spPr>
          <a:xfrm>
            <a:off x="457200" y="1358988"/>
            <a:ext cx="8498264" cy="165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 exemplo de uma busca por objetivo.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um grafo, mas especificamente uma árvore que começa no nó 1 e apresenta uma série de caminhos alternativos a partir dele.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Apenas um destes caminhos nos leva ao nosso objetivo no nó 16.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Precisamos de um algoritmo para encontrar o caminho correto.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305" y="3709646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1"/>
          <p:cNvSpPr txBox="1"/>
          <p:nvPr/>
        </p:nvSpPr>
        <p:spPr>
          <a:xfrm>
            <a:off x="457200" y="1358988"/>
            <a:ext cx="8498264" cy="217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vez que chegamos a um ponto de bifurcação em que precisamos decidir para onde ir, precisamos lembrar onde ele fica de maneira que possamos voltar a ele caso seja necessário. Isto é chamado de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Fazer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significa voltar ao ponto mais próximo em que tomamos uma decisão.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queremos voltar ao ponto de partida.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implementar o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usamos estruturas LIFO (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Input First Output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como a pilha.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226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Converter notação infixa em posfixa;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Avaliar expressões posfixas;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Escolher entre dois o mais caminhos;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Problema das oito rainhas.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97" name="Google Shape;49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1" name="Google Shape;5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018" y="2211164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 txBox="1"/>
          <p:nvPr/>
        </p:nvSpPr>
        <p:spPr>
          <a:xfrm>
            <a:off x="457200" y="1215767"/>
            <a:ext cx="8498264" cy="103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questão aqui é o devemos colocar na pilha?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queremos apenas localizar nosso objetivo, podemos empilhar os nós onde realizamos uma bifurcação.</a:t>
            </a:r>
            <a:endParaRPr/>
          </a:p>
        </p:txBody>
      </p:sp>
      <p:graphicFrame>
        <p:nvGraphicFramePr>
          <p:cNvPr id="503" name="Google Shape;503;p42"/>
          <p:cNvGraphicFramePr/>
          <p:nvPr/>
        </p:nvGraphicFramePr>
        <p:xfrm>
          <a:off x="3285063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{00EE1BAF-9463-42B8-9373-0FF0A44CA572}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42"/>
          <p:cNvSpPr txBox="1"/>
          <p:nvPr/>
        </p:nvSpPr>
        <p:spPr>
          <a:xfrm>
            <a:off x="2344995" y="5322722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Pilha</a:t>
            </a:r>
            <a:endParaRPr/>
          </a:p>
        </p:txBody>
      </p:sp>
      <p:graphicFrame>
        <p:nvGraphicFramePr>
          <p:cNvPr id="505" name="Google Shape;505;p42"/>
          <p:cNvGraphicFramePr/>
          <p:nvPr/>
        </p:nvGraphicFramePr>
        <p:xfrm>
          <a:off x="3914066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{00EE1BAF-9463-42B8-9373-0FF0A44CA572}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Google Shape;506;p42"/>
          <p:cNvGraphicFramePr/>
          <p:nvPr/>
        </p:nvGraphicFramePr>
        <p:xfrm>
          <a:off x="4552295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{00EE1BAF-9463-42B8-9373-0FF0A44CA572}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Google Shape;507;p42"/>
          <p:cNvGraphicFramePr/>
          <p:nvPr/>
        </p:nvGraphicFramePr>
        <p:xfrm>
          <a:off x="5181298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{00EE1BAF-9463-42B8-9373-0FF0A44CA572}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42"/>
          <p:cNvGraphicFramePr/>
          <p:nvPr/>
        </p:nvGraphicFramePr>
        <p:xfrm>
          <a:off x="5848458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{00EE1BAF-9463-42B8-9373-0FF0A44CA572}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9" name="Google Shape;509;p42"/>
          <p:cNvSpPr txBox="1"/>
          <p:nvPr/>
        </p:nvSpPr>
        <p:spPr>
          <a:xfrm>
            <a:off x="3373199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/>
          </a:p>
        </p:txBody>
      </p:sp>
      <p:sp>
        <p:nvSpPr>
          <p:cNvPr id="510" name="Google Shape;510;p42"/>
          <p:cNvSpPr txBox="1"/>
          <p:nvPr/>
        </p:nvSpPr>
        <p:spPr>
          <a:xfrm>
            <a:off x="4007564" y="603983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/>
          </a:p>
        </p:txBody>
      </p:sp>
      <p:sp>
        <p:nvSpPr>
          <p:cNvPr id="511" name="Google Shape;511;p42"/>
          <p:cNvSpPr txBox="1"/>
          <p:nvPr/>
        </p:nvSpPr>
        <p:spPr>
          <a:xfrm>
            <a:off x="4653151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/>
          </a:p>
        </p:txBody>
      </p:sp>
      <p:sp>
        <p:nvSpPr>
          <p:cNvPr id="512" name="Google Shape;512;p42"/>
          <p:cNvSpPr txBox="1"/>
          <p:nvPr/>
        </p:nvSpPr>
        <p:spPr>
          <a:xfrm>
            <a:off x="5287516" y="603983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5933103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512804" y="4506930"/>
            <a:ext cx="8498264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assim, a seguinte evolução da pilha: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370" y="3736975"/>
            <a:ext cx="4405313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529" y="2612946"/>
            <a:ext cx="42291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457200" y="1215767"/>
            <a:ext cx="8498264" cy="15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se também queremos imprimir o caminho que nos leva ao nosso objetivo, teremos que empilhar tanto os nós que fazem parte de um caminho válido como os nós resultantes de uma bifurcação.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Distinguimos entre estes dois tipos de nós usando uma marcação ou flag, para os nós de bifurcação.</a:t>
            </a:r>
            <a:endParaRPr/>
          </a:p>
        </p:txBody>
      </p:sp>
      <p:sp>
        <p:nvSpPr>
          <p:cNvPr id="527" name="Google Shape;527;p43"/>
          <p:cNvSpPr txBox="1"/>
          <p:nvPr/>
        </p:nvSpPr>
        <p:spPr>
          <a:xfrm>
            <a:off x="539849" y="4800229"/>
            <a:ext cx="3453268" cy="67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solução final ignora-se os nós resultantes da bifurcação. 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5454757" y="2937494"/>
            <a:ext cx="3453268" cy="64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pilha resultante neste caso é a seguinte: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</a:t>
            </a: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Problema da 8 rainhas</a:t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936" y="3918908"/>
            <a:ext cx="4928235" cy="23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457200" y="1358989"/>
            <a:ext cx="8498264" cy="25123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das 8 rainhas é um problema clássico associado ao jogo de xadrez quem consiste em posicionar 8 rainhas no tabuleiro de xadrez de maneira que nenhuma rainha possa atacar (capturar) qualquer outra rainha.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solução computacional para este problema requer que localizemos uma rainha em uma posição do tabuleiro e analisemos todas as possíveis direções de ataque, verificando que não existe outra rainha capaz de capturar a última rainha posicionada.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posição da nova rainha esteja ameazada, tenta-se outra posição.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simplificado com 4 rainhas e um tabuleiro 4x4.</a:t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142246" y="4586567"/>
            <a:ext cx="1691088" cy="804232"/>
          </a:xfrm>
          <a:prstGeom prst="wedgeRoundRectCallout">
            <a:avLst>
              <a:gd fmla="val 71389" name="adj1"/>
              <a:gd fmla="val -2509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Direções de ataque para a rainha localizada em [2,2].</a:t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7542773" y="4360902"/>
            <a:ext cx="1328781" cy="686597"/>
          </a:xfrm>
          <a:prstGeom prst="wedgeRoundRectCallout">
            <a:avLst>
              <a:gd fmla="val -78507" name="adj1"/>
              <a:gd fmla="val 1768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Solução para o problema das 4 rainhas.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45"/>
          <p:cNvGrpSpPr/>
          <p:nvPr/>
        </p:nvGrpSpPr>
        <p:grpSpPr>
          <a:xfrm>
            <a:off x="3346717" y="1999844"/>
            <a:ext cx="5668709" cy="3549378"/>
            <a:chOff x="3313666" y="1999844"/>
            <a:chExt cx="5668709" cy="3549378"/>
          </a:xfrm>
        </p:grpSpPr>
        <p:pic>
          <p:nvPicPr>
            <p:cNvPr id="547" name="Google Shape;54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13666" y="1999844"/>
              <a:ext cx="5657554" cy="986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4821" y="2919782"/>
              <a:ext cx="5657554" cy="262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9" name="Google Shape;549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247650" y="1270854"/>
            <a:ext cx="2878362" cy="508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primeira parte do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programa principal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uma estrutura para armazenar uma posição no tabuleiro.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Uma estrutura de pilha será formada com nós que incluem ponteiros a estruturas desse tipo.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Declaram-se  protótipos das funções para: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obter o tamanho do tabuleiro;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preencher o tabuleiro e a pilha;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imprimir a pilha;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verificar se uma posição do tabuleiro está ameaçada.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6872211" y="2665680"/>
            <a:ext cx="1814589" cy="640408"/>
          </a:xfrm>
          <a:prstGeom prst="wedgeRoundRectCallout">
            <a:avLst>
              <a:gd fmla="val -123081" name="adj1"/>
              <a:gd fmla="val 761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estrutura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armazenar  posições de tabuleiro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3735318" y="1482260"/>
            <a:ext cx="356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P3-20.c ( Funções para o tabuleiro 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247" y="2129235"/>
            <a:ext cx="5657554" cy="365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3" name="Google Shape;56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260411" y="1358319"/>
            <a:ext cx="2877047" cy="18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programa principal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 uma pilha para armazenar as posições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Além disso usará uma matriz de posições.</a:t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803895" y="4142341"/>
            <a:ext cx="1790080" cy="461415"/>
          </a:xfrm>
          <a:prstGeom prst="wedgeRoundRectCallout">
            <a:avLst>
              <a:gd fmla="val 130721" name="adj1"/>
              <a:gd fmla="val 1049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o tabuleiro e a pilha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803895" y="4756156"/>
            <a:ext cx="1790080" cy="461415"/>
          </a:xfrm>
          <a:prstGeom prst="wedgeRoundRectCallout">
            <a:avLst>
              <a:gd fmla="val 131952" name="adj1"/>
              <a:gd fmla="val -8023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tabuleiro a partir da pilha</a:t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7480119" y="3728179"/>
            <a:ext cx="1201174" cy="461415"/>
          </a:xfrm>
          <a:prstGeom prst="wedgeRoundRectCallout">
            <a:avLst>
              <a:gd fmla="val -115795" name="adj1"/>
              <a:gd fmla="val 2482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de posições</a:t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7348251" y="4603756"/>
            <a:ext cx="1333042" cy="384455"/>
          </a:xfrm>
          <a:prstGeom prst="wedgeRoundRectCallout">
            <a:avLst>
              <a:gd fmla="val -144721" name="adj1"/>
              <a:gd fmla="val 476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7485626" y="2129236"/>
            <a:ext cx="1201174" cy="647266"/>
          </a:xfrm>
          <a:prstGeom prst="wedgeRoundRectCallout">
            <a:avLst>
              <a:gd fmla="val -151565" name="adj1"/>
              <a:gd fmla="val 19824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tamanho do tabuleiro</a:t>
            </a:r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3735318" y="1584891"/>
            <a:ext cx="3094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P3-20.c ( Programa principal )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303753" y="1321462"/>
            <a:ext cx="2790364" cy="24087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getSize()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permite a definição do tamanho do tabuleiro.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tamanho é definido pelo usuário e retornado pela função.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São válidos tamanhos entre 4 e 8.</a:t>
            </a:r>
            <a:endParaRPr/>
          </a:p>
        </p:txBody>
      </p:sp>
      <p:grpSp>
        <p:nvGrpSpPr>
          <p:cNvPr id="584" name="Google Shape;584;p47"/>
          <p:cNvGrpSpPr/>
          <p:nvPr/>
        </p:nvGrpSpPr>
        <p:grpSpPr>
          <a:xfrm>
            <a:off x="3258581" y="1757775"/>
            <a:ext cx="5701411" cy="4598575"/>
            <a:chOff x="2035525" y="1837128"/>
            <a:chExt cx="5701411" cy="4598575"/>
          </a:xfrm>
        </p:grpSpPr>
        <p:pic>
          <p:nvPicPr>
            <p:cNvPr id="585" name="Google Shape;58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8365" y="2217643"/>
              <a:ext cx="5657554" cy="4218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5525" y="1837128"/>
              <a:ext cx="5701411" cy="416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7" name="Google Shape;587;p47"/>
          <p:cNvSpPr/>
          <p:nvPr/>
        </p:nvSpPr>
        <p:spPr>
          <a:xfrm>
            <a:off x="803895" y="3892319"/>
            <a:ext cx="1790080" cy="644870"/>
          </a:xfrm>
          <a:prstGeom prst="wedgeRoundRectCallout">
            <a:avLst>
              <a:gd fmla="val 127029" name="adj1"/>
              <a:gd fmla="val 1627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do tamanho do tabuleiro</a:t>
            </a:r>
            <a:endParaRPr/>
          </a:p>
        </p:txBody>
      </p:sp>
      <p:sp>
        <p:nvSpPr>
          <p:cNvPr id="588" name="Google Shape;588;p47"/>
          <p:cNvSpPr txBox="1"/>
          <p:nvPr/>
        </p:nvSpPr>
        <p:spPr>
          <a:xfrm>
            <a:off x="3497420" y="1300128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P3-21.h ( Função que define o tamanho do tabuleiro 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8"/>
          <p:cNvGrpSpPr/>
          <p:nvPr/>
        </p:nvGrpSpPr>
        <p:grpSpPr>
          <a:xfrm>
            <a:off x="2862654" y="3424726"/>
            <a:ext cx="5668571" cy="2849159"/>
            <a:chOff x="3389331" y="1543049"/>
            <a:chExt cx="5668571" cy="2849159"/>
          </a:xfrm>
        </p:grpSpPr>
        <p:pic>
          <p:nvPicPr>
            <p:cNvPr id="594" name="Google Shape;59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89331" y="1543049"/>
              <a:ext cx="5657554" cy="2497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0348" y="4008748"/>
              <a:ext cx="5657554" cy="3834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6" name="Google Shape;596;p48"/>
          <p:cNvSpPr txBox="1"/>
          <p:nvPr>
            <p:ph type="title"/>
          </p:nvPr>
        </p:nvSpPr>
        <p:spPr>
          <a:xfrm>
            <a:off x="358048" y="228600"/>
            <a:ext cx="845544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7" name="Google Shape;597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457200" y="1204752"/>
            <a:ext cx="8235108" cy="18687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fillBoard()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tarefa de preenchimento do tabuleiro com rainhas em posições seguras (não ameaçadas).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utiliza uma estratégia de tentativa e erro para colocar o maior número de rainhas no tabuleiro (No máximo uma por linha).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posição possível em uma linha é testada, usando 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guarded()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para garantir que não exista ameaça de outras rainhas.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803895" y="5404583"/>
            <a:ext cx="1790080" cy="365126"/>
          </a:xfrm>
          <a:prstGeom prst="wedgeRoundRectCallout">
            <a:avLst>
              <a:gd fmla="val 104873" name="adj1"/>
              <a:gd fmla="val 420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 de posições</a:t>
            </a:r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6332526" y="5922694"/>
            <a:ext cx="1981200" cy="352107"/>
          </a:xfrm>
          <a:prstGeom prst="wedgeRoundRectCallout">
            <a:avLst>
              <a:gd fmla="val -112312" name="adj1"/>
              <a:gd fmla="val -1981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uma posição</a:t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2944970" y="3032275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P3-22.h ( Função que posiciona as rainhas 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446" y="454764"/>
            <a:ext cx="5657554" cy="628874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457200" y="1226785"/>
            <a:ext cx="2790364" cy="467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fillBoard()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assume que deve existir uma rainha em cada linha da solução.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cada linha procura-se uma posição segura em uma coluna.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exista essa posição segura, registra ela na matriz, empilha e analisa a próxima linha.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faz o </a:t>
            </a:r>
            <a:r>
              <a:rPr i="1"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, libera a posição da última rainha posicionada, na matriz e na pilha.</a:t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>
            <a:off x="7855025" y="4420019"/>
            <a:ext cx="1051613" cy="392093"/>
          </a:xfrm>
          <a:prstGeom prst="wedgeRoundRectCallout">
            <a:avLst>
              <a:gd fmla="val -117971" name="adj1"/>
              <a:gd fmla="val 104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9"/>
          <p:cNvSpPr/>
          <p:nvPr/>
        </p:nvSpPr>
        <p:spPr>
          <a:xfrm>
            <a:off x="7551566" y="3429000"/>
            <a:ext cx="1360084" cy="595974"/>
          </a:xfrm>
          <a:prstGeom prst="wedgeRoundRectCallout">
            <a:avLst>
              <a:gd fmla="val -67285" name="adj1"/>
              <a:gd fmla="val -983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uma posição segura</a:t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>
            <a:off x="7298178" y="2291509"/>
            <a:ext cx="1674564" cy="495100"/>
          </a:xfrm>
          <a:prstGeom prst="wedgeRoundRectCallout">
            <a:avLst>
              <a:gd fmla="val -68000" name="adj1"/>
              <a:gd fmla="val 197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a posição segura na matriz</a:t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>
            <a:off x="7298178" y="5815832"/>
            <a:ext cx="1674564" cy="495100"/>
          </a:xfrm>
          <a:prstGeom prst="wedgeRoundRectCallout">
            <a:avLst>
              <a:gd fmla="val -65368" name="adj1"/>
              <a:gd fmla="val -1003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Libera a última posição na matriz</a:t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7612658" y="4995932"/>
            <a:ext cx="1360084" cy="595974"/>
          </a:xfrm>
          <a:prstGeom prst="wedgeRoundRectCallout">
            <a:avLst>
              <a:gd fmla="val -73765" name="adj1"/>
              <a:gd fmla="val -4865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a última posição</a:t>
            </a:r>
            <a:endParaRPr/>
          </a:p>
        </p:txBody>
      </p:sp>
      <p:sp>
        <p:nvSpPr>
          <p:cNvPr id="620" name="Google Shape;620;p49"/>
          <p:cNvSpPr txBox="1"/>
          <p:nvPr/>
        </p:nvSpPr>
        <p:spPr>
          <a:xfrm>
            <a:off x="3486446" y="39026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P3-22.h ( Continuação...)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0" name="Google Shape;630;p50"/>
          <p:cNvPicPr preferRelativeResize="0"/>
          <p:nvPr/>
        </p:nvPicPr>
        <p:blipFill rotWithShape="1">
          <a:blip r:embed="rId3">
            <a:alphaModFix/>
          </a:blip>
          <a:srcRect b="49584" l="0" r="0" t="0"/>
          <a:stretch/>
        </p:blipFill>
        <p:spPr>
          <a:xfrm>
            <a:off x="1603375" y="2579815"/>
            <a:ext cx="6566535" cy="37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0"/>
          <p:cNvSpPr txBox="1"/>
          <p:nvPr/>
        </p:nvSpPr>
        <p:spPr>
          <a:xfrm>
            <a:off x="612775" y="1275725"/>
            <a:ext cx="7772400" cy="125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armazenamento das posições seguras para as rainhas.  Assim como para desfazer o posicionamento da última rainha, caso ela impeça o posicionamento de novas rainhas na próxima linha.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casos de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8075364" y="2702302"/>
            <a:ext cx="889161" cy="392093"/>
          </a:xfrm>
          <a:prstGeom prst="wedgeRoundRectCallout">
            <a:avLst>
              <a:gd fmla="val -76066" name="adj1"/>
              <a:gd fmla="val 19210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8089586" y="4314429"/>
            <a:ext cx="889161" cy="392093"/>
          </a:xfrm>
          <a:prstGeom prst="wedgeRoundRectCallout">
            <a:avLst>
              <a:gd fmla="val -76066" name="adj1"/>
              <a:gd fmla="val 19210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  <p:sp>
        <p:nvSpPr>
          <p:cNvPr id="639" name="Google Shape;639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3" name="Google Shape;643;p51"/>
          <p:cNvPicPr preferRelativeResize="0"/>
          <p:nvPr/>
        </p:nvPicPr>
        <p:blipFill rotWithShape="1">
          <a:blip r:embed="rId3">
            <a:alphaModFix/>
          </a:blip>
          <a:srcRect b="0" l="0" r="0" t="49770"/>
          <a:stretch/>
        </p:blipFill>
        <p:spPr>
          <a:xfrm>
            <a:off x="1349984" y="2588945"/>
            <a:ext cx="6566535" cy="371174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1"/>
          <p:cNvSpPr txBox="1"/>
          <p:nvPr/>
        </p:nvSpPr>
        <p:spPr>
          <a:xfrm>
            <a:off x="612775" y="1275725"/>
            <a:ext cx="7772400" cy="125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armazenamento das posições seguras para as rainhas.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Os passos 5, 6, 7 e 8 mostram uma sequência posições seguras até achar a solução final.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684" y="2009768"/>
            <a:ext cx="6302693" cy="3293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Manual.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3" name="Google Shape;653;p52"/>
          <p:cNvPicPr preferRelativeResize="0"/>
          <p:nvPr/>
        </p:nvPicPr>
        <p:blipFill rotWithShape="1">
          <a:blip r:embed="rId3">
            <a:alphaModFix/>
          </a:blip>
          <a:srcRect b="0" l="0" r="0" t="20951"/>
          <a:stretch/>
        </p:blipFill>
        <p:spPr>
          <a:xfrm>
            <a:off x="3289252" y="835452"/>
            <a:ext cx="5657554" cy="5793948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2"/>
          <p:cNvSpPr txBox="1"/>
          <p:nvPr/>
        </p:nvSpPr>
        <p:spPr>
          <a:xfrm>
            <a:off x="229021" y="1264576"/>
            <a:ext cx="2932820" cy="46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guarded()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existe uma ameaça para a posição da nova rainha, localizada na posição [chkrow, chk col].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posição esteja ameaçada retorna true;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recebe o tabuleiro preenchido com as rainhas anteriores.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Somente é necessário testar ameaças vindas de cima.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usa força bruta.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7531758" y="1905918"/>
            <a:ext cx="1328781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mesma coluna</a:t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7348252" y="2987338"/>
            <a:ext cx="1512287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diagonal à direita</a:t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7205031" y="4279490"/>
            <a:ext cx="1655507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diagonal à esquerda</a:t>
            </a:r>
            <a:endParaRPr/>
          </a:p>
        </p:txBody>
      </p:sp>
      <p:sp>
        <p:nvSpPr>
          <p:cNvPr id="658" name="Google Shape;658;p52"/>
          <p:cNvSpPr txBox="1"/>
          <p:nvPr/>
        </p:nvSpPr>
        <p:spPr>
          <a:xfrm>
            <a:off x="3062149" y="347767"/>
            <a:ext cx="5884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P3-23.h ( Função que determina se a posição esta ameaçada 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53"/>
          <p:cNvPicPr preferRelativeResize="0"/>
          <p:nvPr/>
        </p:nvPicPr>
        <p:blipFill rotWithShape="1">
          <a:blip r:embed="rId3">
            <a:alphaModFix/>
          </a:blip>
          <a:srcRect b="2847" l="0" r="0" t="0"/>
          <a:stretch/>
        </p:blipFill>
        <p:spPr>
          <a:xfrm>
            <a:off x="3245395" y="816648"/>
            <a:ext cx="5701411" cy="56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53"/>
          <p:cNvSpPr txBox="1"/>
          <p:nvPr/>
        </p:nvSpPr>
        <p:spPr>
          <a:xfrm>
            <a:off x="229021" y="1264576"/>
            <a:ext cx="2932820" cy="29218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printBoard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() imprime o posicionamento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As posições armazenadas na pilha encontram-se ordenadas de maior a menor linha.  Esta ordem é invertida usando uma pilha auxiliar.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7198037" y="3462843"/>
            <a:ext cx="1130715" cy="411954"/>
          </a:xfrm>
          <a:prstGeom prst="wedgeRoundRectCallout">
            <a:avLst>
              <a:gd fmla="val -142731" name="adj1"/>
              <a:gd fmla="val 2362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Pilha vazia</a:t>
            </a:r>
            <a:endParaRPr/>
          </a:p>
        </p:txBody>
      </p:sp>
      <p:sp>
        <p:nvSpPr>
          <p:cNvPr id="670" name="Google Shape;670;p53"/>
          <p:cNvSpPr/>
          <p:nvPr/>
        </p:nvSpPr>
        <p:spPr>
          <a:xfrm>
            <a:off x="7198037" y="5275528"/>
            <a:ext cx="1655507" cy="765824"/>
          </a:xfrm>
          <a:prstGeom prst="wedgeRoundRectCallout">
            <a:avLst>
              <a:gd fmla="val -85500" name="adj1"/>
              <a:gd fmla="val -2856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uma segunda pilha para inverter a primeira</a:t>
            </a:r>
            <a:endParaRPr/>
          </a:p>
        </p:txBody>
      </p:sp>
      <p:sp>
        <p:nvSpPr>
          <p:cNvPr id="671" name="Google Shape;671;p53"/>
          <p:cNvSpPr txBox="1"/>
          <p:nvPr/>
        </p:nvSpPr>
        <p:spPr>
          <a:xfrm>
            <a:off x="3639822" y="331034"/>
            <a:ext cx="468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P3-24.h ( Imprime o tabuleiro a partir da pilha 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4"/>
          <p:cNvGrpSpPr/>
          <p:nvPr/>
        </p:nvGrpSpPr>
        <p:grpSpPr>
          <a:xfrm>
            <a:off x="3257425" y="1986233"/>
            <a:ext cx="5668571" cy="3672207"/>
            <a:chOff x="3267322" y="1371597"/>
            <a:chExt cx="5668571" cy="3672207"/>
          </a:xfrm>
        </p:grpSpPr>
        <p:pic>
          <p:nvPicPr>
            <p:cNvPr id="677" name="Google Shape;67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8339" y="1371597"/>
              <a:ext cx="5657554" cy="29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7322" y="4342620"/>
              <a:ext cx="5657554" cy="70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9" name="Google Shape;67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54"/>
          <p:cNvSpPr txBox="1"/>
          <p:nvPr/>
        </p:nvSpPr>
        <p:spPr>
          <a:xfrm>
            <a:off x="136965" y="1293665"/>
            <a:ext cx="2932820" cy="23820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printBoard()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posicionamento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Usam-se as posições armazenadas na segunda pilha de menor a maior linha. 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4" name="Google Shape;684;p54"/>
          <p:cNvSpPr/>
          <p:nvPr/>
        </p:nvSpPr>
        <p:spPr>
          <a:xfrm>
            <a:off x="7722829" y="1905924"/>
            <a:ext cx="1130715" cy="492263"/>
          </a:xfrm>
          <a:prstGeom prst="wedgeRoundRectCallout">
            <a:avLst>
              <a:gd fmla="val -114476" name="adj1"/>
              <a:gd fmla="val 13900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 a posição</a:t>
            </a:r>
            <a:endParaRPr/>
          </a:p>
        </p:txBody>
      </p:sp>
      <p:sp>
        <p:nvSpPr>
          <p:cNvPr id="685" name="Google Shape;685;p54"/>
          <p:cNvSpPr/>
          <p:nvPr/>
        </p:nvSpPr>
        <p:spPr>
          <a:xfrm>
            <a:off x="7722829" y="2732814"/>
            <a:ext cx="1130715" cy="492263"/>
          </a:xfrm>
          <a:prstGeom prst="wedgeRoundRectCallout">
            <a:avLst>
              <a:gd fmla="val -111553" name="adj1"/>
              <a:gd fmla="val 472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a posição</a:t>
            </a: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7632858" y="4783783"/>
            <a:ext cx="1130715" cy="492263"/>
          </a:xfrm>
          <a:prstGeom prst="wedgeRoundRectCallout">
            <a:avLst>
              <a:gd fmla="val -170013" name="adj1"/>
              <a:gd fmla="val 1143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687" name="Google Shape;687;p54"/>
          <p:cNvSpPr/>
          <p:nvPr/>
        </p:nvSpPr>
        <p:spPr>
          <a:xfrm>
            <a:off x="7632857" y="3623772"/>
            <a:ext cx="1130715" cy="672806"/>
          </a:xfrm>
          <a:prstGeom prst="wedgeRoundRectCallout">
            <a:avLst>
              <a:gd fmla="val -128117" name="adj1"/>
              <a:gd fmla="val -472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Q na coluna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apropriada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702596" y="1460392"/>
            <a:ext cx="273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P3-24.h ( Continuação... )</a:t>
            </a:r>
            <a:endParaRPr/>
          </a:p>
        </p:txBody>
      </p:sp>
      <p:sp>
        <p:nvSpPr>
          <p:cNvPr id="689" name="Google Shape;689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Resultado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5" name="Google Shape;695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55"/>
          <p:cNvSpPr txBox="1"/>
          <p:nvPr/>
        </p:nvSpPr>
        <p:spPr>
          <a:xfrm>
            <a:off x="419891" y="1275725"/>
            <a:ext cx="8498264" cy="4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solução para o problema das 4 rainhas.</a:t>
            </a:r>
            <a:endParaRPr/>
          </a:p>
        </p:txBody>
      </p:sp>
      <p:pic>
        <p:nvPicPr>
          <p:cNvPr id="700" name="Google Shape;7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908" y="1848402"/>
            <a:ext cx="6171877" cy="3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706" name="Google Shape;706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17" y="2016118"/>
            <a:ext cx="6315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Manual.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427" y="1860536"/>
            <a:ext cx="2687003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27" y="4768835"/>
            <a:ext cx="3405188" cy="34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762000" y="2362200"/>
            <a:ext cx="77724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Onde usar a pilha? O que deverá ser guardado?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usar?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6527" y="5870568"/>
            <a:ext cx="3442335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723900" y="33083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Empilhar todos os operadores? Desempilhar todos e aplicar?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23900" y="3714734"/>
            <a:ext cx="7772400" cy="73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Empilhar somente até achar outro operador.  Desempilhar o mais antigo. Empilhar o mais novo?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723900" y="53276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 a regra de precedência entre operadores?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02" y="2441568"/>
            <a:ext cx="3442335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38175" y="18986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 a regra de precedência entre operadores?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798" y="3082918"/>
            <a:ext cx="5188268" cy="1560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8098" y="4592306"/>
            <a:ext cx="5386388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638175" y="1898634"/>
            <a:ext cx="7772400" cy="24193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encontrar um novo operador com prioridade inferior ou igual ao que está no topo da pilha, devemos desempilhar o operador do topo e colocar ele na expressão posfixa.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topo pode pela sua vez ter prioridade sobre o novo operador. Com isso o processo pode-se repetir várias vezes.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operador somente será empilhado após remover todos os operadores com prioridade maior ou igual na pilha.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76" y="1122045"/>
            <a:ext cx="6149340" cy="50063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7401157" y="5099941"/>
            <a:ext cx="1610641" cy="775773"/>
          </a:xfrm>
          <a:prstGeom prst="wedgeRoundRectCallout">
            <a:avLst>
              <a:gd fmla="val -227993" name="adj1"/>
              <a:gd fmla="val 24130" name="adj2"/>
              <a:gd fmla="val 16667" name="adj3"/>
            </a:avLst>
          </a:prstGeom>
          <a:blipFill rotWithShape="1">
            <a:blip r:embed="rId4">
              <a:alphaModFix/>
            </a:blip>
            <a:stretch>
              <a:fillRect b="-3844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