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797675" cy="9926625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Aplicação de Pilha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Parte 3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solvemaze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90050" y="1295399"/>
            <a:ext cx="3241675" cy="123824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buildMaze() constrói o labirinto a partir de um arquivo de texto, com o seguinte formato: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460" y="1387375"/>
            <a:ext cx="4663440" cy="4654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7458529" y="2544394"/>
            <a:ext cx="1562546" cy="382185"/>
          </a:xfrm>
          <a:prstGeom prst="wedgeRoundRectCallout">
            <a:avLst>
              <a:gd fmla="val -92709" name="adj1"/>
              <a:gd fmla="val -2191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Constrói o labirinto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2498042" y="3634479"/>
            <a:ext cx="1428289" cy="332820"/>
          </a:xfrm>
          <a:prstGeom prst="wedgeRoundRectCallout">
            <a:avLst>
              <a:gd fmla="val 66226" name="adj1"/>
              <a:gd fmla="val 657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Saída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7524823" y="4741370"/>
            <a:ext cx="1428289" cy="554530"/>
          </a:xfrm>
          <a:prstGeom prst="wedgeRoundRectCallout">
            <a:avLst>
              <a:gd fmla="val -79674" name="adj1"/>
              <a:gd fmla="val 2550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uma célula como parede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2239" y="1342380"/>
            <a:ext cx="548640" cy="32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2425" y="5450940"/>
            <a:ext cx="502920" cy="21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1657" y="2491256"/>
            <a:ext cx="628650" cy="165169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190049" y="4142951"/>
            <a:ext cx="3241675" cy="215263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linha contem as dimensões do labirinto;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duas linhas seguintes contem as coordenadas do ponto de partida e da saída.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linhas seguintes representam o labirinto com * representando as paredes.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7525658" y="1710783"/>
            <a:ext cx="1428289" cy="351760"/>
          </a:xfrm>
          <a:prstGeom prst="wedgeRoundRectCallout">
            <a:avLst>
              <a:gd fmla="val -79673" name="adj1"/>
              <a:gd fmla="val 515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Abre o arquivo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2498042" y="3080485"/>
            <a:ext cx="1428289" cy="332820"/>
          </a:xfrm>
          <a:prstGeom prst="wedgeRoundRectCallout">
            <a:avLst>
              <a:gd fmla="val 63247" name="adj1"/>
              <a:gd fmla="val 4730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Inicio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7578094" y="5735387"/>
            <a:ext cx="1428289" cy="351760"/>
          </a:xfrm>
          <a:prstGeom prst="wedgeRoundRectCallout">
            <a:avLst>
              <a:gd fmla="val -182771" name="adj1"/>
              <a:gd fmla="val -387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Fecha o arquivo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531806" y="2320819"/>
            <a:ext cx="913213" cy="606299"/>
          </a:xfrm>
          <a:prstGeom prst="wedgeRoundRectCallout">
            <a:avLst>
              <a:gd fmla="val 124611" name="adj1"/>
              <a:gd fmla="val -2865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de 2 valores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solvemaze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3375" y="1552566"/>
            <a:ext cx="3241675" cy="15049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readValuePair() faz a leitura de dois valores de uma linha do arquivo de texto, e retorna como valores inteiros.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050" y="2630326"/>
            <a:ext cx="4937760" cy="17671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/>
          <p:nvPr/>
        </p:nvSpPr>
        <p:spPr>
          <a:xfrm>
            <a:off x="7326589" y="3057522"/>
            <a:ext cx="1645961" cy="351760"/>
          </a:xfrm>
          <a:prstGeom prst="wedgeRoundRectCallout">
            <a:avLst>
              <a:gd fmla="val -110526" name="adj1"/>
              <a:gd fmla="val 214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de uma linha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923925" y="3253120"/>
            <a:ext cx="1771385" cy="351760"/>
          </a:xfrm>
          <a:prstGeom prst="wedgeRoundRectCallout">
            <a:avLst>
              <a:gd fmla="val 115163" name="adj1"/>
              <a:gd fmla="val 2411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Divisão da linha em dois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891090" y="1419238"/>
            <a:ext cx="7306125" cy="21504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é implementado com um vetor bidimensional, importando a classe Array2D.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Caracteres podem ser usados para representar as paredes e os tokens (x) de caminho válido e (o) de tentativa falha.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células vazias são representadas como ponteiros nulos.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Enquanto as posições de partida e saída são armazenadas separadamente.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75" y="3569660"/>
            <a:ext cx="6949440" cy="270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123375" y="1419239"/>
            <a:ext cx="3105600" cy="234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é implementado com um vetor bidimensional, importando a classe Array2D.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Além disso, ele utiliza a implementação a classe Stack.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625" y="1216184"/>
            <a:ext cx="5715000" cy="508213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/>
          <p:nvPr/>
        </p:nvSpPr>
        <p:spPr>
          <a:xfrm>
            <a:off x="1533525" y="3968208"/>
            <a:ext cx="1238697" cy="351760"/>
          </a:xfrm>
          <a:prstGeom prst="wedgeRoundRectCallout">
            <a:avLst>
              <a:gd fmla="val 138744" name="adj1"/>
              <a:gd fmla="val -5983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1343025" y="4834712"/>
            <a:ext cx="1429198" cy="351760"/>
          </a:xfrm>
          <a:prstGeom prst="wedgeRoundRectCallout">
            <a:avLst>
              <a:gd fmla="val 125517" name="adj1"/>
              <a:gd fmla="val 1598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linhas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1266825" y="5609928"/>
            <a:ext cx="1505397" cy="351760"/>
          </a:xfrm>
          <a:prstGeom prst="wedgeRoundRectCallout">
            <a:avLst>
              <a:gd fmla="val 121088" name="adj1"/>
              <a:gd fmla="val 1328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colunas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57200" y="1427114"/>
            <a:ext cx="7963351" cy="7335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métodos para definir as células que serão: i) paredes; ii) ponto de partida; e iii) ponto de saída.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050" y="2520179"/>
            <a:ext cx="7132320" cy="347664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/>
          <p:nvPr/>
        </p:nvSpPr>
        <p:spPr>
          <a:xfrm>
            <a:off x="192630" y="2645612"/>
            <a:ext cx="1359943" cy="351761"/>
          </a:xfrm>
          <a:prstGeom prst="wedgeRoundRectCallout">
            <a:avLst>
              <a:gd fmla="val 106143" name="adj1"/>
              <a:gd fmla="val 1057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as paredes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323962" y="3796131"/>
            <a:ext cx="1228611" cy="439767"/>
          </a:xfrm>
          <a:prstGeom prst="wedgeRoundRectCallout">
            <a:avLst>
              <a:gd fmla="val 110526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ponto de partida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23961" y="4912956"/>
            <a:ext cx="1228611" cy="439767"/>
          </a:xfrm>
          <a:prstGeom prst="wedgeRoundRectCallout">
            <a:avLst>
              <a:gd fmla="val 110526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ponto de saída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7449115" y="3400659"/>
            <a:ext cx="1361849" cy="647700"/>
          </a:xfrm>
          <a:prstGeom prst="wedgeRoundRectCallout">
            <a:avLst>
              <a:gd fmla="val -81268" name="adj1"/>
              <a:gd fmla="val -462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Preenche uma posição da matriz com um *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7449114" y="5474156"/>
            <a:ext cx="1171011" cy="522668"/>
          </a:xfrm>
          <a:prstGeom prst="wedgeRoundRectCallout">
            <a:avLst>
              <a:gd fmla="val -119249" name="adj1"/>
              <a:gd fmla="val 3249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Repassa uma coordenada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590324" y="1458327"/>
            <a:ext cx="7963351" cy="142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métodos para: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encontrar o caminho entre o ponto de partida e a saída;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remover todos os tokens (x) na matriz do labirinto;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iii) imprimir uma representação do labirinto usando caracteres.</a:t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529" y="4316355"/>
            <a:ext cx="6309360" cy="136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/>
          <p:nvPr/>
        </p:nvSpPr>
        <p:spPr>
          <a:xfrm>
            <a:off x="390525" y="4458257"/>
            <a:ext cx="1096380" cy="439767"/>
          </a:xfrm>
          <a:prstGeom prst="wedgeRoundRectCallout">
            <a:avLst>
              <a:gd fmla="val 113815" name="adj1"/>
              <a:gd fmla="val 245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Apaga os tokens (x)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390525" y="5323666"/>
            <a:ext cx="1096380" cy="439767"/>
          </a:xfrm>
          <a:prstGeom prst="wedgeRoundRectCallout">
            <a:avLst>
              <a:gd fmla="val 119708" name="adj1"/>
              <a:gd fmla="val -2570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o labirinto</a:t>
            </a:r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610" y="3139361"/>
            <a:ext cx="7223760" cy="116658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144646" y="3533775"/>
            <a:ext cx="1458729" cy="546017"/>
          </a:xfrm>
          <a:prstGeom prst="wedgeRoundRectCallout">
            <a:avLst>
              <a:gd fmla="val 93404" name="adj1"/>
              <a:gd fmla="val 1148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Procura o caminho no labirinto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678" y="3160266"/>
            <a:ext cx="7368540" cy="23088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Função findpath()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374934" y="1419238"/>
            <a:ext cx="8394131" cy="125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findpath()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tenta resolver o labirinto encontrando um caminho do ponto de partida até a saída.  Nesse caso retorna True. Caso contrário,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utiliza uma pilha para guardar as posições que conformam o caminho. E se necessário fazer </a:t>
            </a:r>
            <a:r>
              <a:rPr b="1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867525" y="2800351"/>
            <a:ext cx="1653693" cy="651740"/>
          </a:xfrm>
          <a:prstGeom prst="wedgeRoundRectCallout">
            <a:avLst>
              <a:gd fmla="val -117528" name="adj1"/>
              <a:gd fmla="val 4378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 e guarda a posição de partida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200025" y="4787020"/>
            <a:ext cx="1653693" cy="1175625"/>
          </a:xfrm>
          <a:prstGeom prst="wedgeRoundRectCallout">
            <a:avLst>
              <a:gd fmla="val 47385" name="adj1"/>
              <a:gd fmla="val -10694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 um loop de busca da próxima posição até achar a saída o voltar a posição de partida.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45" y="2491234"/>
            <a:ext cx="672846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Função findpath() Continuação...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320675" y="1423543"/>
            <a:ext cx="8407850" cy="9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findpath() utiliza uma pilha para guardar as posições que conformam o caminho.  Procura uma posição válida (acima, esquerda, direita, abaixo) e armazena da pilha.  Caso não seja possível avançar, remove-se da pilha a última posição.</a:t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7706035" y="4210998"/>
            <a:ext cx="1321956" cy="546017"/>
          </a:xfrm>
          <a:prstGeom prst="wedgeRoundRectCallout">
            <a:avLst>
              <a:gd fmla="val -89609" name="adj1"/>
              <a:gd fmla="val 1148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Guarda a posição na pilha.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7668897" y="5258748"/>
            <a:ext cx="1321956" cy="546017"/>
          </a:xfrm>
          <a:prstGeom prst="wedgeRoundRectCallout">
            <a:avLst>
              <a:gd fmla="val -88168" name="adj1"/>
              <a:gd fmla="val 2020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 última posição da pilha.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Função findpath() Continuação...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320675" y="1423544"/>
            <a:ext cx="8407850" cy="69100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findpath() procura a próxima posição válida testando quatro direções possíveis na seguinte ordem:  acima, esquerda, direita, abaixo.</a:t>
            </a:r>
            <a:endParaRPr/>
          </a:p>
        </p:txBody>
      </p:sp>
      <p:pic>
        <p:nvPicPr>
          <p:cNvPr id="334" name="Google Shape;3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130" y="2516953"/>
            <a:ext cx="4853940" cy="172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566904" y="1280529"/>
            <a:ext cx="7963351" cy="1330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métodos para: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Determinar se o movimento é valido; ii) Verificar se encontrou a saída;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iii) Marca a célula como tentativa falha; iv) Marca a célula como parte do caminho.</a:t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672" y="2812097"/>
            <a:ext cx="6126480" cy="351129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/>
          <p:nvPr/>
        </p:nvSpPr>
        <p:spPr>
          <a:xfrm>
            <a:off x="243432" y="2897427"/>
            <a:ext cx="1359943" cy="651465"/>
          </a:xfrm>
          <a:prstGeom prst="wedgeRoundRectCallout">
            <a:avLst>
              <a:gd fmla="val 106143" name="adj1"/>
              <a:gd fmla="val -1867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se o movimento é valido</a:t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309097" y="4029496"/>
            <a:ext cx="1228611" cy="651465"/>
          </a:xfrm>
          <a:prstGeom prst="wedgeRoundRectCallout">
            <a:avLst>
              <a:gd fmla="val 110526" name="adj1"/>
              <a:gd fmla="val -14391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encontrou a saída</a:t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154548" y="4951335"/>
            <a:ext cx="1537707" cy="567320"/>
          </a:xfrm>
          <a:prstGeom prst="wedgeRoundRectCallout">
            <a:avLst>
              <a:gd fmla="val 91324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Marca a célula como tentativa falha</a:t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7558818" y="3353628"/>
            <a:ext cx="1361849" cy="522668"/>
          </a:xfrm>
          <a:prstGeom prst="wedgeRoundRectCallout">
            <a:avLst>
              <a:gd fmla="val -128829" name="adj1"/>
              <a:gd fmla="val 1925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Celula vazia. Ponteiro nulo.</a:t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154548" y="5688439"/>
            <a:ext cx="1537707" cy="567320"/>
          </a:xfrm>
          <a:prstGeom prst="wedgeRoundRectCallout">
            <a:avLst>
              <a:gd fmla="val 91324" name="adj1"/>
              <a:gd fmla="val 4616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Marca a célula como parte do caminho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 uma aplicação de pilhas: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1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2900" lvl="2" marL="12001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Problema de percurso de um labirinto (Maze).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57200" y="1457325"/>
            <a:ext cx="7963351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o TAD Labirinto (Maze ADT) inclui uma classe para armazenar uma coordenada.</a:t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875" y="2373561"/>
            <a:ext cx="5349240" cy="135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457200" y="1457325"/>
            <a:ext cx="796335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objeto labirinto (Maze) poderia ser representado da seguinte maneira:</a:t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45" y="2121408"/>
            <a:ext cx="3310890" cy="261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650875" y="1274763"/>
            <a:ext cx="8137525" cy="75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Rance Necaise. Data Structures and Algorithms Using Python. Capítulo 7. Stacks. 2011.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500"/>
            <a:ext cx="7772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problema clássico que requer o uso de uma pilha é o problema de encontrar um caminho em um labirinto (Maze Problem).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5" y="2394284"/>
            <a:ext cx="5219700" cy="20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39700" y="1323974"/>
            <a:ext cx="2982592" cy="16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deve explorar o labirinto até achar a posição de saída conforme ilustra a figura.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292" y="1666922"/>
            <a:ext cx="5806440" cy="468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57199" y="1354138"/>
            <a:ext cx="8086725" cy="373221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resolver este problema segue a estratégia de </a:t>
            </a:r>
            <a:r>
              <a:rPr b="1" i="1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Ao invés de tentar todos os caminhos possíveis, o que corresponderia ao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método de força bruta, 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armazena as soluções parciais de caminhos possíveis, e sempre que o caminho se torna inviável por causa de uma passagem bloqueada, tenta aproveitar parte desse caminho seguindo por uma nova direção. 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Para isso, se faz uso de uma pilha.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Assim, o algoritmo evita construir uma solução nova desde o inicio.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constrói soluções parciais um passo de cada vez.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Pode-se considerar que o método de </a:t>
            </a:r>
            <a:r>
              <a:rPr b="0" i="1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é um refinamento do método de força bruta.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49300" y="1295399"/>
            <a:ext cx="7772400" cy="178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Define-se um TAD Labirinto (Maze ADT) para construir e resolver um labirinto. O labirinto é uma estrutura bidimensional formada por células de igual tamanho distribuída em linhas e colunas. 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célula pode ser preenchida representar uma parede ou um espaço vazio;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célula deve ser marcada para representar a posição de partida e outra para representar a saída.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3279777"/>
            <a:ext cx="4686300" cy="225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49300" y="1295398"/>
            <a:ext cx="7772400" cy="46196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as seguintes operações: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Maze (numRows, numCols)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 um novo labirinto com todas as células vazias. Sem ponto de partida ou saída.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numRows(row,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o número de linhas do labirinto.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numCols(row,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Retorna o número de colunas do labirinto.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setWall(row,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Define a célula (row, col) como parede.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setStart(row, col)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 a célula (row, col) como ponto de partida.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setExit(row, col)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 a célula (row, col) como a saída.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findPath()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Tenta resolver o labirinto encontrando um caminho do ponto de partida até a saída. Caso a solução seja encontrada, o caminho é marcado com tokens (x) e retorna True. Caso contrário, o labirinto é mostrado no estado inicial e retorna False. O perímetro do labirinto pode ser vazio, entendendo-se que existe uma fronteira além dele.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Maze ADT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49300" y="1295399"/>
            <a:ext cx="7772400" cy="138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TAD Labirinto (Maze ADT) possui as seguintes operações: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reset()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Apaga os tokens (x) colocados durante a operação de busca.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draw() :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Imprime uma representação do labirinto usando caracteres. Devem ser mostrados: paredes, ponto de partida e saída e caminho.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4309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550" y="2901518"/>
            <a:ext cx="1562100" cy="126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4100" y="2901518"/>
            <a:ext cx="1219200" cy="126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819152" y="4803775"/>
            <a:ext cx="7772400" cy="138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versão, a solução do labirinto consiste em simplesmente marcar o caminho desde o ponto de partida até a saída. Outras versões de propósito geral podem retornar o caminho solução como uma sequência de coordenadas a serem seguidas.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Percurso em um Labirinto – solvemaze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90050" y="1314449"/>
            <a:ext cx="3241675" cy="40767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o TAD Labirinto (Maze ADT) podemos construir um programa para construir e resolver um labirinto.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lógica do programa principal é simples: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Construir os labirinto;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Determinar se o caminho de saída existe;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Imprimir o labirinto se o caminho existe.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65" y="1972536"/>
            <a:ext cx="4617720" cy="276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7525660" y="2707082"/>
            <a:ext cx="1428289" cy="436155"/>
          </a:xfrm>
          <a:prstGeom prst="wedgeRoundRectCallout">
            <a:avLst>
              <a:gd fmla="val -168369" name="adj1"/>
              <a:gd fmla="val 9472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labirinto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7525659" y="3714764"/>
            <a:ext cx="1428289" cy="436155"/>
          </a:xfrm>
          <a:prstGeom prst="wedgeRoundRectCallout">
            <a:avLst>
              <a:gd fmla="val -138359" name="adj1"/>
              <a:gd fmla="val -5377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 caminho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525660" y="4324632"/>
            <a:ext cx="1428289" cy="436155"/>
          </a:xfrm>
          <a:prstGeom prst="wedgeRoundRectCallout">
            <a:avLst>
              <a:gd fmla="val -183707" name="adj1"/>
              <a:gd fmla="val -101822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Desenhar labirinto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