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797675" cy="9926625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Aplicações de Filas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047" y="1874444"/>
            <a:ext cx="6107906" cy="77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5337" y="2546750"/>
            <a:ext cx="6084094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467396" y="1525631"/>
            <a:ext cx="3818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P4-11.c ( Classificador em Categorias )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739775" y="117965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classificador em categorias é mostrado a seguir.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5977483" y="2595006"/>
            <a:ext cx="1093878" cy="489535"/>
          </a:xfrm>
          <a:prstGeom prst="wedgeRoundRectCallout">
            <a:avLst>
              <a:gd fmla="val -222221" name="adj1"/>
              <a:gd fmla="val 1244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Inclusão da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 Fila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867676" y="5508023"/>
            <a:ext cx="1313491" cy="631520"/>
          </a:xfrm>
          <a:prstGeom prst="wedgeRoundRectCallout">
            <a:avLst>
              <a:gd fmla="val -154846" name="adj1"/>
              <a:gd fmla="val 2736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Declaração das das filas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4 categorias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4205587" y="5625113"/>
            <a:ext cx="155448" cy="7316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7682165" y="3826903"/>
            <a:ext cx="1313491" cy="631520"/>
          </a:xfrm>
          <a:prstGeom prst="wedgeRoundRectCallout">
            <a:avLst>
              <a:gd fmla="val -75285" name="adj1"/>
              <a:gd fmla="val 53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Protótipo das funções da aplicação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7071361" y="3930464"/>
            <a:ext cx="187530" cy="48953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148344" y="3624017"/>
            <a:ext cx="1238697" cy="405771"/>
          </a:xfrm>
          <a:prstGeom prst="wedgeRoundRectCallout">
            <a:avLst>
              <a:gd fmla="val 101658" name="adj1"/>
              <a:gd fmla="val 5283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Preenchimento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148343" y="4096579"/>
            <a:ext cx="1238697" cy="405771"/>
          </a:xfrm>
          <a:prstGeom prst="wedgeRoundRectCallout">
            <a:avLst>
              <a:gd fmla="val 100955" name="adj1"/>
              <a:gd fmla="val -725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48342" y="4584412"/>
            <a:ext cx="1238697" cy="405771"/>
          </a:xfrm>
          <a:prstGeom prst="wedgeRoundRectCallout">
            <a:avLst>
              <a:gd fmla="val 100252" name="adj1"/>
              <a:gd fmla="val -2657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uma Fila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1" y="3022600"/>
            <a:ext cx="6096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1812380" y="2641054"/>
            <a:ext cx="5519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P4-11.c  (Classificador em Categorias - Continuação... )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739775" y="1298665"/>
            <a:ext cx="7772400" cy="116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classificador cria 4 filas, uma para cada categoria (ou intervalo de valores aceito na categoria); depois processa um conjunto de dados e preenche as filas de acordo com os valores; finalmente, imprime o conteúdo de cada fila.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982373" y="4257868"/>
            <a:ext cx="1313491" cy="540555"/>
          </a:xfrm>
          <a:prstGeom prst="wedgeRoundRectCallout">
            <a:avLst>
              <a:gd fmla="val -156835" name="adj1"/>
              <a:gd fmla="val 2209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as filas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4 categorias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320284" y="4257868"/>
            <a:ext cx="155448" cy="7316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374766" y="4895944"/>
            <a:ext cx="1238697" cy="405771"/>
          </a:xfrm>
          <a:prstGeom prst="wedgeRoundRectCallout">
            <a:avLst>
              <a:gd fmla="val 119234" name="adj1"/>
              <a:gd fmla="val 4854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Preenchimento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74765" y="5498880"/>
            <a:ext cx="1238697" cy="405771"/>
          </a:xfrm>
          <a:prstGeom prst="wedgeRoundRectCallout">
            <a:avLst>
              <a:gd fmla="val 118531" name="adj1"/>
              <a:gd fmla="val -3730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Filas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752475" y="1219200"/>
            <a:ext cx="7772400" cy="91019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fillQueues()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usa um gerador de números aleatórios para criar números entre 0 e 50.  O número gerado é impresso na tela e inserido na fila apropriada de acordo com o seu valor.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269" y="2665412"/>
            <a:ext cx="6096000" cy="3690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2071827" y="2308372"/>
            <a:ext cx="3109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P4-12.h ( Função fillQueues() )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567749" y="3621830"/>
            <a:ext cx="1409972" cy="540555"/>
          </a:xfrm>
          <a:prstGeom prst="wedgeRoundRectCallout">
            <a:avLst>
              <a:gd fmla="val -92041" name="adj1"/>
              <a:gd fmla="val 2692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Recebe as 4 filas como parâmetros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33609" y="4851382"/>
            <a:ext cx="1437731" cy="370723"/>
          </a:xfrm>
          <a:prstGeom prst="wedgeRoundRectCallout">
            <a:avLst>
              <a:gd fmla="val 107195" name="adj1"/>
              <a:gd fmla="val 1144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 dados inteiros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33609" y="5268077"/>
            <a:ext cx="1437731" cy="370723"/>
          </a:xfrm>
          <a:prstGeom prst="wedgeRoundRectCallout">
            <a:avLst>
              <a:gd fmla="val 108406" name="adj1"/>
              <a:gd fmla="val -3553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 a inteiro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4975723" y="4510881"/>
            <a:ext cx="1651500" cy="370723"/>
          </a:xfrm>
          <a:prstGeom prst="wedgeRoundRectCallout">
            <a:avLst>
              <a:gd fmla="val -117334" name="adj1"/>
              <a:gd fmla="val 419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 a categoria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4975723" y="5985627"/>
            <a:ext cx="1651500" cy="472323"/>
          </a:xfrm>
          <a:prstGeom prst="wedgeRoundRectCallout">
            <a:avLst>
              <a:gd fmla="val -142645" name="adj1"/>
              <a:gd fmla="val -3318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 a semente de números aleatórios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56604" y="141510"/>
            <a:ext cx="30958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1800">
                <a:solidFill>
                  <a:srgbClr val="00B050"/>
                </a:solidFill>
              </a:rPr>
              <a:t>Classificar em Categorias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5" y="1153874"/>
            <a:ext cx="6107906" cy="5631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/>
          <p:nvPr/>
        </p:nvSpPr>
        <p:spPr>
          <a:xfrm>
            <a:off x="7614420" y="1480298"/>
            <a:ext cx="1390242" cy="627174"/>
          </a:xfrm>
          <a:prstGeom prst="wedgeRoundRectCallout">
            <a:avLst>
              <a:gd fmla="val -70354" name="adj1"/>
              <a:gd fmla="val -2154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Aloca memória para o novo dado inteiro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3429135" y="735184"/>
            <a:ext cx="4694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P4-12.h ( Função fillQueues() – Continuação... )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7243080" y="2196436"/>
            <a:ext cx="1761582" cy="474919"/>
          </a:xfrm>
          <a:prstGeom prst="wedgeRoundRectCallout">
            <a:avLst>
              <a:gd fmla="val -127205" name="adj1"/>
              <a:gd fmla="val 779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 um número aleatório entre 1 e 50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7243080" y="2722515"/>
            <a:ext cx="1761582" cy="474919"/>
          </a:xfrm>
          <a:prstGeom prst="wedgeRoundRectCallout">
            <a:avLst>
              <a:gd fmla="val -175652" name="adj1"/>
              <a:gd fmla="val -6188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categoria a que pertence o número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6862354" y="4186646"/>
            <a:ext cx="242534" cy="16132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7774836" y="4754022"/>
            <a:ext cx="1166271" cy="474919"/>
          </a:xfrm>
          <a:prstGeom prst="wedgeRoundRectCallout">
            <a:avLst>
              <a:gd fmla="val -100546" name="adj1"/>
              <a:gd fmla="val 779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na fila adequada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0" y="1595616"/>
            <a:ext cx="2983502" cy="183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printQueues()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impressão do conteúdo de cada fila.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isso realiza uma chamada a função auxiliar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printOneQueue()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65287"/>
            <a:ext cx="6096000" cy="469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/>
        </p:nvSpPr>
        <p:spPr>
          <a:xfrm>
            <a:off x="3437527" y="1295955"/>
            <a:ext cx="339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P4-13.h ( Função printQueues()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752475" y="1270375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printOneQueue()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conteúdo de uma fila. Para isso, realiza um loop enquanto houver dados na fila: Primeiro desenfileira um nó e depois imprime o seu conteúdo.  Utiliza-se 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EmptyQueue()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Fila Vazia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verificar se o loop deve continuar.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938" y="3072612"/>
            <a:ext cx="6096000" cy="151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 rotWithShape="1">
          <a:blip r:embed="rId4">
            <a:alphaModFix/>
          </a:blip>
          <a:srcRect b="76685" l="0" r="0" t="0"/>
          <a:stretch/>
        </p:blipFill>
        <p:spPr>
          <a:xfrm>
            <a:off x="1678928" y="4563282"/>
            <a:ext cx="6107906" cy="98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2049675" y="2667845"/>
            <a:ext cx="3773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P4-14.h ( Função printOneQueue() )</a:t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7264932" y="4199341"/>
            <a:ext cx="1409972" cy="540555"/>
          </a:xfrm>
          <a:prstGeom prst="wedgeRoundRectCallout">
            <a:avLst>
              <a:gd fmla="val -163687" name="adj1"/>
              <a:gd fmla="val 437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Recebe 1 fila como parâmetro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3608" y="4538579"/>
            <a:ext cx="1437731" cy="370723"/>
          </a:xfrm>
          <a:prstGeom prst="wedgeRoundRectCallout">
            <a:avLst>
              <a:gd fmla="val 109012" name="adj1"/>
              <a:gd fmla="val 9366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Contador de linha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33609" y="5268077"/>
            <a:ext cx="1437731" cy="370723"/>
          </a:xfrm>
          <a:prstGeom prst="wedgeRoundRectCallout">
            <a:avLst>
              <a:gd fmla="val 110223" name="adj1"/>
              <a:gd fmla="val -4492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 a inteiro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52475" y="1219200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printOneQueue()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conteúdo de uma fila. Para isso, realiza um loop enquanto houver dados na fila: Primeiro desenfileira um nó e depois imprime o seu conteúdo.  Utiliza-se 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EmptyQueue()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Fila Vazia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para verificar se o loop deve continuar.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65" y="3108234"/>
            <a:ext cx="6096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2049675" y="2667845"/>
            <a:ext cx="5730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P4-14.h ( Função printOneQueue() – Continuação... )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65644" y="3248262"/>
            <a:ext cx="1437731" cy="628280"/>
          </a:xfrm>
          <a:prstGeom prst="wedgeRoundRectCallout">
            <a:avLst>
              <a:gd fmla="val 102954" name="adj1"/>
              <a:gd fmla="val 156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Repete o loop enquanto a fila não estiver vazia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7053943" y="3484404"/>
            <a:ext cx="1843223" cy="914400"/>
          </a:xfrm>
          <a:prstGeom prst="wedgeRoundRectCallout">
            <a:avLst>
              <a:gd fmla="val -88708" name="adj1"/>
              <a:gd fmla="val 1034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 o elemento da fila.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Repassa o endereço do ponteiro ao inteiro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(referencia dupla)</a:t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7300504" y="4863430"/>
            <a:ext cx="1437731" cy="515960"/>
          </a:xfrm>
          <a:prstGeom prst="wedgeRoundRectCallout">
            <a:avLst>
              <a:gd fmla="val -175070" name="adj1"/>
              <a:gd fmla="val 2615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o valor extraído da fila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52475" y="1323974"/>
            <a:ext cx="77724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exemplo dos resultados do programa classificador é o seguinte: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3" y="1820863"/>
            <a:ext cx="6119813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 txBox="1"/>
          <p:nvPr/>
        </p:nvSpPr>
        <p:spPr>
          <a:xfrm>
            <a:off x="685800" y="5188404"/>
            <a:ext cx="7772400" cy="113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Este programa utiliza o TAD Fila (arquivos P4-1.h até P4-10.h, além do queues.h). Que podem ser reunidas em um único arquivo.c e seu respectivo.h.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As funções auxiliares </a:t>
            </a: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fillQueues(), printQueues() e printOneQueue() nos arquivos P4-12, P4-13 e P4-14, podem ser incorporadas na aplicação.</a:t>
            </a:r>
            <a:endParaRPr b="0" i="0" sz="16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Modelo de fila única</a:t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752475" y="1357310"/>
            <a:ext cx="7772400" cy="9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outra aplicação importante de filas é a simulação de filas.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Trata-se da modelagem da atividade de uma ou mais filas usada para gerar estatísticas sobre o funcionamento das filas.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085" y="2546976"/>
            <a:ext cx="4107180" cy="177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Modelo de fila única</a:t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752475" y="1219200"/>
            <a:ext cx="77724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Vamos construir um modelo de fila única para simular o comportamento de uma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loja de doces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com um único atendente.  O atendente somente pode atender um cliente de cada vez.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Devido a que os clientes podem fazer pedidos que envolvem vários tipos de doces para serem enviados por encomenda, o tempo de atendimento pode ser demorado, variando de 1 a 10 minutos.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Queremos estudar a atividade da loja em um dia hipotético. A loja funciona 8 horas por dia. Considerando 60 minutos por hora, o modelo deverá simular 480 minutos.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simulação utiliza um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relógio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(variável contador) que controla o tempo.  A aplicação monitora a ocorrência de eventos, basicamente o inicio e término de eventos, em intervalos de 1 minuto.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minuto a simulação precisa verificar três possíveis eventos: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Chegada de um cliente;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Inicio de atendimento de um cliente;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Conclusão do atendimento de um cliente.</a:t>
            </a:r>
            <a:endParaRPr/>
          </a:p>
          <a:p>
            <a:pPr indent="-194309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739775" y="1244600"/>
            <a:ext cx="77724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Apresentamos duas aplicações de filas: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Classificar dados em categorias;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Simulação de filas;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aplicação é muito utilizada como uma pre-ordenação, inclusive dentro de outras aplicações. A segunda aplicação é utilizada para estudar o desempenho de qualquer aplicação de fila.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Eventos</a:t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752475" y="1219200"/>
            <a:ext cx="7772400" cy="48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Chegada de um cliente.-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 chegada de um cliente é verificada por um módulo chamado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new customer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proprietário da loja estimou que em média um cliente chega a cada 4 minutos. Simulamos a chegada de um cliente usando um gerador de números aleatórios que retorna um valor entre 1 e 4.  Considera-se que uma chegada acontece quando o número é igual a 4.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Inicio de atendimento de um cliente.-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inicio de atendimento de um cliente somente acontece quando o servidor está ocioso. Em cada minuto da simulação o módulo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server free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verifica se o atendente está ocupado ou ocioso. Neste último caso, o próximo cliente em espera poderá ser atendido.</a:t>
            </a:r>
            <a:endParaRPr/>
          </a:p>
          <a:p>
            <a:pPr indent="-341313" lvl="0" marL="341313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Conclusão do atendimento de um cliente.-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módulo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service complete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determina se o atendimento do cliente em serviço foi concluído. Para isso, o tempo de atendimento para o cliente atual precisa ser estimado, usando novamente um gerador de números aleatórios. Quando o atendimento é concluído, o aplicativo coleta estatísticas e torna o servidor ocioso novamente.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4309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Estruturas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752475" y="1340436"/>
            <a:ext cx="7772400" cy="208856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Quatro estruturas são necessárias para a aplicação de simulação de filas.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head.-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representa o nó cabeçalho da fila;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node.-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representa o nó cliente que será armazenado na fila. Armazena a identificação do cliente e o seu tempo de chegada;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custStatus.-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armazena dados do cliente atual (identificação, tempo de chegada, tempo de inicio, tempo de atendimento);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1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simStats.-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armazena as estatísticas da simulação (numero de clientes, tempo total de serviço, tempo total de espera, tamanho máximo da fila).</a:t>
            </a:r>
            <a:endParaRPr/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134" y="3452542"/>
            <a:ext cx="4813935" cy="290703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3"/>
          <p:cNvSpPr txBox="1"/>
          <p:nvPr/>
        </p:nvSpPr>
        <p:spPr>
          <a:xfrm>
            <a:off x="6491924" y="3720193"/>
            <a:ext cx="1051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Cabeçalho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6503519" y="4433752"/>
            <a:ext cx="4347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6503519" y="5103091"/>
            <a:ext cx="20537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Estado do cliente atual</a:t>
            </a:r>
            <a:endParaRPr/>
          </a:p>
        </p:txBody>
      </p:sp>
      <p:sp>
        <p:nvSpPr>
          <p:cNvPr id="383" name="Google Shape;383;p33"/>
          <p:cNvSpPr txBox="1"/>
          <p:nvPr/>
        </p:nvSpPr>
        <p:spPr>
          <a:xfrm>
            <a:off x="6503519" y="5711467"/>
            <a:ext cx="23022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Estatísticas da simulação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752475" y="1300162"/>
            <a:ext cx="7772400" cy="42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Módulos da aplicação de simulação:</a:t>
            </a:r>
            <a:endParaRPr/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584" y="2338385"/>
            <a:ext cx="5965031" cy="184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752475" y="1175654"/>
            <a:ext cx="7772400" cy="153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principal da aplicação de simulação consiste de um loop que simula a passagem do tempo contabilizado em minutos. O contador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registra o tempo atual (unidades discretas).  O loop termina quando o tempo de simulação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endTime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não existir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Dentro do loop o algoritmo gerencia: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a chegada de novos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newCustomer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ii) a liberação do servidor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serverFree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inicio de um novo serviço e iii) o fim de serviço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svcComplete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pic>
        <p:nvPicPr>
          <p:cNvPr id="405" name="Google Shape;4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925" y="2858770"/>
            <a:ext cx="5863590" cy="34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/>
          <p:nvPr/>
        </p:nvSpPr>
        <p:spPr>
          <a:xfrm>
            <a:off x="147229" y="3687317"/>
            <a:ext cx="1210491" cy="465138"/>
          </a:xfrm>
          <a:prstGeom prst="wedgeRoundRectCallout">
            <a:avLst>
              <a:gd fmla="val 99590" name="adj1"/>
              <a:gd fmla="val 2074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principal da simulação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122101" y="5778908"/>
            <a:ext cx="1481274" cy="465138"/>
          </a:xfrm>
          <a:prstGeom prst="wedgeRoundRectCallout">
            <a:avLst>
              <a:gd fmla="val 76259" name="adj1"/>
              <a:gd fmla="val -194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estatísticas da simulação</a:t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752474" y="5336509"/>
            <a:ext cx="798466" cy="302292"/>
          </a:xfrm>
          <a:prstGeom prst="wedgeRoundRectCallout">
            <a:avLst>
              <a:gd fmla="val 121590" name="adj1"/>
              <a:gd fmla="val 887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Relógio</a:t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122102" y="4731264"/>
            <a:ext cx="1429564" cy="465138"/>
          </a:xfrm>
          <a:prstGeom prst="wedgeRoundRectCallout">
            <a:avLst>
              <a:gd fmla="val 90482" name="adj1"/>
              <a:gd fmla="val 2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existem clientes na fila</a:t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6204019" y="3307472"/>
            <a:ext cx="1629182" cy="489465"/>
          </a:xfrm>
          <a:prstGeom prst="wedgeRoundRectCallout">
            <a:avLst>
              <a:gd fmla="val -183033" name="adj1"/>
              <a:gd fmla="val 523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fila para armazenar os clientes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752475" y="1266576"/>
            <a:ext cx="7772400" cy="194201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gerencia a chegada de novos clientes,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newCustomer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determina se um novo cliente chegou a loja.  A função recebe como parâmetros, a fila de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relógio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a identificação do último cliente atendido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custNum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Utiliza-se números aleatórios para decidir se um cliente chegou.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um novo cliente chegue, cria-se um novo nó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custData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com: i) a identificação desse cliente (incrementa-se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custNum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ii) o tempo de chegada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arrivalTime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novo nó é inserido na fila de clientes.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1" name="Google Shape;4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6640" y="3332163"/>
            <a:ext cx="5520690" cy="290322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/>
          <p:nvPr/>
        </p:nvSpPr>
        <p:spPr>
          <a:xfrm>
            <a:off x="6716759" y="5132570"/>
            <a:ext cx="1668190" cy="459376"/>
          </a:xfrm>
          <a:prstGeom prst="wedgeRoundRectCallout">
            <a:avLst>
              <a:gd fmla="val -123352" name="adj1"/>
              <a:gd fmla="val 566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um nó com os dados do novo cliente</a:t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5209032" y="5180206"/>
            <a:ext cx="181573" cy="36410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6716759" y="5715522"/>
            <a:ext cx="1668190" cy="459376"/>
          </a:xfrm>
          <a:prstGeom prst="wedgeRoundRectCallout">
            <a:avLst>
              <a:gd fmla="val -168247" name="adj1"/>
              <a:gd fmla="val -550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o novo nó na fila de clientes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7322005" y="4323092"/>
            <a:ext cx="1668190" cy="459376"/>
          </a:xfrm>
          <a:prstGeom prst="wedgeRoundRectCallout">
            <a:avLst>
              <a:gd fmla="val -123352" name="adj1"/>
              <a:gd fmla="val 3030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um novo cliente chegou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752475" y="1219201"/>
            <a:ext cx="7772400" cy="10711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gerencia a liberação do servidor,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serverFree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determina se o servidor está ocioso e nesse caso inicia o serviço de um novo cliente. A função recebe como parâmetros, a fila de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relógio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os dados do cliente atual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o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270" y="2527300"/>
            <a:ext cx="584073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7167154" y="3857896"/>
            <a:ext cx="1823041" cy="465455"/>
          </a:xfrm>
          <a:prstGeom prst="wedgeRoundRectCallout">
            <a:avLst>
              <a:gd fmla="val -64596" name="adj1"/>
              <a:gd fmla="val 407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o servidor terminou o atendimento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7244579" y="4441825"/>
            <a:ext cx="1668190" cy="459376"/>
          </a:xfrm>
          <a:prstGeom prst="wedgeRoundRectCallout">
            <a:avLst>
              <a:gd fmla="val -182342" name="adj1"/>
              <a:gd fmla="val -192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o próximo cliente da fila</a:t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231231" y="4117311"/>
            <a:ext cx="1429564" cy="465138"/>
          </a:xfrm>
          <a:prstGeom prst="wedgeRoundRectCallout">
            <a:avLst>
              <a:gd fmla="val 78298" name="adj1"/>
              <a:gd fmla="val 1708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existem clientes na fila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flipH="1">
            <a:off x="2060228" y="4784595"/>
            <a:ext cx="181573" cy="84880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231230" y="5033560"/>
            <a:ext cx="1366973" cy="722793"/>
          </a:xfrm>
          <a:prstGeom prst="wedgeRoundRectCallout">
            <a:avLst>
              <a:gd fmla="val 79655" name="adj1"/>
              <a:gd fmla="val -2501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status com os dados do novo cliente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653957" y="150495"/>
            <a:ext cx="79144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671374" y="1304473"/>
            <a:ext cx="7801252" cy="18741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</a:t>
            </a:r>
            <a:r>
              <a:rPr b="1"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svcComplete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determina se o cliente atual terminou seu atendimento. A função recebe como parâmetros, a fila de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queue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 relógio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clock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os dados do cliente atual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as estatísticas da simulação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o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serviço do cliente tenha concluído, os dados do cliente são impressos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as estatísticas da simulação atualizadas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desativado.</a:t>
            </a:r>
            <a:endParaRPr/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335" y="3429000"/>
            <a:ext cx="582930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8"/>
          <p:cNvPicPr preferRelativeResize="0"/>
          <p:nvPr/>
        </p:nvPicPr>
        <p:blipFill rotWithShape="1">
          <a:blip r:embed="rId4">
            <a:alphaModFix/>
          </a:blip>
          <a:srcRect b="84115" l="0" r="0" t="0"/>
          <a:stretch/>
        </p:blipFill>
        <p:spPr>
          <a:xfrm>
            <a:off x="2130334" y="5003797"/>
            <a:ext cx="5795010" cy="60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653957" y="150495"/>
            <a:ext cx="79144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671374" y="1304473"/>
            <a:ext cx="7801252" cy="83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o serviço do cliente tenha concluído, os dados do cliente são impressos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status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as estatísticas da simulação atualizadas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stats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flag sobre a existência de mais clientes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moreCusts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desativado.</a:t>
            </a:r>
            <a:endParaRPr/>
          </a:p>
        </p:txBody>
      </p:sp>
      <p:pic>
        <p:nvPicPr>
          <p:cNvPr id="464" name="Google Shape;464;p39"/>
          <p:cNvPicPr preferRelativeResize="0"/>
          <p:nvPr/>
        </p:nvPicPr>
        <p:blipFill rotWithShape="1">
          <a:blip r:embed="rId3">
            <a:alphaModFix/>
          </a:blip>
          <a:srcRect b="0" l="0" r="0" t="16346"/>
          <a:stretch/>
        </p:blipFill>
        <p:spPr>
          <a:xfrm>
            <a:off x="2157821" y="2662915"/>
            <a:ext cx="5795010" cy="316492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9"/>
          <p:cNvSpPr/>
          <p:nvPr/>
        </p:nvSpPr>
        <p:spPr>
          <a:xfrm>
            <a:off x="99648" y="2272843"/>
            <a:ext cx="1823041" cy="465455"/>
          </a:xfrm>
          <a:prstGeom prst="wedgeRoundRectCallout">
            <a:avLst>
              <a:gd fmla="val 67725" name="adj1"/>
              <a:gd fmla="val 564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o servidor terminou o atendimento</a:t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7167154" y="4090622"/>
            <a:ext cx="1823041" cy="465455"/>
          </a:xfrm>
          <a:prstGeom prst="wedgeRoundRectCallout">
            <a:avLst>
              <a:gd fmla="val -109021" name="adj1"/>
              <a:gd fmla="val -4082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o tamanho máximo da fila</a:t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7167154" y="4689199"/>
            <a:ext cx="1823041" cy="864328"/>
          </a:xfrm>
          <a:prstGeom prst="wedgeRoundRectCallout">
            <a:avLst>
              <a:gd fmla="val -78449" name="adj1"/>
              <a:gd fmla="val -4831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dados do cliente mais dados de tempo de espera e tamanho da fila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 flipH="1">
            <a:off x="2241797" y="3248297"/>
            <a:ext cx="181573" cy="10798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99647" y="4016602"/>
            <a:ext cx="1823041" cy="1262334"/>
          </a:xfrm>
          <a:prstGeom prst="wedgeRoundRectCallout">
            <a:avLst>
              <a:gd fmla="val 63413" name="adj1"/>
              <a:gd fmla="val -6523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Atualiza estatísticas da simulação: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clientes,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total de serviço, tempo total de espera,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tamanho máximo da fila.</a:t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99648" y="2972503"/>
            <a:ext cx="1823041" cy="465455"/>
          </a:xfrm>
          <a:prstGeom prst="wedgeRoundRectCallout">
            <a:avLst>
              <a:gd fmla="val 74892" name="adj1"/>
              <a:gd fmla="val -1463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 tempo de espera do cliente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752473" y="1295400"/>
            <a:ext cx="7163617" cy="148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tabela ilustra a simulação dos tempos de serviço para 4 clientes. Para cada cliente, mostra-se: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i) o tempo de inicio do atendimento;  ii) o tempo de serviço; iii) o tempo de término (considera o minuto em que será terminado o serviço) e iv) os minutos de serviço. </a:t>
            </a:r>
            <a:endParaRPr/>
          </a:p>
        </p:txBody>
      </p:sp>
      <p:pic>
        <p:nvPicPr>
          <p:cNvPr id="481" name="Google Shape;4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059" y="2912647"/>
            <a:ext cx="5143231" cy="213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Simulação Filas – Aplicação</a:t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752475" y="1260489"/>
            <a:ext cx="7772400" cy="150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o módulo de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printStats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mostrado a seguir.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Imprime-se dados da simulação como: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número total de clientes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numCust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ii) tempo total de serviço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totSvcTime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iii) tempo médio de serviço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avrgSvcTime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 iv) Tempo médio de espera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avrgWaitTime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v) Tamanho máximo da fila. </a:t>
            </a:r>
            <a:endParaRPr/>
          </a:p>
        </p:txBody>
      </p:sp>
      <p:pic>
        <p:nvPicPr>
          <p:cNvPr id="492" name="Google Shape;4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450" y="3140381"/>
            <a:ext cx="5829300" cy="26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1"/>
          <p:cNvSpPr/>
          <p:nvPr/>
        </p:nvSpPr>
        <p:spPr>
          <a:xfrm>
            <a:off x="7378881" y="4304858"/>
            <a:ext cx="1437731" cy="515960"/>
          </a:xfrm>
          <a:prstGeom prst="wedgeRoundRectCallout">
            <a:avLst>
              <a:gd fmla="val -106624" name="adj1"/>
              <a:gd fmla="val 1772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 tempo médio de serviço</a:t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7395073" y="4973218"/>
            <a:ext cx="1437731" cy="515960"/>
          </a:xfrm>
          <a:prstGeom prst="wedgeRoundRectCallout">
            <a:avLst>
              <a:gd fmla="val -97538" name="adj1"/>
              <a:gd fmla="val -3629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 tempo médio de espera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739775" y="1244600"/>
            <a:ext cx="77724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muitos aplicações é necessário rearranjar a ordem dos dados sem destruir a sequência básica.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exemplo considere a seguinte sequência de números: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136" y="2395512"/>
            <a:ext cx="6719888" cy="4048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774700" y="3048000"/>
            <a:ext cx="7772400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Desejamos agrupar os números em categorias preservando a ordem original deles dentro de cada grupo. Trata-se de uma aplicação em que são necessárias várias filas.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Deseja-se classificar os números em quatro categorias: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Grupo1: menores que 10;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Grupo2: entre 10 e 19;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 3: entre 20 e 29;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Grupo 4: maiores ou iguais que 30.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4. Queues.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39775" y="1244600"/>
            <a:ext cx="77724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exemplo considere a seguinte sequência de números: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727075" y="2273300"/>
            <a:ext cx="77724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resultado do rearranjo teremos a seguinte sequência de números: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15" y="2758432"/>
            <a:ext cx="745236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875" y="1733550"/>
            <a:ext cx="6400800" cy="39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727075" y="34417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Não se trata de um algoritmo de ordenação.  A sequência resultante é uma lista de números não ordenada, porém categorizada em grupos de acordo com regras definidas.  Os números dentro de cada grupo preservaram a ordem da lista original.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Algoritmo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739775" y="1244600"/>
            <a:ext cx="7772400" cy="150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resolver este problema consiste em construir uma fila para cada uma das quatro categorias.  Ler a sequência numérica e armazenar os números na fila apropriada.  Após processar todos os números da sequencia, imprimir o conteúdo de cada fila para mostrar que a classificação foi realizada corretamente.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905" y="2779708"/>
            <a:ext cx="6854190" cy="270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739775" y="5525296"/>
            <a:ext cx="7772400" cy="7548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fillQueues realiza o preenchimento das filas.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printQueues realiza a impressão do conteúdo das filas.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Algoritmo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39775" y="12446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a função fillQueue() e o seguinte: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025" y="1701800"/>
            <a:ext cx="6814185" cy="149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9515" y="3187690"/>
            <a:ext cx="6827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5881688" y="2698155"/>
            <a:ext cx="1238697" cy="489535"/>
          </a:xfrm>
          <a:prstGeom prst="wedgeRoundRectCallout">
            <a:avLst>
              <a:gd fmla="val -194213" name="adj1"/>
              <a:gd fmla="val 2300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Condição de parada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881688" y="3256910"/>
            <a:ext cx="1238697" cy="405771"/>
          </a:xfrm>
          <a:prstGeom prst="wedgeRoundRectCallout">
            <a:avLst>
              <a:gd fmla="val -249863" name="adj1"/>
              <a:gd fmla="val -2228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dos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39775" y="1244600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ilustrar melhor o programa mostra-se as estruturas criadas e seu conteúdo.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063" y="2103419"/>
            <a:ext cx="6886575" cy="207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39775" y="12319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Mostra-se as estruturas criadas pelo programa e seu conteúdo.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015" y="1623695"/>
            <a:ext cx="6480810" cy="490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Filas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Classificar dados em Categorias - Implementação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739775" y="12319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Mostra-se as estruturas criadas pelo programa e seu conteúdo.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270" y="2279630"/>
            <a:ext cx="6480810" cy="165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752475" y="4851400"/>
            <a:ext cx="77724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começa criando as filas.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vez que as filas foram criadas, se chama uma função para criar e enfileirar os dados.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 se chama uma função para imprimir os dados de cada fila. 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