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797675" cy="9926625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TAD Fila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Implementações em Python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749300" y="1295398"/>
            <a:ext cx="7772400" cy="203127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usando um array circular é ilustrada na figura. 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representação utiliza uma estrutura cabeçalho contendo o tamanho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count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índice do primeiro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índice do último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e um ponteiro ao array que representa 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qArray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Devido a que a estrutura de array possui um tamanho fixo é necessário utilizar uma função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isFull()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verificar se a fila está cheia.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118" y="3653247"/>
            <a:ext cx="5301615" cy="132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749300" y="5391704"/>
            <a:ext cx="7593511" cy="5806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7082" l="-160" r="-640" t="-52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504" y="1604005"/>
            <a:ext cx="5960745" cy="41133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132398" y="1543048"/>
            <a:ext cx="2802618" cy="256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arrayqueue.py que implementa o TAD Fila (Queue ADT) importa a classe Array do módulo array.py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Ela possui uma única classe: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classe Queue que implementa a fila e é pública.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6892137" y="1890105"/>
            <a:ext cx="1162593" cy="351760"/>
          </a:xfrm>
          <a:prstGeom prst="wedgeRoundRectCallout">
            <a:avLst>
              <a:gd fmla="val -244231" name="adj1"/>
              <a:gd fmla="val 1468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Queue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7113506" y="2576506"/>
            <a:ext cx="1498574" cy="351760"/>
          </a:xfrm>
          <a:prstGeom prst="wedgeRoundRectCallout">
            <a:avLst>
              <a:gd fmla="val -106937" name="adj1"/>
              <a:gd fmla="val 4907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da Fila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7114205" y="3874161"/>
            <a:ext cx="949933" cy="351760"/>
          </a:xfrm>
          <a:prstGeom prst="wedgeRoundRectCallout">
            <a:avLst>
              <a:gd fmla="val -225580" name="adj1"/>
              <a:gd fmla="val 193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Vazia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7114205" y="4479589"/>
            <a:ext cx="949933" cy="351760"/>
          </a:xfrm>
          <a:prstGeom prst="wedgeRoundRectCallout">
            <a:avLst>
              <a:gd fmla="val -228921" name="adj1"/>
              <a:gd fmla="val 3916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Cheia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7114203" y="5431266"/>
            <a:ext cx="1637911" cy="351760"/>
          </a:xfrm>
          <a:prstGeom prst="wedgeRoundRectCallout">
            <a:avLst>
              <a:gd fmla="val -151474" name="adj1"/>
              <a:gd fmla="val -3757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Fila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7216700" y="3112882"/>
            <a:ext cx="1794902" cy="507611"/>
          </a:xfrm>
          <a:prstGeom prst="wedgeRoundRectCallout">
            <a:avLst>
              <a:gd fmla="val -83141" name="adj1"/>
              <a:gd fmla="val 6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 o contador, os índices e cria o Array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400800" y="3017459"/>
            <a:ext cx="155448" cy="66576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251" y="3359473"/>
            <a:ext cx="5960745" cy="302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6892498" y="3315483"/>
            <a:ext cx="1637911" cy="351760"/>
          </a:xfrm>
          <a:prstGeom prst="wedgeRoundRectCallout">
            <a:avLst>
              <a:gd fmla="val -120636" name="adj1"/>
              <a:gd fmla="val 812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item na Fila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6892497" y="4510312"/>
            <a:ext cx="1637911" cy="351760"/>
          </a:xfrm>
          <a:prstGeom prst="wedgeRoundRectCallout">
            <a:avLst>
              <a:gd fmla="val -153069" name="adj1"/>
              <a:gd fmla="val 12334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Fila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539751" y="1314450"/>
            <a:ext cx="8064498" cy="19139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ambas funções, enqueue() e dequeue(), o calculo mais importante é a atualização da posição de inserção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de remoção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respectivamente, avançando uma posição ou dando a volta de forma circular.  Pode ser feito como em cada caso, como:</a:t>
            </a:r>
            <a:endParaRPr/>
          </a:p>
          <a:p>
            <a:pPr indent="-26003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03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forma mais eficiente é usando o operador módulo como mostrado no código.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7279969" y="5577599"/>
            <a:ext cx="1738027" cy="351760"/>
          </a:xfrm>
          <a:prstGeom prst="wedgeRoundRectCallout">
            <a:avLst>
              <a:gd fmla="val -59557" name="adj1"/>
              <a:gd fmla="val 1511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a posição front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266918" y="4027468"/>
            <a:ext cx="1738027" cy="351760"/>
          </a:xfrm>
          <a:prstGeom prst="wedgeRoundRectCallout">
            <a:avLst>
              <a:gd fmla="val -66071" name="adj1"/>
              <a:gd fmla="val 2254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a posição back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5250" y="2216474"/>
            <a:ext cx="3332988" cy="623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>
            <a:off x="5115761" y="2187949"/>
            <a:ext cx="2561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self._front +=1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self._front == len( self._qArray 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self._front  =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Lista Encadeada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749300" y="1295398"/>
            <a:ext cx="7772400" cy="138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usando lista encadeada é ilustrada na figura. 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representação utiliza uma estrutura cabeçalho contendo o tamanho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size ou count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um ponteiro ao último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qtail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um ponteiro ao primeiro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qhead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872" y="3295287"/>
            <a:ext cx="6572250" cy="138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/>
          <p:nvPr/>
        </p:nvSpPr>
        <p:spPr>
          <a:xfrm>
            <a:off x="548640" y="2825023"/>
            <a:ext cx="813430" cy="300054"/>
          </a:xfrm>
          <a:prstGeom prst="wedgeRoundRectCallout">
            <a:avLst>
              <a:gd fmla="val 104003" name="adj1"/>
              <a:gd fmla="val 12573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count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Lista Encadeada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132398" y="1371599"/>
            <a:ext cx="2802618" cy="28392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llistqueue.py que implementa o TAD Fila (Queue ADT) possui duas classes: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classe Queue que implementa a fila e é pública.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classe _QueueNode que implementa um nó da lista encadeada e é privada.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526" y="1384062"/>
            <a:ext cx="6000750" cy="478038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/>
          <p:nvPr/>
        </p:nvSpPr>
        <p:spPr>
          <a:xfrm>
            <a:off x="6892835" y="1350175"/>
            <a:ext cx="1162593" cy="351760"/>
          </a:xfrm>
          <a:prstGeom prst="wedgeRoundRectCallout">
            <a:avLst>
              <a:gd fmla="val -244231" name="adj1"/>
              <a:gd fmla="val 1468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Queue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14204" y="2185026"/>
            <a:ext cx="1498574" cy="351760"/>
          </a:xfrm>
          <a:prstGeom prst="wedgeRoundRectCallout">
            <a:avLst>
              <a:gd fmla="val -158657" name="adj1"/>
              <a:gd fmla="val 1193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da Fila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335220" y="4994501"/>
            <a:ext cx="1402431" cy="355122"/>
          </a:xfrm>
          <a:prstGeom prst="wedgeRoundRectCallout">
            <a:avLst>
              <a:gd fmla="val -146992" name="adj1"/>
              <a:gd fmla="val -6782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um novo nó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114204" y="3183950"/>
            <a:ext cx="949933" cy="351760"/>
          </a:xfrm>
          <a:prstGeom prst="wedgeRoundRectCallout">
            <a:avLst>
              <a:gd fmla="val -229247" name="adj1"/>
              <a:gd fmla="val 946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Vazia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114203" y="4035003"/>
            <a:ext cx="1637911" cy="351760"/>
          </a:xfrm>
          <a:prstGeom prst="wedgeRoundRectCallout">
            <a:avLst>
              <a:gd fmla="val -154664" name="adj1"/>
              <a:gd fmla="val -3757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Fila</a:t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114204" y="4535420"/>
            <a:ext cx="1637911" cy="351760"/>
          </a:xfrm>
          <a:prstGeom prst="wedgeRoundRectCallout">
            <a:avLst>
              <a:gd fmla="val -123826" name="adj1"/>
              <a:gd fmla="val 45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item na Fila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7296732" y="2613826"/>
            <a:ext cx="1402431" cy="437166"/>
          </a:xfrm>
          <a:prstGeom prst="wedgeRoundRectCallout">
            <a:avLst>
              <a:gd fmla="val -170588" name="adj1"/>
              <a:gd fmla="val -2720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 ponteiros e contador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5383203" y="2485621"/>
            <a:ext cx="155448" cy="4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5966453" y="5077934"/>
            <a:ext cx="155448" cy="108651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7334268" y="5450915"/>
            <a:ext cx="1136119" cy="340552"/>
          </a:xfrm>
          <a:prstGeom prst="wedgeRoundRectCallout">
            <a:avLst>
              <a:gd fmla="val -148758" name="adj1"/>
              <a:gd fmla="val 431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o nó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Lista Encadeada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749300" y="1295398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lista encadeada. </a:t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959" y="2109508"/>
            <a:ext cx="6000750" cy="118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0668" y="3283263"/>
            <a:ext cx="5200650" cy="180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0668" y="1780415"/>
            <a:ext cx="5280660" cy="31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/>
          <p:nvPr/>
        </p:nvSpPr>
        <p:spPr>
          <a:xfrm>
            <a:off x="475615" y="3850785"/>
            <a:ext cx="1488075" cy="351760"/>
          </a:xfrm>
          <a:prstGeom prst="wedgeRoundRectCallout">
            <a:avLst>
              <a:gd fmla="val 146557" name="adj1"/>
              <a:gd fmla="val 8991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Classe_QueueNode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7023126" y="1703072"/>
            <a:ext cx="1203764" cy="351760"/>
          </a:xfrm>
          <a:prstGeom prst="wedgeRoundRectCallout">
            <a:avLst>
              <a:gd fmla="val -192924" name="adj1"/>
              <a:gd fmla="val 1926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Fila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908453" y="4344068"/>
            <a:ext cx="1498574" cy="351760"/>
          </a:xfrm>
          <a:prstGeom prst="wedgeRoundRectCallout">
            <a:avLst>
              <a:gd fmla="val 129581" name="adj1"/>
              <a:gd fmla="val 698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do Nó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7284369" y="4848085"/>
            <a:ext cx="1402431" cy="437166"/>
          </a:xfrm>
          <a:prstGeom prst="wedgeRoundRectCallout">
            <a:avLst>
              <a:gd fmla="val -179282" name="adj1"/>
              <a:gd fmla="val -5708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os campos item e next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5205740" y="4653384"/>
            <a:ext cx="155448" cy="3132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7284370" y="2840188"/>
            <a:ext cx="1085658" cy="437166"/>
          </a:xfrm>
          <a:prstGeom prst="wedgeRoundRectCallout">
            <a:avLst>
              <a:gd fmla="val -220528" name="adj1"/>
              <a:gd fmla="val -4314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 o primeiro nó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6423965" y="3003970"/>
            <a:ext cx="155448" cy="73698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7284370" y="3400405"/>
            <a:ext cx="1136119" cy="340552"/>
          </a:xfrm>
          <a:prstGeom prst="wedgeRoundRectCallout">
            <a:avLst>
              <a:gd fmla="val -102767" name="adj1"/>
              <a:gd fmla="val -4682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o nó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650875" y="1274763"/>
            <a:ext cx="8137525" cy="75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Rance Necaise. Data Structures and Algorithms Using Python. Capítulo 8. Queues. 2011.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295398"/>
            <a:ext cx="7772400" cy="48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fila é uma estrutura de dados que é uma coleção linear de elementos cujo acesso está restrito a regra FIFO. Novos itens são inseridos no fim da fila, enquanto elementos presentes na fila são removidos pela frente. Os itens são mantidos na ordem em que foram adicionados a estrutura.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principais operações são: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Queue(): 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 uma fila vazia;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isEmpty():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um valor booleano indicando se a fila está vazia;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length():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Retorna o número de elementos presentes na fila;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enqueue(item):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adiciona o elemento item no final da fila;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dequeue():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 e retorna o elemento que está na frente da fila. 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Apresenta-se três formas de implementar uma fila em Python: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Usando uma lista em Python;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Usando array circular;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Usando listas encadeadas.</a:t>
            </a:r>
            <a:endParaRPr/>
          </a:p>
          <a:p>
            <a:pPr indent="-194309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4309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295397"/>
            <a:ext cx="7772400" cy="25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maneira mais simples de implementar uma fila em Python é usando uma lista Python.  A lista Python pode ser considerada um caso mais geral de fila.  A estrutura já possui funções para adicionar e remover elementos.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devemos lembrar que toda lista Python opera sobre um array e as operações realizam deslocamentos de elementos, redimensiomento do array, que implica na copia de dados em um novo array, o que pode afetar o desempenho.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uma fila como lista Python.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478" y="4298775"/>
            <a:ext cx="5200650" cy="108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49300" y="1295398"/>
            <a:ext cx="7772400" cy="67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as operações de remoção (dequeue) e inserção (enqueue) em uma lista python.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567" y="2249509"/>
            <a:ext cx="5067300" cy="352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209369" y="1269157"/>
            <a:ext cx="7772400" cy="62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de uma fila usando uma lista Python é bastante simples e direta, usando os métodos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append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pop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disponíveis em qualquer lista Python. 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245" y="2213208"/>
            <a:ext cx="6040755" cy="42447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33078" y="2213208"/>
            <a:ext cx="2802618" cy="11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pylistqueue.py que implementa o TAD Fila (Queue ADT) possui uma a classe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Queue.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819176" y="2075958"/>
            <a:ext cx="1162593" cy="351760"/>
          </a:xfrm>
          <a:prstGeom prst="wedgeRoundRectCallout">
            <a:avLst>
              <a:gd fmla="val -241234" name="adj1"/>
              <a:gd fmla="val 16666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Queue</a:t>
            </a:r>
            <a:endParaRPr b="0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048889" y="2874600"/>
            <a:ext cx="1498574" cy="351760"/>
          </a:xfrm>
          <a:prstGeom prst="wedgeRoundRectCallout">
            <a:avLst>
              <a:gd fmla="val -155751" name="adj1"/>
              <a:gd fmla="val 4164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da Fila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048889" y="3637832"/>
            <a:ext cx="949933" cy="351760"/>
          </a:xfrm>
          <a:prstGeom prst="wedgeRoundRectCallout">
            <a:avLst>
              <a:gd fmla="val -223747" name="adj1"/>
              <a:gd fmla="val 193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Vazia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7048889" y="4471885"/>
            <a:ext cx="1637911" cy="351760"/>
          </a:xfrm>
          <a:prstGeom prst="wedgeRoundRectCallout">
            <a:avLst>
              <a:gd fmla="val -151474" name="adj1"/>
              <a:gd fmla="val -2272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Fila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048890" y="4936709"/>
            <a:ext cx="1637911" cy="351760"/>
          </a:xfrm>
          <a:prstGeom prst="wedgeRoundRectCallout">
            <a:avLst>
              <a:gd fmla="val -121699" name="adj1"/>
              <a:gd fmla="val 3421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item na Fila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7048888" y="6190898"/>
            <a:ext cx="1637911" cy="351760"/>
          </a:xfrm>
          <a:prstGeom prst="wedgeRoundRectCallout">
            <a:avLst>
              <a:gd fmla="val -154133" name="adj1"/>
              <a:gd fmla="val -1316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Fila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749300" y="1295399"/>
            <a:ext cx="7772400" cy="2205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08" l="0" r="-469" t="-5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450" y="3561807"/>
            <a:ext cx="5372100" cy="15689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749300" y="5371011"/>
            <a:ext cx="7772400" cy="61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lang="pt-BR" sz="16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array circular elimina a necessidade de deslocamento de elementos, mas introduz </a:t>
            </a:r>
            <a:r>
              <a:rPr b="0" lang="pt-BR" sz="1600" u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 limite na capacidade máxima da fila</a:t>
            </a:r>
            <a:r>
              <a:rPr b="0" lang="pt-BR" sz="16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457200" y="1377493"/>
            <a:ext cx="3265351" cy="24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implementar uma fila mediante um array circular, precisamos de um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count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o número de elementos, e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dois índices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marcar as posições de inicio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de fim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da fila.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como estes campos mudam no exemplo. 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87" y="1321248"/>
            <a:ext cx="3836670" cy="147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3161544"/>
            <a:ext cx="4017645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4119868" y="1888063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4119868" y="3609487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9" y="4925854"/>
            <a:ext cx="3981450" cy="11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4119868" y="5309789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940731" y="2922972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(32)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940731" y="4547511"/>
            <a:ext cx="8899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dequeue</a:t>
            </a:r>
            <a:endParaRPr sz="1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457200" y="1377493"/>
            <a:ext cx="3265351" cy="24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exemplos, observe que os índices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mudam de posição. 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exemplo (d), observe que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atinge 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última posição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exemplo (e), uma nova inserção faz com que a próxima posição de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seja 0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764" y="1369574"/>
            <a:ext cx="3981450" cy="11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4081633" y="1753509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6818810" y="2661120"/>
            <a:ext cx="13324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(23)</a:t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259723"/>
            <a:ext cx="3945255" cy="12527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4081633" y="3716810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4081633" y="5475364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997823"/>
            <a:ext cx="3950208" cy="129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6818810" y="4828546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(39)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749300" y="1295398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último exemplo, com fila cheia,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precede 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front.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731" y="4028986"/>
            <a:ext cx="4783455" cy="158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743" y="1852856"/>
            <a:ext cx="3950208" cy="129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749300" y="3374048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Define-se condição semelhante para fila vazia,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precede 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front.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