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9144000"/>
  <p:notesSz cx="6797675" cy="9926625"/>
  <p:embeddedFontLst>
    <p:embeddedFont>
      <p:font typeface="Overlock"/>
      <p:regular r:id="rId61"/>
      <p:bold r:id="rId62"/>
      <p:italic r:id="rId63"/>
      <p:boldItalic r:id="rId64"/>
    </p:embeddedFont>
    <p:embeddedFont>
      <p:font typeface="Gill Sans"/>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9DAAD0-FC76-4A18-A38D-432CE8292611}">
  <a:tblStyle styleId="{BE9DAAD0-FC76-4A18-A38D-432CE8292611}" styleName="Table_0">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62883E-E70B-436A-8EA1-AE4E2CB948F3}" styleName="Table_1">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verlock-bold.fntdata"/><Relationship Id="rId61" Type="http://schemas.openxmlformats.org/officeDocument/2006/relationships/font" Target="fonts/Overlock-regular.fntdata"/><Relationship Id="rId20" Type="http://schemas.openxmlformats.org/officeDocument/2006/relationships/slide" Target="slides/slide14.xml"/><Relationship Id="rId64" Type="http://schemas.openxmlformats.org/officeDocument/2006/relationships/font" Target="fonts/Overlock-boldItalic.fntdata"/><Relationship Id="rId63" Type="http://schemas.openxmlformats.org/officeDocument/2006/relationships/font" Target="fonts/Overlock-italic.fntdata"/><Relationship Id="rId22" Type="http://schemas.openxmlformats.org/officeDocument/2006/relationships/slide" Target="slides/slide16.xml"/><Relationship Id="rId66" Type="http://schemas.openxmlformats.org/officeDocument/2006/relationships/font" Target="fonts/GillSans-bold.fntdata"/><Relationship Id="rId21" Type="http://schemas.openxmlformats.org/officeDocument/2006/relationships/slide" Target="slides/slide15.xml"/><Relationship Id="rId65" Type="http://schemas.openxmlformats.org/officeDocument/2006/relationships/font" Target="fonts/GillSans-regular.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p:nvPr>
            <p:ph idx="3"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 name="Google Shape;5;n"/>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51275" y="0"/>
            <a:ext cx="2946400" cy="4968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 name="Google Shape;7;n"/>
          <p:cNvSpPr txBox="1"/>
          <p:nvPr>
            <p:ph idx="11" type="ftr"/>
          </p:nvPr>
        </p:nvSpPr>
        <p:spPr>
          <a:xfrm>
            <a:off x="0" y="9429750"/>
            <a:ext cx="2946400" cy="4968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2" type="sldNum"/>
          </p:nvPr>
        </p:nvSpPr>
        <p:spPr>
          <a:xfrm>
            <a:off x="3851275" y="9429750"/>
            <a:ext cx="2946400" cy="49688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pt-BR"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7" name="Google Shape;107;p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notes"/>
          <p:cNvSpPr txBox="1"/>
          <p:nvPr>
            <p:ph idx="1" type="body"/>
          </p:nvPr>
        </p:nvSpPr>
        <p:spPr>
          <a:xfrm>
            <a:off x="906463" y="4716463"/>
            <a:ext cx="4984750" cy="44656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8" name="Google Shape;368;p1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1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1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5" name="Google Shape;445;p1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6" name="Google Shape;456;p1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0" name="Google Shape;500;p1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1" name="Google Shape;511;p1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1" name="Google Shape;561;p1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8" name="Google Shape;598;p1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1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2" name="Google Shape;642;p1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 name="Google Shape;119;p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2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5" name="Google Shape;705;p2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6" name="Google Shape;716;p2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2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7" name="Google Shape;727;p2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2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1" name="Google Shape;741;p2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2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3" name="Google Shape;803;p2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2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0" name="Google Shape;850;p2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2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4" name="Google Shape;864;p2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2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3" name="Google Shape;923;p2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2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5" name="Google Shape;975;p2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2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7" name="Google Shape;987;p2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3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9" name="Google Shape;999;p3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3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7" name="Google Shape;1067;p3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3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8" name="Google Shape;1078;p3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3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8" name="Google Shape;1088;p3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3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0" name="Google Shape;1100;p3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3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3" name="Google Shape;1113;p3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3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5" name="Google Shape;1125;p3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3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6" name="Google Shape;1136;p3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3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9" name="Google Shape;1149;p3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3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1" name="Google Shape;1161;p3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4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3" name="Google Shape;1173;p4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4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6" name="Google Shape;1186;p4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4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8" name="Google Shape;1198;p4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p4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0" name="Google Shape;1210;p4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4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0" name="Google Shape;1220;p4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4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1" name="Google Shape;1231;p4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4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2" name="Google Shape;1242;p4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p4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2" name="Google Shape;1252;p4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4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4" name="Google Shape;1264;p4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4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4" name="Google Shape;1274;p4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5: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50: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4" name="Google Shape;1284;p50: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51: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6" name="Google Shape;1296;p51: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52: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7" name="Google Shape;1307;p52: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53: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9" name="Google Shape;1319;p53: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54: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0" name="Google Shape;1330;p54: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 name="Google Shape;165;p6: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7: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8: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8: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9:notes"/>
          <p:cNvSpPr txBox="1"/>
          <p:nvPr>
            <p:ph idx="1" type="body"/>
          </p:nvPr>
        </p:nvSpPr>
        <p:spPr>
          <a:xfrm>
            <a:off x="906463" y="4716463"/>
            <a:ext cx="4984750" cy="4465637"/>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p9:notes"/>
          <p:cNvSpPr/>
          <p:nvPr>
            <p:ph idx="2" type="sldImg"/>
          </p:nvPr>
        </p:nvSpPr>
        <p:spPr>
          <a:xfrm>
            <a:off x="917575" y="744538"/>
            <a:ext cx="4964113"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8" name="Shape 18"/>
        <p:cNvGrpSpPr/>
        <p:nvPr/>
      </p:nvGrpSpPr>
      <p:grpSpPr>
        <a:xfrm>
          <a:off x="0" y="0"/>
          <a:ext cx="0" cy="0"/>
          <a:chOff x="0" y="0"/>
          <a:chExt cx="0" cy="0"/>
        </a:xfrm>
      </p:grpSpPr>
      <p:sp>
        <p:nvSpPr>
          <p:cNvPr id="19" name="Google Shape;19;p2"/>
          <p:cNvSpPr/>
          <p:nvPr/>
        </p:nvSpPr>
        <p:spPr>
          <a:xfrm>
            <a:off x="904875" y="3648075"/>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0" name="Google Shape;20;p2"/>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1" name="Google Shape;21;p2"/>
          <p:cNvSpPr/>
          <p:nvPr/>
        </p:nvSpPr>
        <p:spPr>
          <a:xfrm>
            <a:off x="904875" y="3648075"/>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2" name="Google Shape;22;p2"/>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23" name="Google Shape;23;p2"/>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5" name="Google Shape;25;p2"/>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rot="5400000">
            <a:off x="2116931" y="-440531"/>
            <a:ext cx="4910138"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1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6" name="Shape 96"/>
        <p:cNvGrpSpPr/>
        <p:nvPr/>
      </p:nvGrpSpPr>
      <p:grpSpPr>
        <a:xfrm>
          <a:off x="0" y="0"/>
          <a:ext cx="0" cy="0"/>
          <a:chOff x="0" y="0"/>
          <a:chExt cx="0" cy="0"/>
        </a:xfrm>
      </p:grpSpPr>
      <p:cxnSp>
        <p:nvCxnSpPr>
          <p:cNvPr id="97" name="Google Shape;97;p12"/>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98" name="Google Shape;98;p12"/>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cxnSp>
        <p:nvCxnSpPr>
          <p:cNvPr id="99" name="Google Shape;99;p12"/>
          <p:cNvCxnSpPr/>
          <p:nvPr/>
        </p:nvCxnSpPr>
        <p:spPr>
          <a:xfrm rot="5400000">
            <a:off x="3630612" y="3201988"/>
            <a:ext cx="5851525" cy="0"/>
          </a:xfrm>
          <a:prstGeom prst="straightConnector1">
            <a:avLst/>
          </a:prstGeom>
          <a:noFill/>
          <a:ln cap="flat" cmpd="sng" w="9525">
            <a:solidFill>
              <a:schemeClr val="accent2"/>
            </a:solidFill>
            <a:prstDash val="dash"/>
            <a:round/>
            <a:headEnd len="med" w="med" type="none"/>
            <a:tailEnd len="med" w="med" type="none"/>
          </a:ln>
        </p:spPr>
      </p:cxnSp>
      <p:sp>
        <p:nvSpPr>
          <p:cNvPr id="100" name="Google Shape;100;p12"/>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2" name="Google Shape;102;p12"/>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8" name="Shape 28"/>
        <p:cNvGrpSpPr/>
        <p:nvPr/>
      </p:nvGrpSpPr>
      <p:grpSpPr>
        <a:xfrm>
          <a:off x="0" y="0"/>
          <a:ext cx="0" cy="0"/>
          <a:chOff x="0" y="0"/>
          <a:chExt cx="0" cy="0"/>
        </a:xfrm>
      </p:grpSpPr>
      <p:sp>
        <p:nvSpPr>
          <p:cNvPr id="29" name="Google Shape;29;p3"/>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30" name="Google Shape;30;p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4"/>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0" name="Shape 40"/>
        <p:cNvGrpSpPr/>
        <p:nvPr/>
      </p:nvGrpSpPr>
      <p:grpSpPr>
        <a:xfrm>
          <a:off x="0" y="0"/>
          <a:ext cx="0" cy="0"/>
          <a:chOff x="0" y="0"/>
          <a:chExt cx="0" cy="0"/>
        </a:xfrm>
      </p:grpSpPr>
      <p:sp>
        <p:nvSpPr>
          <p:cNvPr id="41" name="Google Shape;41;p5"/>
          <p:cNvSpPr/>
          <p:nvPr/>
        </p:nvSpPr>
        <p:spPr>
          <a:xfrm>
            <a:off x="914400" y="2819400"/>
            <a:ext cx="7315200" cy="1279525"/>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42" name="Google Shape;42;p5"/>
          <p:cNvSpPr/>
          <p:nvPr/>
        </p:nvSpPr>
        <p:spPr>
          <a:xfrm>
            <a:off x="914400" y="2819400"/>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43" name="Google Shape;43;p5"/>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Bookman Old Style"/>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5" name="Google Shape;45;p5"/>
          <p:cNvSpPr txBox="1"/>
          <p:nvPr>
            <p:ph idx="10" type="dt"/>
          </p:nvPr>
        </p:nvSpPr>
        <p:spPr>
          <a:xfrm>
            <a:off x="6400800" y="6354763"/>
            <a:ext cx="2286000" cy="36671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2898775" y="6354763"/>
            <a:ext cx="3475038" cy="366712"/>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1069975" y="6354763"/>
            <a:ext cx="1520825" cy="366712"/>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1" name="Google Shape;51;p6"/>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7"/>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7"/>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0" name="Google Shape;60;p7"/>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1" name="Google Shape;61;p7"/>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64" name="Shape 64"/>
        <p:cNvGrpSpPr/>
        <p:nvPr/>
      </p:nvGrpSpPr>
      <p:grpSpPr>
        <a:xfrm>
          <a:off x="0" y="0"/>
          <a:ext cx="0" cy="0"/>
          <a:chOff x="0" y="0"/>
          <a:chExt cx="0" cy="0"/>
        </a:xfrm>
      </p:grpSpPr>
      <p:cxnSp>
        <p:nvCxnSpPr>
          <p:cNvPr id="65" name="Google Shape;65;p8"/>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66" name="Google Shape;66;p8"/>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67" name="Google Shape;67;p8"/>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70" name="Shape 70"/>
        <p:cNvGrpSpPr/>
        <p:nvPr/>
      </p:nvGrpSpPr>
      <p:grpSpPr>
        <a:xfrm>
          <a:off x="0" y="0"/>
          <a:ext cx="0" cy="0"/>
          <a:chOff x="0" y="0"/>
          <a:chExt cx="0" cy="0"/>
        </a:xfrm>
      </p:grpSpPr>
      <p:cxnSp>
        <p:nvCxnSpPr>
          <p:cNvPr id="71" name="Google Shape;71;p9"/>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72" name="Google Shape;72;p9"/>
          <p:cNvCxnSpPr/>
          <p:nvPr/>
        </p:nvCxnSpPr>
        <p:spPr>
          <a:xfrm rot="5400000">
            <a:off x="3160712" y="3324226"/>
            <a:ext cx="6035675" cy="0"/>
          </a:xfrm>
          <a:prstGeom prst="straightConnector1">
            <a:avLst/>
          </a:prstGeom>
          <a:noFill/>
          <a:ln cap="flat" cmpd="sng" w="9525">
            <a:solidFill>
              <a:schemeClr val="accent2"/>
            </a:solidFill>
            <a:prstDash val="dash"/>
            <a:round/>
            <a:headEnd len="med" w="med" type="none"/>
            <a:tailEnd len="med" w="med" type="none"/>
          </a:ln>
        </p:spPr>
      </p:cxnSp>
      <p:sp>
        <p:nvSpPr>
          <p:cNvPr id="73" name="Google Shape;73;p9"/>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74" name="Google Shape;74;p9"/>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6" name="Google Shape;76;p9"/>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7" name="Google Shape;77;p9"/>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80" name="Shape 80"/>
        <p:cNvGrpSpPr/>
        <p:nvPr/>
      </p:nvGrpSpPr>
      <p:grpSpPr>
        <a:xfrm>
          <a:off x="0" y="0"/>
          <a:ext cx="0" cy="0"/>
          <a:chOff x="0" y="0"/>
          <a:chExt cx="0" cy="0"/>
        </a:xfrm>
      </p:grpSpPr>
      <p:cxnSp>
        <p:nvCxnSpPr>
          <p:cNvPr id="81" name="Google Shape;81;p10"/>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sp>
        <p:nvSpPr>
          <p:cNvPr id="82" name="Google Shape;82;p10"/>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83" name="Google Shape;83;p10"/>
          <p:cNvSpPr/>
          <p:nvPr/>
        </p:nvSpPr>
        <p:spPr>
          <a:xfrm>
            <a:off x="457200" y="500063"/>
            <a:ext cx="182563"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84" name="Google Shape;84;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457200" y="1905000"/>
            <a:ext cx="8229600" cy="4270248"/>
          </a:xfrm>
          <a:prstGeom prst="rect">
            <a:avLst/>
          </a:prstGeom>
          <a:solidFill>
            <a:srgbClr val="BABABA"/>
          </a:solidFill>
          <a:ln>
            <a:noFill/>
          </a:ln>
        </p:spPr>
      </p:sp>
      <p:sp>
        <p:nvSpPr>
          <p:cNvPr id="86" name="Google Shape;86;p10"/>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7" name="Google Shape;87;p10"/>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1" name="Google Shape;11;p1"/>
          <p:cNvSpPr txBox="1"/>
          <p:nvPr>
            <p:ph idx="1" type="body"/>
          </p:nvPr>
        </p:nvSpPr>
        <p:spPr>
          <a:xfrm>
            <a:off x="457200" y="1219200"/>
            <a:ext cx="8229600" cy="4910138"/>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17500" lvl="3" marL="1828800" marR="0" rtl="0" algn="l">
              <a:spcBef>
                <a:spcPts val="400"/>
              </a:spcBef>
              <a:spcAft>
                <a:spcPts val="0"/>
              </a:spcAft>
              <a:buClr>
                <a:srgbClr val="8BA2B4"/>
              </a:buClr>
              <a:buSzPts val="1400"/>
              <a:buFont typeface="Noto Sans Symbols"/>
              <a:buChar char="◻"/>
              <a:defRPr b="0" i="0" sz="20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2"/>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pt-BR"/>
              <a:t>‹#›</a:t>
            </a:fld>
            <a:endParaRPr/>
          </a:p>
        </p:txBody>
      </p:sp>
      <p:cxnSp>
        <p:nvCxnSpPr>
          <p:cNvPr id="15" name="Google Shape;15;p1"/>
          <p:cNvCxnSpPr/>
          <p:nvPr/>
        </p:nvCxnSpPr>
        <p:spPr>
          <a:xfrm>
            <a:off x="457200" y="6353175"/>
            <a:ext cx="8229600" cy="0"/>
          </a:xfrm>
          <a:prstGeom prst="straightConnector1">
            <a:avLst/>
          </a:prstGeom>
          <a:noFill/>
          <a:ln cap="flat" cmpd="sng" w="9525">
            <a:solidFill>
              <a:schemeClr val="accent2"/>
            </a:solidFill>
            <a:prstDash val="dash"/>
            <a:round/>
            <a:headEnd len="med" w="med" type="none"/>
            <a:tailEnd len="med" w="med" type="none"/>
          </a:ln>
        </p:spPr>
      </p:cxnSp>
      <p:cxnSp>
        <p:nvCxnSpPr>
          <p:cNvPr id="16" name="Google Shape;16;p1"/>
          <p:cNvCxnSpPr/>
          <p:nvPr/>
        </p:nvCxnSpPr>
        <p:spPr>
          <a:xfrm>
            <a:off x="457200" y="1143000"/>
            <a:ext cx="8229600" cy="0"/>
          </a:xfrm>
          <a:prstGeom prst="straightConnector1">
            <a:avLst/>
          </a:prstGeom>
          <a:noFill/>
          <a:ln cap="flat" cmpd="sng" w="9525">
            <a:solidFill>
              <a:schemeClr val="accent2"/>
            </a:solidFill>
            <a:prstDash val="dash"/>
            <a:round/>
            <a:headEnd len="med" w="med" type="none"/>
            <a:tailEnd len="med" w="med" type="none"/>
          </a:ln>
        </p:spPr>
      </p:cxnSp>
      <p:sp>
        <p:nvSpPr>
          <p:cNvPr id="17" name="Google Shape;17;p1"/>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15.png"/><Relationship Id="rId5"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3.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ctrTitle"/>
          </p:nvPr>
        </p:nvSpPr>
        <p:spPr>
          <a:xfrm>
            <a:off x="685800" y="1219200"/>
            <a:ext cx="7772400" cy="2133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pt-BR">
                <a:solidFill>
                  <a:srgbClr val="C00000"/>
                </a:solidFill>
              </a:rPr>
              <a:t>Árvores</a:t>
            </a:r>
            <a:endParaRPr b="1" sz="2400">
              <a:solidFill>
                <a:srgbClr val="C00000"/>
              </a:solidFill>
            </a:endParaRPr>
          </a:p>
        </p:txBody>
      </p:sp>
      <p:sp>
        <p:nvSpPr>
          <p:cNvPr id="111" name="Google Shape;111;p13"/>
          <p:cNvSpPr txBox="1"/>
          <p:nvPr>
            <p:ph idx="1" type="subTitle"/>
          </p:nvPr>
        </p:nvSpPr>
        <p:spPr>
          <a:xfrm>
            <a:off x="1341438" y="4233863"/>
            <a:ext cx="6400800" cy="68897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76"/>
              <a:buNone/>
            </a:pPr>
            <a:r>
              <a:rPr b="1" lang="pt-BR" sz="2600">
                <a:solidFill>
                  <a:srgbClr val="0000FF"/>
                </a:solidFill>
              </a:rPr>
              <a:t>Prof. Fermín Alfredo Tang Montané</a:t>
            </a:r>
            <a:endParaRPr b="1" sz="1900">
              <a:solidFill>
                <a:srgbClr val="0000FF"/>
              </a:solidFill>
              <a:latin typeface="Arial"/>
              <a:ea typeface="Arial"/>
              <a:cs typeface="Arial"/>
              <a:sym typeface="Arial"/>
            </a:endParaRPr>
          </a:p>
        </p:txBody>
      </p:sp>
      <p:sp>
        <p:nvSpPr>
          <p:cNvPr id="112" name="Google Shape;112;p13"/>
          <p:cNvSpPr txBox="1"/>
          <p:nvPr>
            <p:ph idx="12" type="sldNum"/>
          </p:nvPr>
        </p:nvSpPr>
        <p:spPr>
          <a:xfrm>
            <a:off x="1216025" y="6354763"/>
            <a:ext cx="1219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3" name="Google Shape;113;p13"/>
          <p:cNvSpPr txBox="1"/>
          <p:nvPr/>
        </p:nvSpPr>
        <p:spPr>
          <a:xfrm>
            <a:off x="1693863" y="369888"/>
            <a:ext cx="3929062" cy="638175"/>
          </a:xfrm>
          <a:prstGeom prst="rect">
            <a:avLst/>
          </a:prstGeom>
          <a:noFill/>
          <a:ln>
            <a:noFill/>
          </a:ln>
        </p:spPr>
        <p:txBody>
          <a:bodyPr anchorCtr="0" anchor="b" bIns="45700" lIns="91425" spcFirstLastPara="1" rIns="91425" wrap="square" tIns="45700">
            <a:normAutofit fontScale="92500"/>
          </a:bodyPr>
          <a:lstStyle/>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CENTRO DE CIÊNCIA E TECNOLOGIA</a:t>
            </a:r>
            <a:endParaRPr/>
          </a:p>
          <a:p>
            <a:pPr indent="0" lvl="0" marL="0" marR="0" rtl="0" algn="l">
              <a:spcBef>
                <a:spcPts val="0"/>
              </a:spcBef>
              <a:spcAft>
                <a:spcPts val="0"/>
              </a:spcAft>
              <a:buNone/>
            </a:pPr>
            <a:r>
              <a:rPr b="1" i="0" lang="pt-BR" sz="1100" u="none" cap="small" strike="noStrike">
                <a:solidFill>
                  <a:schemeClr val="dk1"/>
                </a:solidFill>
                <a:latin typeface="Bookman Old Style"/>
                <a:ea typeface="Bookman Old Style"/>
                <a:cs typeface="Bookman Old Style"/>
                <a:sym typeface="Bookman Old Style"/>
              </a:rPr>
              <a:t>LABORATÓRIO DE CIÊNCIAS MATEMÁTICAS</a:t>
            </a:r>
            <a:br>
              <a:rPr b="1" i="0" lang="pt-BR" sz="1100" u="none" cap="small" strike="noStrike">
                <a:solidFill>
                  <a:schemeClr val="dk1"/>
                </a:solidFill>
                <a:latin typeface="Bookman Old Style"/>
                <a:ea typeface="Bookman Old Style"/>
                <a:cs typeface="Bookman Old Style"/>
                <a:sym typeface="Bookman Old Style"/>
              </a:rPr>
            </a:br>
            <a:r>
              <a:rPr b="1" i="0" lang="pt-BR" sz="1100" u="none" cap="small" strike="noStrike">
                <a:solidFill>
                  <a:schemeClr val="dk1"/>
                </a:solidFill>
                <a:latin typeface="Bookman Old Style"/>
                <a:ea typeface="Bookman Old Style"/>
                <a:cs typeface="Bookman Old Style"/>
                <a:sym typeface="Bookman Old Style"/>
              </a:rPr>
              <a:t>UNIVERSIDADE ESTADUAL DO NORTE FLUMINENSE  </a:t>
            </a:r>
            <a:endParaRPr/>
          </a:p>
        </p:txBody>
      </p:sp>
      <p:pic>
        <p:nvPicPr>
          <p:cNvPr id="114" name="Google Shape;114;p13"/>
          <p:cNvPicPr preferRelativeResize="0"/>
          <p:nvPr/>
        </p:nvPicPr>
        <p:blipFill rotWithShape="1">
          <a:blip r:embed="rId3">
            <a:alphaModFix/>
          </a:blip>
          <a:srcRect b="0" l="0" r="0" t="0"/>
          <a:stretch/>
        </p:blipFill>
        <p:spPr>
          <a:xfrm>
            <a:off x="50800" y="50800"/>
            <a:ext cx="1619250" cy="1276350"/>
          </a:xfrm>
          <a:prstGeom prst="rect">
            <a:avLst/>
          </a:prstGeom>
          <a:noFill/>
          <a:ln>
            <a:noFill/>
          </a:ln>
        </p:spPr>
      </p:pic>
      <p:sp>
        <p:nvSpPr>
          <p:cNvPr id="115" name="Google Shape;115;p13"/>
          <p:cNvSpPr/>
          <p:nvPr/>
        </p:nvSpPr>
        <p:spPr>
          <a:xfrm>
            <a:off x="1370013" y="3190875"/>
            <a:ext cx="6400800" cy="447675"/>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Clr>
                <a:schemeClr val="accent2"/>
              </a:buClr>
              <a:buSzPts val="1920"/>
              <a:buFont typeface="Noto Sans Symbols"/>
              <a:buNone/>
            </a:pPr>
            <a:r>
              <a:rPr b="1" i="1" lang="pt-BR" sz="2400" u="none" cap="none" strike="noStrike">
                <a:solidFill>
                  <a:srgbClr val="00B050"/>
                </a:solidFill>
                <a:latin typeface="Arial"/>
                <a:ea typeface="Arial"/>
                <a:cs typeface="Arial"/>
                <a:sym typeface="Arial"/>
              </a:rPr>
              <a:t>Disciplina: Estrutura de Dados I</a:t>
            </a:r>
            <a:endParaRPr/>
          </a:p>
        </p:txBody>
      </p:sp>
      <p:sp>
        <p:nvSpPr>
          <p:cNvPr id="116" name="Google Shape;116;p13"/>
          <p:cNvSpPr/>
          <p:nvPr/>
        </p:nvSpPr>
        <p:spPr>
          <a:xfrm>
            <a:off x="1423988" y="5184775"/>
            <a:ext cx="6400800" cy="466725"/>
          </a:xfrm>
          <a:prstGeom prst="rect">
            <a:avLst/>
          </a:prstGeom>
          <a:noFill/>
          <a:ln>
            <a:noFill/>
          </a:ln>
        </p:spPr>
        <p:txBody>
          <a:bodyPr anchorCtr="0" anchor="ctr" bIns="46025" lIns="92075" spcFirstLastPara="1" rIns="92075" wrap="square" tIns="46025">
            <a:noAutofit/>
          </a:bodyPr>
          <a:lstStyle/>
          <a:p>
            <a:pPr indent="0" lvl="0" marL="0" marR="0" rtl="0" algn="ctr">
              <a:lnSpc>
                <a:spcPct val="90000"/>
              </a:lnSpc>
              <a:spcBef>
                <a:spcPts val="0"/>
              </a:spcBef>
              <a:spcAft>
                <a:spcPts val="0"/>
              </a:spcAft>
              <a:buClr>
                <a:srgbClr val="993300"/>
              </a:buClr>
              <a:buSzPts val="2000"/>
              <a:buFont typeface="Arimo"/>
              <a:buNone/>
            </a:pPr>
            <a:r>
              <a:rPr b="1" i="0" lang="pt-BR" sz="2000" u="none" cap="none" strike="noStrike">
                <a:solidFill>
                  <a:schemeClr val="dk1"/>
                </a:solidFill>
                <a:latin typeface="Arial"/>
                <a:ea typeface="Arial"/>
                <a:cs typeface="Arial"/>
                <a:sym typeface="Arial"/>
              </a:rPr>
              <a:t>Curso: Ciência da Computação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371" name="Google Shape;371;p22"/>
          <p:cNvSpPr txBox="1"/>
          <p:nvPr/>
        </p:nvSpPr>
        <p:spPr>
          <a:xfrm>
            <a:off x="749300" y="1242780"/>
            <a:ext cx="7772400" cy="12827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 </a:t>
            </a:r>
            <a:r>
              <a:rPr b="1" i="0" lang="pt-BR" sz="1800" u="none" cap="none" strike="noStrike">
                <a:solidFill>
                  <a:srgbClr val="002060"/>
                </a:solidFill>
                <a:latin typeface="Gill Sans"/>
                <a:ea typeface="Gill Sans"/>
                <a:cs typeface="Gill Sans"/>
                <a:sym typeface="Gill Sans"/>
              </a:rPr>
              <a:t>caminho</a:t>
            </a:r>
            <a:r>
              <a:rPr b="0" i="0" lang="pt-BR" sz="1800" u="none" cap="none" strike="noStrike">
                <a:solidFill>
                  <a:srgbClr val="002060"/>
                </a:solidFill>
                <a:latin typeface="Gill Sans"/>
                <a:ea typeface="Gill Sans"/>
                <a:cs typeface="Gill Sans"/>
                <a:sym typeface="Gill Sans"/>
              </a:rPr>
              <a:t> é uma sequência de nós em que cada nó é adjacente ao próximo.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Cada nó na árvore pode ser alcançado\acessado seguindo um único caminho a partir do nó raiz.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Na figura, o nó folha I, pode ser alcançado a partir da raiz seguindo o caminho: A-F-I.  Que compreende 2 ramos,  AF e FI.</a:t>
            </a:r>
            <a:endParaRPr/>
          </a:p>
        </p:txBody>
      </p:sp>
      <p:sp>
        <p:nvSpPr>
          <p:cNvPr id="372" name="Google Shape;372;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3" name="Google Shape;373;p2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4" name="Google Shape;374;p2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75" name="Google Shape;375;p2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376" name="Google Shape;376;p22"/>
          <p:cNvPicPr preferRelativeResize="0"/>
          <p:nvPr/>
        </p:nvPicPr>
        <p:blipFill rotWithShape="1">
          <a:blip r:embed="rId3">
            <a:alphaModFix/>
          </a:blip>
          <a:srcRect b="0" l="0" r="0" t="0"/>
          <a:stretch/>
        </p:blipFill>
        <p:spPr>
          <a:xfrm>
            <a:off x="1738312" y="3301792"/>
            <a:ext cx="5667375"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382" name="Google Shape;382;p23"/>
          <p:cNvSpPr txBox="1"/>
          <p:nvPr/>
        </p:nvSpPr>
        <p:spPr>
          <a:xfrm>
            <a:off x="749300" y="1242780"/>
            <a:ext cx="7772400" cy="12827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t>
            </a:r>
            <a:r>
              <a:rPr b="1" i="0" lang="pt-BR" sz="1800" u="none" cap="none" strike="noStrike">
                <a:solidFill>
                  <a:srgbClr val="002060"/>
                </a:solidFill>
                <a:latin typeface="Gill Sans"/>
                <a:ea typeface="Gill Sans"/>
                <a:cs typeface="Gill Sans"/>
                <a:sym typeface="Gill Sans"/>
              </a:rPr>
              <a:t>nível</a:t>
            </a:r>
            <a:r>
              <a:rPr b="0" i="0" lang="pt-BR" sz="1800" u="none" cap="none" strike="noStrike">
                <a:solidFill>
                  <a:srgbClr val="002060"/>
                </a:solidFill>
                <a:latin typeface="Gill Sans"/>
                <a:ea typeface="Gill Sans"/>
                <a:cs typeface="Gill Sans"/>
                <a:sym typeface="Gill Sans"/>
              </a:rPr>
              <a:t> de um nó é a distância desde a raiz.  Como a raiz tem distância zero desde se própria, a raiz se encontra no nível 0.</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Os filhos da raiz se encontram no nível 1. Pelo sua vez seus filhos se encontram no nível 2, e assim sucessivamente.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Note a relação entre os nós irmaõs (</a:t>
            </a:r>
            <a:r>
              <a:rPr b="0" i="1" lang="pt-BR" sz="1800" u="none" cap="none" strike="noStrike">
                <a:solidFill>
                  <a:srgbClr val="002060"/>
                </a:solidFill>
                <a:latin typeface="Gill Sans"/>
                <a:ea typeface="Gill Sans"/>
                <a:cs typeface="Gill Sans"/>
                <a:sym typeface="Gill Sans"/>
              </a:rPr>
              <a:t>sibblings</a:t>
            </a:r>
            <a:r>
              <a:rPr b="0" i="0" lang="pt-BR" sz="1800" u="none" cap="none" strike="noStrike">
                <a:solidFill>
                  <a:srgbClr val="002060"/>
                </a:solidFill>
                <a:latin typeface="Gill Sans"/>
                <a:ea typeface="Gill Sans"/>
                <a:cs typeface="Gill Sans"/>
                <a:sym typeface="Gill Sans"/>
              </a:rPr>
              <a:t>). O nós irmãos sempre se encontram no mesmo nível.  No entanto, nem todos os nós que pertencem ao mesmo nível serão necessariamente irmaõs.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Por exemplo, no nível 2, os nós C e D são irmaõs, assim como G, H e I. No entanto, os nós D e G não são irmãos devido a que tem pais diferentes.</a:t>
            </a:r>
            <a:endParaRPr/>
          </a:p>
        </p:txBody>
      </p:sp>
      <p:sp>
        <p:nvSpPr>
          <p:cNvPr id="383" name="Google Shape;383;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84" name="Google Shape;384;p2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85" name="Google Shape;385;p2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86" name="Google Shape;386;p2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387" name="Google Shape;387;p23"/>
          <p:cNvPicPr preferRelativeResize="0"/>
          <p:nvPr/>
        </p:nvPicPr>
        <p:blipFill rotWithShape="1">
          <a:blip r:embed="rId3">
            <a:alphaModFix/>
          </a:blip>
          <a:srcRect b="0" l="0" r="0" t="0"/>
          <a:stretch/>
        </p:blipFill>
        <p:spPr>
          <a:xfrm>
            <a:off x="1945141" y="3987605"/>
            <a:ext cx="5667375" cy="319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393" name="Google Shape;393;p24"/>
          <p:cNvSpPr txBox="1"/>
          <p:nvPr/>
        </p:nvSpPr>
        <p:spPr>
          <a:xfrm>
            <a:off x="749300" y="1242780"/>
            <a:ext cx="7772400" cy="12827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Nível de um nó.-</a:t>
            </a:r>
            <a:r>
              <a:rPr b="0" i="0" lang="pt-BR" sz="1800" u="none" cap="none" strike="noStrike">
                <a:solidFill>
                  <a:srgbClr val="002060"/>
                </a:solidFill>
                <a:latin typeface="Gill Sans"/>
                <a:ea typeface="Gill Sans"/>
                <a:cs typeface="Gill Sans"/>
                <a:sym typeface="Gill Sans"/>
              </a:rPr>
              <a:t> É um número que indica a hierarquia do nó.  O seu valor esta diretamente relacionado à posição que o nó ocupa na árvore.  Quanto menor o nível de um nó, maior é a sua hierarquia. </a:t>
            </a:r>
            <a:endParaRPr/>
          </a:p>
          <a:p>
            <a:pPr indent="-341313" lvl="0" marL="341313" marR="0" rtl="0" algn="just">
              <a:spcBef>
                <a:spcPts val="36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Nível k em uma árvore</a:t>
            </a:r>
            <a:r>
              <a:rPr b="0" i="0" lang="pt-BR" sz="1800" u="none" cap="none" strike="noStrike">
                <a:solidFill>
                  <a:srgbClr val="002060"/>
                </a:solidFill>
                <a:latin typeface="Gill Sans"/>
                <a:ea typeface="Gill Sans"/>
                <a:cs typeface="Gill Sans"/>
                <a:sym typeface="Gill Sans"/>
              </a:rPr>
              <a:t>.- O número máximo de nós no nível k de uma árvore binária é igual a 2</a:t>
            </a:r>
            <a:r>
              <a:rPr b="0" baseline="30000" i="0" lang="pt-BR" sz="1800" u="none" cap="none" strike="noStrike">
                <a:solidFill>
                  <a:srgbClr val="002060"/>
                </a:solidFill>
                <a:latin typeface="Gill Sans"/>
                <a:ea typeface="Gill Sans"/>
                <a:cs typeface="Gill Sans"/>
                <a:sym typeface="Gill Sans"/>
              </a:rPr>
              <a:t>k</a:t>
            </a:r>
            <a:r>
              <a:rPr b="0" i="0" lang="pt-BR" sz="1800" u="none" cap="none" strike="noStrike">
                <a:solidFill>
                  <a:srgbClr val="002060"/>
                </a:solidFill>
                <a:latin typeface="Gill Sans"/>
                <a:ea typeface="Gill Sans"/>
                <a:cs typeface="Gill Sans"/>
                <a:sym typeface="Gill Sans"/>
              </a:rPr>
              <a:t>. </a:t>
            </a:r>
            <a:endParaRPr/>
          </a:p>
        </p:txBody>
      </p:sp>
      <p:sp>
        <p:nvSpPr>
          <p:cNvPr id="394" name="Google Shape;394;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95" name="Google Shape;395;p2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96" name="Google Shape;396;p2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97" name="Google Shape;397;p2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98" name="Google Shape;398;p24"/>
          <p:cNvGrpSpPr/>
          <p:nvPr/>
        </p:nvGrpSpPr>
        <p:grpSpPr>
          <a:xfrm>
            <a:off x="420624" y="3262441"/>
            <a:ext cx="8432382" cy="2522026"/>
            <a:chOff x="1100932" y="2496344"/>
            <a:chExt cx="8432382" cy="2522026"/>
          </a:xfrm>
        </p:grpSpPr>
        <p:grpSp>
          <p:nvGrpSpPr>
            <p:cNvPr id="399" name="Google Shape;399;p24"/>
            <p:cNvGrpSpPr/>
            <p:nvPr/>
          </p:nvGrpSpPr>
          <p:grpSpPr>
            <a:xfrm>
              <a:off x="1100932" y="2496344"/>
              <a:ext cx="8432382" cy="2506662"/>
              <a:chOff x="1169988" y="3821113"/>
              <a:chExt cx="8432382" cy="2506662"/>
            </a:xfrm>
          </p:grpSpPr>
          <p:grpSp>
            <p:nvGrpSpPr>
              <p:cNvPr id="400" name="Google Shape;400;p24"/>
              <p:cNvGrpSpPr/>
              <p:nvPr/>
            </p:nvGrpSpPr>
            <p:grpSpPr>
              <a:xfrm>
                <a:off x="3192463" y="3821113"/>
                <a:ext cx="3706812" cy="2506662"/>
                <a:chOff x="2635623" y="2757488"/>
                <a:chExt cx="3706812" cy="2506662"/>
              </a:xfrm>
            </p:grpSpPr>
            <p:sp>
              <p:nvSpPr>
                <p:cNvPr id="401" name="Google Shape;401;p24"/>
                <p:cNvSpPr/>
                <p:nvPr/>
              </p:nvSpPr>
              <p:spPr>
                <a:xfrm flipH="1">
                  <a:off x="3407148" y="3460750"/>
                  <a:ext cx="336550"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402" name="Google Shape;402;p24"/>
                <p:cNvCxnSpPr>
                  <a:stCxn id="401" idx="1"/>
                  <a:endCxn id="403" idx="5"/>
                </p:cNvCxnSpPr>
                <p:nvPr/>
              </p:nvCxnSpPr>
              <p:spPr>
                <a:xfrm flipH="1" rot="10800000">
                  <a:off x="3694411"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404" name="Google Shape;404;p24"/>
                <p:cNvCxnSpPr>
                  <a:stCxn id="405" idx="7"/>
                  <a:endCxn id="403" idx="3"/>
                </p:cNvCxnSpPr>
                <p:nvPr/>
              </p:nvCxnSpPr>
              <p:spPr>
                <a:xfrm rot="10800000">
                  <a:off x="4629372"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403" name="Google Shape;403;p24"/>
                <p:cNvSpPr/>
                <p:nvPr/>
              </p:nvSpPr>
              <p:spPr>
                <a:xfrm flipH="1">
                  <a:off x="4342185" y="27574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406" name="Google Shape;406;p24"/>
                <p:cNvCxnSpPr>
                  <a:stCxn id="407" idx="0"/>
                  <a:endCxn id="401" idx="5"/>
                </p:cNvCxnSpPr>
                <p:nvPr/>
              </p:nvCxnSpPr>
              <p:spPr>
                <a:xfrm flipH="1" rot="10800000">
                  <a:off x="3092029" y="3746750"/>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407" name="Google Shape;407;p24"/>
                <p:cNvSpPr/>
                <p:nvPr/>
              </p:nvSpPr>
              <p:spPr>
                <a:xfrm flipH="1">
                  <a:off x="2924548" y="4197350"/>
                  <a:ext cx="334962"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408" name="Google Shape;408;p24"/>
                <p:cNvCxnSpPr>
                  <a:stCxn id="409" idx="0"/>
                  <a:endCxn id="410" idx="5"/>
                </p:cNvCxnSpPr>
                <p:nvPr/>
              </p:nvCxnSpPr>
              <p:spPr>
                <a:xfrm flipH="1" rot="10800000">
                  <a:off x="5656635" y="4476788"/>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411" name="Google Shape;411;p24"/>
                <p:cNvCxnSpPr>
                  <a:stCxn id="412" idx="0"/>
                  <a:endCxn id="401" idx="3"/>
                </p:cNvCxnSpPr>
                <p:nvPr/>
              </p:nvCxnSpPr>
              <p:spPr>
                <a:xfrm rot="10800000">
                  <a:off x="3694535" y="3746650"/>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405" name="Google Shape;405;p24"/>
                <p:cNvSpPr/>
                <p:nvPr/>
              </p:nvSpPr>
              <p:spPr>
                <a:xfrm flipH="1">
                  <a:off x="5294685" y="3471863"/>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413" name="Google Shape;413;p24"/>
                <p:cNvCxnSpPr>
                  <a:stCxn id="414" idx="0"/>
                  <a:endCxn id="405" idx="5"/>
                </p:cNvCxnSpPr>
                <p:nvPr/>
              </p:nvCxnSpPr>
              <p:spPr>
                <a:xfrm flipH="1" rot="10800000">
                  <a:off x="4974010" y="3757638"/>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415" name="Google Shape;415;p24"/>
                <p:cNvCxnSpPr>
                  <a:stCxn id="410" idx="0"/>
                  <a:endCxn id="405" idx="3"/>
                </p:cNvCxnSpPr>
                <p:nvPr/>
              </p:nvCxnSpPr>
              <p:spPr>
                <a:xfrm rot="10800000">
                  <a:off x="5581860" y="3757800"/>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412" name="Google Shape;412;p24"/>
                <p:cNvSpPr/>
                <p:nvPr/>
              </p:nvSpPr>
              <p:spPr>
                <a:xfrm flipH="1">
                  <a:off x="3875460" y="4184650"/>
                  <a:ext cx="336550"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414" name="Google Shape;414;p24"/>
                <p:cNvSpPr/>
                <p:nvPr/>
              </p:nvSpPr>
              <p:spPr>
                <a:xfrm flipH="1">
                  <a:off x="4805735" y="4198938"/>
                  <a:ext cx="336550" cy="334962"/>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410" name="Google Shape;410;p24"/>
                <p:cNvSpPr/>
                <p:nvPr/>
              </p:nvSpPr>
              <p:spPr>
                <a:xfrm flipH="1">
                  <a:off x="5764585" y="4191000"/>
                  <a:ext cx="336550"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409" name="Google Shape;409;p24"/>
                <p:cNvSpPr/>
                <p:nvPr/>
              </p:nvSpPr>
              <p:spPr>
                <a:xfrm flipH="1">
                  <a:off x="5488360"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416" name="Google Shape;416;p24"/>
                <p:cNvSpPr/>
                <p:nvPr/>
              </p:nvSpPr>
              <p:spPr>
                <a:xfrm flipH="1">
                  <a:off x="6005885"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417" name="Google Shape;417;p24"/>
                <p:cNvCxnSpPr>
                  <a:stCxn id="416" idx="0"/>
                  <a:endCxn id="410" idx="3"/>
                </p:cNvCxnSpPr>
                <p:nvPr/>
              </p:nvCxnSpPr>
              <p:spPr>
                <a:xfrm rot="10800000">
                  <a:off x="6051760" y="4476788"/>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418" name="Google Shape;418;p24"/>
                <p:cNvCxnSpPr>
                  <a:stCxn id="419" idx="0"/>
                  <a:endCxn id="407" idx="5"/>
                </p:cNvCxnSpPr>
                <p:nvPr/>
              </p:nvCxnSpPr>
              <p:spPr>
                <a:xfrm flipH="1" rot="10800000">
                  <a:off x="2803898" y="4483388"/>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419" name="Google Shape;419;p24"/>
                <p:cNvSpPr/>
                <p:nvPr/>
              </p:nvSpPr>
              <p:spPr>
                <a:xfrm flipH="1">
                  <a:off x="263562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420" name="Google Shape;420;p24"/>
                <p:cNvSpPr/>
                <p:nvPr/>
              </p:nvSpPr>
              <p:spPr>
                <a:xfrm flipH="1">
                  <a:off x="315314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421" name="Google Shape;421;p24"/>
                <p:cNvCxnSpPr>
                  <a:stCxn id="420" idx="0"/>
                  <a:endCxn id="407" idx="3"/>
                </p:cNvCxnSpPr>
                <p:nvPr/>
              </p:nvCxnSpPr>
              <p:spPr>
                <a:xfrm rot="10800000">
                  <a:off x="3210423" y="4483388"/>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422" name="Google Shape;422;p24"/>
                <p:cNvCxnSpPr>
                  <a:stCxn id="423" idx="0"/>
                  <a:endCxn id="412" idx="5"/>
                </p:cNvCxnSpPr>
                <p:nvPr/>
              </p:nvCxnSpPr>
              <p:spPr>
                <a:xfrm flipH="1" rot="10800000">
                  <a:off x="3797673" y="4470488"/>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423" name="Google Shape;423;p24"/>
                <p:cNvSpPr/>
                <p:nvPr/>
              </p:nvSpPr>
              <p:spPr>
                <a:xfrm flipH="1">
                  <a:off x="362939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424" name="Google Shape;424;p24"/>
                <p:cNvSpPr/>
                <p:nvPr/>
              </p:nvSpPr>
              <p:spPr>
                <a:xfrm flipH="1">
                  <a:off x="414692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425" name="Google Shape;425;p24"/>
                <p:cNvCxnSpPr>
                  <a:stCxn id="424" idx="0"/>
                  <a:endCxn id="412" idx="3"/>
                </p:cNvCxnSpPr>
                <p:nvPr/>
              </p:nvCxnSpPr>
              <p:spPr>
                <a:xfrm rot="10800000">
                  <a:off x="4162798" y="4470488"/>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426" name="Google Shape;426;p24"/>
                <p:cNvCxnSpPr>
                  <a:stCxn id="427" idx="0"/>
                  <a:endCxn id="414" idx="5"/>
                </p:cNvCxnSpPr>
                <p:nvPr/>
              </p:nvCxnSpPr>
              <p:spPr>
                <a:xfrm flipH="1" rot="10800000">
                  <a:off x="4727948" y="4484888"/>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427" name="Google Shape;427;p24"/>
                <p:cNvSpPr/>
                <p:nvPr/>
              </p:nvSpPr>
              <p:spPr>
                <a:xfrm flipH="1">
                  <a:off x="455967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428" name="Google Shape;428;p24"/>
                <p:cNvSpPr/>
                <p:nvPr/>
              </p:nvSpPr>
              <p:spPr>
                <a:xfrm flipH="1">
                  <a:off x="507719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429" name="Google Shape;429;p24"/>
                <p:cNvCxnSpPr>
                  <a:stCxn id="428" idx="0"/>
                  <a:endCxn id="414" idx="3"/>
                </p:cNvCxnSpPr>
                <p:nvPr/>
              </p:nvCxnSpPr>
              <p:spPr>
                <a:xfrm rot="10800000">
                  <a:off x="5093073" y="4484888"/>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430" name="Google Shape;430;p24"/>
              <p:cNvSpPr txBox="1"/>
              <p:nvPr/>
            </p:nvSpPr>
            <p:spPr>
              <a:xfrm>
                <a:off x="1169988" y="3821113"/>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0</a:t>
                </a:r>
                <a:endParaRPr/>
              </a:p>
            </p:txBody>
          </p:sp>
          <p:sp>
            <p:nvSpPr>
              <p:cNvPr id="431" name="Google Shape;431;p24"/>
              <p:cNvSpPr txBox="1"/>
              <p:nvPr/>
            </p:nvSpPr>
            <p:spPr>
              <a:xfrm>
                <a:off x="1169988" y="6019800"/>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3</a:t>
                </a:r>
                <a:endParaRPr/>
              </a:p>
            </p:txBody>
          </p:sp>
          <p:sp>
            <p:nvSpPr>
              <p:cNvPr id="432" name="Google Shape;432;p24"/>
              <p:cNvSpPr/>
              <p:nvPr/>
            </p:nvSpPr>
            <p:spPr>
              <a:xfrm>
                <a:off x="2062163" y="3859213"/>
                <a:ext cx="1089025" cy="198437"/>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33" name="Google Shape;433;p24"/>
              <p:cNvSpPr/>
              <p:nvPr/>
            </p:nvSpPr>
            <p:spPr>
              <a:xfrm>
                <a:off x="2062163" y="6070600"/>
                <a:ext cx="866775" cy="198438"/>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34" name="Google Shape;434;p24"/>
              <p:cNvSpPr txBox="1"/>
              <p:nvPr/>
            </p:nvSpPr>
            <p:spPr>
              <a:xfrm>
                <a:off x="1169988" y="4552950"/>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1</a:t>
                </a:r>
                <a:endParaRPr/>
              </a:p>
            </p:txBody>
          </p:sp>
          <p:sp>
            <p:nvSpPr>
              <p:cNvPr id="435" name="Google Shape;435;p24"/>
              <p:cNvSpPr/>
              <p:nvPr/>
            </p:nvSpPr>
            <p:spPr>
              <a:xfrm>
                <a:off x="2062163" y="4595813"/>
                <a:ext cx="1089025" cy="198437"/>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36" name="Google Shape;436;p24"/>
              <p:cNvSpPr txBox="1"/>
              <p:nvPr/>
            </p:nvSpPr>
            <p:spPr>
              <a:xfrm>
                <a:off x="1169988" y="5286375"/>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2</a:t>
                </a:r>
                <a:endParaRPr/>
              </a:p>
            </p:txBody>
          </p:sp>
          <p:sp>
            <p:nvSpPr>
              <p:cNvPr id="437" name="Google Shape;437;p24"/>
              <p:cNvSpPr/>
              <p:nvPr/>
            </p:nvSpPr>
            <p:spPr>
              <a:xfrm>
                <a:off x="2062163" y="5332413"/>
                <a:ext cx="1089025" cy="200025"/>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38" name="Google Shape;438;p24"/>
              <p:cNvSpPr/>
              <p:nvPr/>
            </p:nvSpPr>
            <p:spPr>
              <a:xfrm>
                <a:off x="8319670" y="4595813"/>
                <a:ext cx="1282700" cy="614362"/>
              </a:xfrm>
              <a:prstGeom prst="wedgeRoundRectCallout">
                <a:avLst>
                  <a:gd fmla="val -62293" name="adj1"/>
                  <a:gd fmla="val 87312" name="adj2"/>
                  <a:gd fmla="val 16667" name="adj3"/>
                </a:avLst>
              </a:prstGeom>
              <a:solidFill>
                <a:schemeClr val="lt1"/>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pt-BR" sz="1800" u="none" cap="none" strike="noStrike">
                    <a:solidFill>
                      <a:srgbClr val="0000FF"/>
                    </a:solidFill>
                    <a:latin typeface="Overlock"/>
                    <a:ea typeface="Overlock"/>
                    <a:cs typeface="Overlock"/>
                    <a:sym typeface="Overlock"/>
                  </a:rPr>
                  <a:t>Nós do</a:t>
                </a:r>
                <a:endParaRPr/>
              </a:p>
              <a:p>
                <a:pPr indent="0" lvl="0" marL="0" marR="0" rtl="0" algn="ctr">
                  <a:spcBef>
                    <a:spcPts val="0"/>
                  </a:spcBef>
                  <a:spcAft>
                    <a:spcPts val="0"/>
                  </a:spcAft>
                  <a:buNone/>
                </a:pPr>
                <a:r>
                  <a:rPr b="0" i="0" lang="pt-BR" sz="1800" u="none" cap="none" strike="noStrike">
                    <a:solidFill>
                      <a:srgbClr val="0000FF"/>
                    </a:solidFill>
                    <a:latin typeface="Overlock"/>
                    <a:ea typeface="Overlock"/>
                    <a:cs typeface="Overlock"/>
                    <a:sym typeface="Overlock"/>
                  </a:rPr>
                  <a:t>Nível 2</a:t>
                </a:r>
                <a:endParaRPr/>
              </a:p>
            </p:txBody>
          </p:sp>
        </p:grpSp>
        <p:sp>
          <p:nvSpPr>
            <p:cNvPr id="439" name="Google Shape;439;p24"/>
            <p:cNvSpPr txBox="1"/>
            <p:nvPr/>
          </p:nvSpPr>
          <p:spPr>
            <a:xfrm>
              <a:off x="6996489" y="2518057"/>
              <a:ext cx="1254125" cy="3063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0</a:t>
              </a:r>
              <a:r>
                <a:rPr b="1" i="0" lang="pt-BR" sz="1400" u="none" cap="none" strike="noStrike">
                  <a:solidFill>
                    <a:schemeClr val="dk1"/>
                  </a:solidFill>
                  <a:latin typeface="Bookman Old Style"/>
                  <a:ea typeface="Bookman Old Style"/>
                  <a:cs typeface="Bookman Old Style"/>
                  <a:sym typeface="Bookman Old Style"/>
                </a:rPr>
                <a:t> = 1 Nó</a:t>
              </a:r>
              <a:endParaRPr/>
            </a:p>
          </p:txBody>
        </p:sp>
        <p:sp>
          <p:nvSpPr>
            <p:cNvPr id="440" name="Google Shape;440;p24"/>
            <p:cNvSpPr txBox="1"/>
            <p:nvPr/>
          </p:nvSpPr>
          <p:spPr>
            <a:xfrm>
              <a:off x="6996489" y="3248307"/>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1</a:t>
              </a:r>
              <a:r>
                <a:rPr b="1" i="0" lang="pt-BR" sz="1400" u="none" cap="none" strike="noStrike">
                  <a:solidFill>
                    <a:schemeClr val="dk1"/>
                  </a:solidFill>
                  <a:latin typeface="Bookman Old Style"/>
                  <a:ea typeface="Bookman Old Style"/>
                  <a:cs typeface="Bookman Old Style"/>
                  <a:sym typeface="Bookman Old Style"/>
                </a:rPr>
                <a:t> = 2 Nós</a:t>
              </a:r>
              <a:endParaRPr/>
            </a:p>
          </p:txBody>
        </p:sp>
        <p:sp>
          <p:nvSpPr>
            <p:cNvPr id="441" name="Google Shape;441;p24"/>
            <p:cNvSpPr txBox="1"/>
            <p:nvPr/>
          </p:nvSpPr>
          <p:spPr>
            <a:xfrm>
              <a:off x="6996489" y="3980145"/>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2</a:t>
              </a:r>
              <a:r>
                <a:rPr b="1" i="0" lang="pt-BR" sz="1400" u="none" cap="none" strike="noStrike">
                  <a:solidFill>
                    <a:schemeClr val="dk1"/>
                  </a:solidFill>
                  <a:latin typeface="Bookman Old Style"/>
                  <a:ea typeface="Bookman Old Style"/>
                  <a:cs typeface="Bookman Old Style"/>
                  <a:sym typeface="Bookman Old Style"/>
                </a:rPr>
                <a:t> = 4 Nós</a:t>
              </a:r>
              <a:endParaRPr/>
            </a:p>
          </p:txBody>
        </p:sp>
        <p:sp>
          <p:nvSpPr>
            <p:cNvPr id="442" name="Google Shape;442;p24"/>
            <p:cNvSpPr txBox="1"/>
            <p:nvPr/>
          </p:nvSpPr>
          <p:spPr>
            <a:xfrm>
              <a:off x="6996489" y="4710395"/>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3</a:t>
              </a:r>
              <a:r>
                <a:rPr b="1" i="0" lang="pt-BR" sz="1400" u="none" cap="none" strike="noStrike">
                  <a:solidFill>
                    <a:schemeClr val="dk1"/>
                  </a:solidFill>
                  <a:latin typeface="Bookman Old Style"/>
                  <a:ea typeface="Bookman Old Style"/>
                  <a:cs typeface="Bookman Old Style"/>
                  <a:sym typeface="Bookman Old Style"/>
                </a:rPr>
                <a:t> = 8 Nós</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448" name="Google Shape;448;p25"/>
          <p:cNvSpPr txBox="1"/>
          <p:nvPr/>
        </p:nvSpPr>
        <p:spPr>
          <a:xfrm>
            <a:off x="749300" y="1242779"/>
            <a:ext cx="7772400" cy="190319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1" i="0" lang="pt-BR" sz="1800" u="none" cap="none" strike="noStrike">
                <a:solidFill>
                  <a:srgbClr val="002060"/>
                </a:solidFill>
                <a:latin typeface="Gill Sans"/>
                <a:ea typeface="Gill Sans"/>
                <a:cs typeface="Gill Sans"/>
                <a:sym typeface="Gill Sans"/>
              </a:rPr>
              <a:t>altura </a:t>
            </a:r>
            <a:r>
              <a:rPr b="1" i="1" lang="pt-BR" sz="1800" u="none" cap="none" strike="noStrike">
                <a:solidFill>
                  <a:srgbClr val="002060"/>
                </a:solidFill>
                <a:latin typeface="Gill Sans"/>
                <a:ea typeface="Gill Sans"/>
                <a:cs typeface="Gill Sans"/>
                <a:sym typeface="Gill Sans"/>
              </a:rPr>
              <a:t>H</a:t>
            </a:r>
            <a:r>
              <a:rPr b="1" i="0" lang="pt-BR" sz="1800" u="none" cap="none" strike="noStrike">
                <a:solidFill>
                  <a:srgbClr val="002060"/>
                </a:solidFill>
                <a:latin typeface="Gill Sans"/>
                <a:ea typeface="Gill Sans"/>
                <a:cs typeface="Gill Sans"/>
                <a:sym typeface="Gill Sans"/>
              </a:rPr>
              <a:t>, </a:t>
            </a:r>
            <a:r>
              <a:rPr b="0" i="0" lang="pt-BR" sz="1800" u="none" cap="none" strike="noStrike">
                <a:solidFill>
                  <a:srgbClr val="002060"/>
                </a:solidFill>
                <a:latin typeface="Gill Sans"/>
                <a:ea typeface="Gill Sans"/>
                <a:cs typeface="Gill Sans"/>
                <a:sym typeface="Gill Sans"/>
              </a:rPr>
              <a:t>de uma árvore é igual ao nível da folha mais distante desde a raiz mais um. Por definição a altura de uma árvore vazia é -1.</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exemplo, as folhas mais distantes se encontram no nível 2. Com isso, a altura de árvore é 3.</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alguns textos, considera-se que como a árvore é representada invertida então trata-se do conceito de </a:t>
            </a:r>
            <a:r>
              <a:rPr b="1" i="0" lang="pt-BR" sz="1800" u="none" cap="none" strike="noStrike">
                <a:solidFill>
                  <a:srgbClr val="002060"/>
                </a:solidFill>
                <a:latin typeface="Gill Sans"/>
                <a:ea typeface="Gill Sans"/>
                <a:cs typeface="Gill Sans"/>
                <a:sym typeface="Gill Sans"/>
              </a:rPr>
              <a:t>profundidade</a:t>
            </a:r>
            <a:r>
              <a:rPr b="0" i="0" lang="pt-BR" sz="1800" u="none" cap="none" strike="noStrike">
                <a:solidFill>
                  <a:srgbClr val="002060"/>
                </a:solidFill>
                <a:latin typeface="Gill Sans"/>
                <a:ea typeface="Gill Sans"/>
                <a:cs typeface="Gill Sans"/>
                <a:sym typeface="Gill Sans"/>
              </a:rPr>
              <a:t> (</a:t>
            </a:r>
            <a:r>
              <a:rPr b="0" i="1" lang="pt-BR" sz="1800" u="none" cap="none" strike="noStrike">
                <a:solidFill>
                  <a:srgbClr val="002060"/>
                </a:solidFill>
                <a:latin typeface="Gill Sans"/>
                <a:ea typeface="Gill Sans"/>
                <a:cs typeface="Gill Sans"/>
                <a:sym typeface="Gill Sans"/>
              </a:rPr>
              <a:t>depth</a:t>
            </a:r>
            <a:r>
              <a:rPr b="0" i="0" lang="pt-BR" sz="1800" u="none" cap="none" strike="noStrike">
                <a:solidFill>
                  <a:srgbClr val="002060"/>
                </a:solidFill>
                <a:latin typeface="Gill Sans"/>
                <a:ea typeface="Gill Sans"/>
                <a:cs typeface="Gill Sans"/>
                <a:sym typeface="Gill Sans"/>
              </a:rPr>
              <a:t>) em vez de altura.</a:t>
            </a:r>
            <a:endParaRPr/>
          </a:p>
        </p:txBody>
      </p:sp>
      <p:sp>
        <p:nvSpPr>
          <p:cNvPr id="449" name="Google Shape;449;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0" name="Google Shape;450;p2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51" name="Google Shape;451;p2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52" name="Google Shape;452;p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453" name="Google Shape;453;p25"/>
          <p:cNvPicPr preferRelativeResize="0"/>
          <p:nvPr/>
        </p:nvPicPr>
        <p:blipFill rotWithShape="1">
          <a:blip r:embed="rId3">
            <a:alphaModFix/>
          </a:blip>
          <a:srcRect b="0" l="0" r="0" t="0"/>
          <a:stretch/>
        </p:blipFill>
        <p:spPr>
          <a:xfrm>
            <a:off x="1801812" y="3165475"/>
            <a:ext cx="5667375" cy="319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 - Terminologia</a:t>
            </a:r>
            <a:endParaRPr/>
          </a:p>
        </p:txBody>
      </p:sp>
      <p:sp>
        <p:nvSpPr>
          <p:cNvPr id="459" name="Google Shape;459;p26"/>
          <p:cNvSpPr txBox="1"/>
          <p:nvPr/>
        </p:nvSpPr>
        <p:spPr>
          <a:xfrm>
            <a:off x="749300" y="1242779"/>
            <a:ext cx="7772400" cy="67143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t>
            </a:r>
            <a:r>
              <a:rPr b="1" i="0" lang="pt-BR" sz="1800" u="none" cap="none" strike="noStrike">
                <a:solidFill>
                  <a:srgbClr val="002060"/>
                </a:solidFill>
                <a:latin typeface="Gill Sans"/>
                <a:ea typeface="Gill Sans"/>
                <a:cs typeface="Gill Sans"/>
                <a:sym typeface="Gill Sans"/>
              </a:rPr>
              <a:t>altura </a:t>
            </a:r>
            <a:r>
              <a:rPr b="1" i="1" lang="pt-BR" sz="1800" u="none" cap="none" strike="noStrike">
                <a:solidFill>
                  <a:srgbClr val="002060"/>
                </a:solidFill>
                <a:latin typeface="Gill Sans"/>
                <a:ea typeface="Gill Sans"/>
                <a:cs typeface="Gill Sans"/>
                <a:sym typeface="Gill Sans"/>
              </a:rPr>
              <a:t>H</a:t>
            </a:r>
            <a:r>
              <a:rPr b="1" i="0" lang="pt-BR" sz="1800" u="none" cap="none" strike="noStrike">
                <a:solidFill>
                  <a:srgbClr val="002060"/>
                </a:solidFill>
                <a:latin typeface="Gill Sans"/>
                <a:ea typeface="Gill Sans"/>
                <a:cs typeface="Gill Sans"/>
                <a:sym typeface="Gill Sans"/>
              </a:rPr>
              <a:t>, </a:t>
            </a:r>
            <a:r>
              <a:rPr b="0" i="0" lang="pt-BR" sz="1800" u="none" cap="none" strike="noStrike">
                <a:solidFill>
                  <a:srgbClr val="002060"/>
                </a:solidFill>
                <a:latin typeface="Gill Sans"/>
                <a:ea typeface="Gill Sans"/>
                <a:cs typeface="Gill Sans"/>
                <a:sym typeface="Gill Sans"/>
              </a:rPr>
              <a:t>de uma árvore é igual nível da folha mais distante desde a raiz mais um. Por definição a altura de uma árvore vazia é -1.</a:t>
            </a:r>
            <a:endParaRPr/>
          </a:p>
        </p:txBody>
      </p:sp>
      <p:sp>
        <p:nvSpPr>
          <p:cNvPr id="460" name="Google Shape;460;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1" name="Google Shape;461;p2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2" name="Google Shape;462;p2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463" name="Google Shape;463;p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464" name="Google Shape;464;p26"/>
          <p:cNvGrpSpPr/>
          <p:nvPr/>
        </p:nvGrpSpPr>
        <p:grpSpPr>
          <a:xfrm>
            <a:off x="1058863" y="2442528"/>
            <a:ext cx="7412037" cy="3287712"/>
            <a:chOff x="1058736" y="3036863"/>
            <a:chExt cx="7412164" cy="3287553"/>
          </a:xfrm>
        </p:grpSpPr>
        <p:grpSp>
          <p:nvGrpSpPr>
            <p:cNvPr id="465" name="Google Shape;465;p26"/>
            <p:cNvGrpSpPr/>
            <p:nvPr/>
          </p:nvGrpSpPr>
          <p:grpSpPr>
            <a:xfrm>
              <a:off x="1058736" y="3036863"/>
              <a:ext cx="5057862" cy="3287553"/>
              <a:chOff x="1515936" y="3036863"/>
              <a:chExt cx="5057862" cy="3287553"/>
            </a:xfrm>
          </p:grpSpPr>
          <p:grpSp>
            <p:nvGrpSpPr>
              <p:cNvPr id="466" name="Google Shape;466;p26"/>
              <p:cNvGrpSpPr/>
              <p:nvPr/>
            </p:nvGrpSpPr>
            <p:grpSpPr>
              <a:xfrm>
                <a:off x="3538446" y="3036863"/>
                <a:ext cx="3035352" cy="3287553"/>
                <a:chOff x="2635658" y="2757488"/>
                <a:chExt cx="3035352" cy="3287553"/>
              </a:xfrm>
            </p:grpSpPr>
            <p:sp>
              <p:nvSpPr>
                <p:cNvPr id="467" name="Google Shape;467;p26"/>
                <p:cNvSpPr/>
                <p:nvPr/>
              </p:nvSpPr>
              <p:spPr>
                <a:xfrm flipH="1">
                  <a:off x="3407196" y="3460716"/>
                  <a:ext cx="336556" cy="334947"/>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468" name="Google Shape;468;p26"/>
                <p:cNvCxnSpPr>
                  <a:stCxn id="467" idx="1"/>
                  <a:endCxn id="469" idx="5"/>
                </p:cNvCxnSpPr>
                <p:nvPr/>
              </p:nvCxnSpPr>
              <p:spPr>
                <a:xfrm flipH="1" rot="10800000">
                  <a:off x="3694465" y="3043268"/>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470" name="Google Shape;470;p26"/>
                <p:cNvCxnSpPr>
                  <a:stCxn id="471" idx="7"/>
                  <a:endCxn id="469" idx="3"/>
                </p:cNvCxnSpPr>
                <p:nvPr/>
              </p:nvCxnSpPr>
              <p:spPr>
                <a:xfrm rot="10800000">
                  <a:off x="4629453" y="3043280"/>
                  <a:ext cx="714600" cy="477600"/>
                </a:xfrm>
                <a:prstGeom prst="straightConnector1">
                  <a:avLst/>
                </a:prstGeom>
                <a:noFill/>
                <a:ln cap="flat" cmpd="sng" w="25400">
                  <a:solidFill>
                    <a:srgbClr val="C00000"/>
                  </a:solidFill>
                  <a:prstDash val="solid"/>
                  <a:miter lim="800000"/>
                  <a:headEnd len="med" w="med" type="none"/>
                  <a:tailEnd len="med" w="med" type="none"/>
                </a:ln>
              </p:spPr>
            </p:cxnSp>
            <p:sp>
              <p:nvSpPr>
                <p:cNvPr id="469" name="Google Shape;469;p26"/>
                <p:cNvSpPr/>
                <p:nvPr/>
              </p:nvSpPr>
              <p:spPr>
                <a:xfrm flipH="1">
                  <a:off x="4342249" y="2757488"/>
                  <a:ext cx="336556" cy="334946"/>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472" name="Google Shape;472;p26"/>
                <p:cNvCxnSpPr>
                  <a:stCxn id="473" idx="0"/>
                  <a:endCxn id="467" idx="5"/>
                </p:cNvCxnSpPr>
                <p:nvPr/>
              </p:nvCxnSpPr>
              <p:spPr>
                <a:xfrm flipH="1" rot="10800000">
                  <a:off x="3092072" y="3746680"/>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473" name="Google Shape;473;p26"/>
                <p:cNvSpPr/>
                <p:nvPr/>
              </p:nvSpPr>
              <p:spPr>
                <a:xfrm flipH="1">
                  <a:off x="2924588" y="4197280"/>
                  <a:ext cx="334968" cy="334947"/>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474" name="Google Shape;474;p26"/>
                <p:cNvCxnSpPr>
                  <a:stCxn id="475" idx="0"/>
                  <a:endCxn id="467" idx="3"/>
                </p:cNvCxnSpPr>
                <p:nvPr/>
              </p:nvCxnSpPr>
              <p:spPr>
                <a:xfrm rot="10800000">
                  <a:off x="3694594" y="3746581"/>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471" name="Google Shape;471;p26"/>
                <p:cNvSpPr/>
                <p:nvPr/>
              </p:nvSpPr>
              <p:spPr>
                <a:xfrm flipH="1">
                  <a:off x="5294766" y="3471828"/>
                  <a:ext cx="336556" cy="334946"/>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476" name="Google Shape;476;p26"/>
                <p:cNvCxnSpPr>
                  <a:stCxn id="477" idx="0"/>
                  <a:endCxn id="471" idx="5"/>
                </p:cNvCxnSpPr>
                <p:nvPr/>
              </p:nvCxnSpPr>
              <p:spPr>
                <a:xfrm flipH="1" rot="10800000">
                  <a:off x="4974085" y="3757868"/>
                  <a:ext cx="369900" cy="441000"/>
                </a:xfrm>
                <a:prstGeom prst="straightConnector1">
                  <a:avLst/>
                </a:prstGeom>
                <a:noFill/>
                <a:ln cap="flat" cmpd="sng" w="25400">
                  <a:solidFill>
                    <a:srgbClr val="C00000"/>
                  </a:solidFill>
                  <a:prstDash val="solid"/>
                  <a:miter lim="800000"/>
                  <a:headEnd len="med" w="med" type="none"/>
                  <a:tailEnd len="med" w="med" type="none"/>
                </a:ln>
              </p:spPr>
            </p:cxnSp>
            <p:sp>
              <p:nvSpPr>
                <p:cNvPr id="475" name="Google Shape;475;p26"/>
                <p:cNvSpPr/>
                <p:nvPr/>
              </p:nvSpPr>
              <p:spPr>
                <a:xfrm flipH="1">
                  <a:off x="3875516" y="4184581"/>
                  <a:ext cx="336556" cy="334947"/>
                </a:xfrm>
                <a:prstGeom prst="ellipse">
                  <a:avLst/>
                </a:prstGeom>
                <a:solidFill>
                  <a:srgbClr val="006600">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477" name="Google Shape;477;p26"/>
                <p:cNvSpPr/>
                <p:nvPr/>
              </p:nvSpPr>
              <p:spPr>
                <a:xfrm flipH="1">
                  <a:off x="4805807" y="4198868"/>
                  <a:ext cx="336556" cy="334946"/>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cxnSp>
              <p:nvCxnSpPr>
                <p:cNvPr id="478" name="Google Shape;478;p26"/>
                <p:cNvCxnSpPr>
                  <a:stCxn id="479" idx="0"/>
                  <a:endCxn id="473" idx="5"/>
                </p:cNvCxnSpPr>
                <p:nvPr/>
              </p:nvCxnSpPr>
              <p:spPr>
                <a:xfrm flipH="1" rot="10800000">
                  <a:off x="2803936" y="4483283"/>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479" name="Google Shape;479;p26"/>
                <p:cNvSpPr/>
                <p:nvPr/>
              </p:nvSpPr>
              <p:spPr>
                <a:xfrm flipH="1">
                  <a:off x="2635658" y="4929083"/>
                  <a:ext cx="336556" cy="334946"/>
                </a:xfrm>
                <a:prstGeom prst="ellipse">
                  <a:avLst/>
                </a:prstGeom>
                <a:solidFill>
                  <a:srgbClr val="006600">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480" name="Google Shape;480;p26"/>
                <p:cNvSpPr/>
                <p:nvPr/>
              </p:nvSpPr>
              <p:spPr>
                <a:xfrm flipH="1">
                  <a:off x="5334454" y="5710095"/>
                  <a:ext cx="336556" cy="334946"/>
                </a:xfrm>
                <a:prstGeom prst="ellipse">
                  <a:avLst/>
                </a:prstGeom>
                <a:solidFill>
                  <a:srgbClr val="006600">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481" name="Google Shape;481;p26"/>
                <p:cNvCxnSpPr>
                  <a:stCxn id="480" idx="0"/>
                  <a:endCxn id="482" idx="3"/>
                </p:cNvCxnSpPr>
                <p:nvPr/>
              </p:nvCxnSpPr>
              <p:spPr>
                <a:xfrm rot="10800000">
                  <a:off x="5364432" y="5215095"/>
                  <a:ext cx="138300" cy="495000"/>
                </a:xfrm>
                <a:prstGeom prst="straightConnector1">
                  <a:avLst/>
                </a:prstGeom>
                <a:noFill/>
                <a:ln cap="flat" cmpd="sng" w="25400">
                  <a:solidFill>
                    <a:srgbClr val="C00000"/>
                  </a:solidFill>
                  <a:prstDash val="solid"/>
                  <a:miter lim="800000"/>
                  <a:headEnd len="med" w="med" type="none"/>
                  <a:tailEnd len="med" w="med" type="none"/>
                </a:ln>
              </p:spPr>
            </p:cxnSp>
            <p:cxnSp>
              <p:nvCxnSpPr>
                <p:cNvPr id="483" name="Google Shape;483;p26"/>
                <p:cNvCxnSpPr>
                  <a:stCxn id="484" idx="0"/>
                  <a:endCxn id="477" idx="5"/>
                </p:cNvCxnSpPr>
                <p:nvPr/>
              </p:nvCxnSpPr>
              <p:spPr>
                <a:xfrm flipH="1" rot="10800000">
                  <a:off x="4728019" y="4484783"/>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484" name="Google Shape;484;p26"/>
                <p:cNvSpPr/>
                <p:nvPr/>
              </p:nvSpPr>
              <p:spPr>
                <a:xfrm flipH="1">
                  <a:off x="4559741" y="4929083"/>
                  <a:ext cx="336556" cy="334946"/>
                </a:xfrm>
                <a:prstGeom prst="ellipse">
                  <a:avLst/>
                </a:prstGeom>
                <a:solidFill>
                  <a:srgbClr val="006600">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482" name="Google Shape;482;p26"/>
                <p:cNvSpPr/>
                <p:nvPr/>
              </p:nvSpPr>
              <p:spPr>
                <a:xfrm flipH="1">
                  <a:off x="5077275" y="4929083"/>
                  <a:ext cx="336556" cy="334946"/>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485" name="Google Shape;485;p26"/>
                <p:cNvCxnSpPr>
                  <a:stCxn id="482" idx="0"/>
                  <a:endCxn id="477" idx="3"/>
                </p:cNvCxnSpPr>
                <p:nvPr/>
              </p:nvCxnSpPr>
              <p:spPr>
                <a:xfrm rot="10800000">
                  <a:off x="5093153" y="4484783"/>
                  <a:ext cx="152400" cy="444300"/>
                </a:xfrm>
                <a:prstGeom prst="straightConnector1">
                  <a:avLst/>
                </a:prstGeom>
                <a:noFill/>
                <a:ln cap="flat" cmpd="sng" w="25400">
                  <a:solidFill>
                    <a:srgbClr val="C00000"/>
                  </a:solidFill>
                  <a:prstDash val="solid"/>
                  <a:miter lim="800000"/>
                  <a:headEnd len="med" w="med" type="none"/>
                  <a:tailEnd len="med" w="med" type="none"/>
                </a:ln>
              </p:spPr>
            </p:cxnSp>
          </p:grpSp>
          <p:sp>
            <p:nvSpPr>
              <p:cNvPr id="486" name="Google Shape;486;p26"/>
              <p:cNvSpPr txBox="1"/>
              <p:nvPr/>
            </p:nvSpPr>
            <p:spPr>
              <a:xfrm>
                <a:off x="1515936" y="3036863"/>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0</a:t>
                </a:r>
                <a:endParaRPr/>
              </a:p>
            </p:txBody>
          </p:sp>
          <p:sp>
            <p:nvSpPr>
              <p:cNvPr id="487" name="Google Shape;487;p26"/>
              <p:cNvSpPr txBox="1"/>
              <p:nvPr/>
            </p:nvSpPr>
            <p:spPr>
              <a:xfrm>
                <a:off x="1515936" y="5213279"/>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3</a:t>
                </a:r>
                <a:endParaRPr/>
              </a:p>
            </p:txBody>
          </p:sp>
          <p:sp>
            <p:nvSpPr>
              <p:cNvPr id="488" name="Google Shape;488;p26"/>
              <p:cNvSpPr/>
              <p:nvPr/>
            </p:nvSpPr>
            <p:spPr>
              <a:xfrm>
                <a:off x="2408126" y="3074961"/>
                <a:ext cx="1089044" cy="198427"/>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89" name="Google Shape;489;p26"/>
              <p:cNvSpPr/>
              <p:nvPr/>
            </p:nvSpPr>
            <p:spPr>
              <a:xfrm>
                <a:off x="2408126" y="5260842"/>
                <a:ext cx="866790" cy="198428"/>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90" name="Google Shape;490;p26"/>
              <p:cNvSpPr txBox="1"/>
              <p:nvPr/>
            </p:nvSpPr>
            <p:spPr>
              <a:xfrm>
                <a:off x="1515936" y="3762335"/>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1</a:t>
                </a:r>
                <a:endParaRPr/>
              </a:p>
            </p:txBody>
          </p:sp>
          <p:sp>
            <p:nvSpPr>
              <p:cNvPr id="491" name="Google Shape;491;p26"/>
              <p:cNvSpPr/>
              <p:nvPr/>
            </p:nvSpPr>
            <p:spPr>
              <a:xfrm>
                <a:off x="2408126" y="3803588"/>
                <a:ext cx="1089044" cy="198428"/>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92" name="Google Shape;492;p26"/>
              <p:cNvSpPr txBox="1"/>
              <p:nvPr/>
            </p:nvSpPr>
            <p:spPr>
              <a:xfrm>
                <a:off x="1515936" y="4487807"/>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2</a:t>
                </a:r>
                <a:endParaRPr/>
              </a:p>
            </p:txBody>
          </p:sp>
          <p:sp>
            <p:nvSpPr>
              <p:cNvPr id="493" name="Google Shape;493;p26"/>
              <p:cNvSpPr/>
              <p:nvPr/>
            </p:nvSpPr>
            <p:spPr>
              <a:xfrm>
                <a:off x="2408126" y="4530628"/>
                <a:ext cx="1089044" cy="201603"/>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94" name="Google Shape;494;p26"/>
              <p:cNvSpPr txBox="1"/>
              <p:nvPr/>
            </p:nvSpPr>
            <p:spPr>
              <a:xfrm>
                <a:off x="1515936" y="5938753"/>
                <a:ext cx="908050"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4</a:t>
                </a:r>
                <a:endParaRPr/>
              </a:p>
            </p:txBody>
          </p:sp>
          <p:sp>
            <p:nvSpPr>
              <p:cNvPr id="495" name="Google Shape;495;p26"/>
              <p:cNvSpPr/>
              <p:nvPr/>
            </p:nvSpPr>
            <p:spPr>
              <a:xfrm>
                <a:off x="2408126" y="5989470"/>
                <a:ext cx="866790" cy="198427"/>
              </a:xfrm>
              <a:prstGeom prst="rightArrow">
                <a:avLst>
                  <a:gd fmla="val 50000" name="adj1"/>
                  <a:gd fmla="val 50000" name="adj2"/>
                </a:avLst>
              </a:prstGeom>
              <a:solidFill>
                <a:srgbClr val="800000"/>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496" name="Google Shape;496;p26"/>
            <p:cNvSpPr/>
            <p:nvPr/>
          </p:nvSpPr>
          <p:spPr>
            <a:xfrm flipH="1">
              <a:off x="6415053" y="3119409"/>
              <a:ext cx="196853" cy="3127224"/>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97" name="Google Shape;497;p26"/>
            <p:cNvSpPr txBox="1"/>
            <p:nvPr/>
          </p:nvSpPr>
          <p:spPr>
            <a:xfrm>
              <a:off x="6756400" y="3846969"/>
              <a:ext cx="1714500" cy="73862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altura </a:t>
              </a:r>
              <a:endParaRPr/>
            </a:p>
            <a:p>
              <a:pPr indent="0" lvl="0" marL="0" marR="0" rtl="0" algn="ctr">
                <a:spcBef>
                  <a:spcPts val="0"/>
                </a:spcBef>
                <a:spcAft>
                  <a:spcPts val="0"/>
                </a:spcAft>
                <a:buClr>
                  <a:schemeClr val="dk1"/>
                </a:buClr>
                <a:buSzPts val="1400"/>
                <a:buFont typeface="Noto Sans Symbols"/>
                <a:buNone/>
              </a:pPr>
              <a:r>
                <a:rPr b="1" i="1" lang="pt-BR" sz="1400" u="none" cap="none" strike="noStrike">
                  <a:solidFill>
                    <a:schemeClr val="dk1"/>
                  </a:solidFill>
                  <a:latin typeface="Bookman Old Style"/>
                  <a:ea typeface="Bookman Old Style"/>
                  <a:cs typeface="Bookman Old Style"/>
                  <a:sym typeface="Bookman Old Style"/>
                </a:rPr>
                <a:t>H</a:t>
              </a:r>
              <a:r>
                <a:rPr b="1" i="0" lang="pt-BR" sz="1400" u="none" cap="none" strike="noStrike">
                  <a:solidFill>
                    <a:schemeClr val="dk1"/>
                  </a:solidFill>
                  <a:latin typeface="Bookman Old Style"/>
                  <a:ea typeface="Bookman Old Style"/>
                  <a:cs typeface="Bookman Old Style"/>
                  <a:sym typeface="Bookman Old Style"/>
                </a:rPr>
                <a:t>=5</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Definição Recursiva</a:t>
            </a:r>
            <a:endParaRPr/>
          </a:p>
        </p:txBody>
      </p:sp>
      <p:sp>
        <p:nvSpPr>
          <p:cNvPr id="503" name="Google Shape;503;p27"/>
          <p:cNvSpPr txBox="1"/>
          <p:nvPr/>
        </p:nvSpPr>
        <p:spPr>
          <a:xfrm>
            <a:off x="749300" y="1242780"/>
            <a:ext cx="7772400" cy="21971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árvore pode ser dividida em </a:t>
            </a:r>
            <a:r>
              <a:rPr b="1" i="0" lang="pt-BR" sz="1800" u="none" cap="none" strike="noStrike">
                <a:solidFill>
                  <a:srgbClr val="002060"/>
                </a:solidFill>
                <a:latin typeface="Gill Sans"/>
                <a:ea typeface="Gill Sans"/>
                <a:cs typeface="Gill Sans"/>
                <a:sym typeface="Gill Sans"/>
              </a:rPr>
              <a:t>sub-árvores</a:t>
            </a:r>
            <a:r>
              <a:rPr b="0" i="0" lang="pt-BR" sz="1800" u="none" cap="none" strike="noStrike">
                <a:solidFill>
                  <a:srgbClr val="002060"/>
                </a:solidFill>
                <a:latin typeface="Gill Sans"/>
                <a:ea typeface="Gill Sans"/>
                <a:cs typeface="Gill Sans"/>
                <a:sym typeface="Gill Sans"/>
              </a:rPr>
              <a:t>.  Uma sub-árvore é qualquer estrutura conectada abaixo da raiz.</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primeiro nó de uma sub-árvore é a raiz da sub-árvore. Ela costuma servir para denotar a subárvore.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exemplo, BCD é uma subárvore,  assim como E, FGHI.  Um único nó pode ser uma sub-árvore.  A subárvore B pode ser dividida em dois subárvores, C e D, enquanto a sub-árvore D contém as sub-árvores G, H e I.</a:t>
            </a:r>
            <a:endParaRPr/>
          </a:p>
        </p:txBody>
      </p:sp>
      <p:sp>
        <p:nvSpPr>
          <p:cNvPr id="504" name="Google Shape;504;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05" name="Google Shape;505;p2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06" name="Google Shape;506;p2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07" name="Google Shape;507;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508" name="Google Shape;508;p27"/>
          <p:cNvPicPr preferRelativeResize="0"/>
          <p:nvPr/>
        </p:nvPicPr>
        <p:blipFill rotWithShape="1">
          <a:blip r:embed="rId3">
            <a:alphaModFix/>
          </a:blip>
          <a:srcRect b="0" l="0" r="0" t="0"/>
          <a:stretch/>
        </p:blipFill>
        <p:spPr>
          <a:xfrm>
            <a:off x="1824941" y="3640125"/>
            <a:ext cx="5774531" cy="25479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Definição Recursiva</a:t>
            </a:r>
            <a:endParaRPr/>
          </a:p>
        </p:txBody>
      </p:sp>
      <p:sp>
        <p:nvSpPr>
          <p:cNvPr id="514" name="Google Shape;514;p28"/>
          <p:cNvSpPr txBox="1"/>
          <p:nvPr/>
        </p:nvSpPr>
        <p:spPr>
          <a:xfrm>
            <a:off x="749300" y="1242780"/>
            <a:ext cx="7772400" cy="17290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Com conceito de sub-árvore nos leva a uma </a:t>
            </a:r>
            <a:r>
              <a:rPr b="1" i="0" lang="pt-BR" sz="1800" u="none" cap="none" strike="noStrike">
                <a:solidFill>
                  <a:srgbClr val="002060"/>
                </a:solidFill>
                <a:latin typeface="Gill Sans"/>
                <a:ea typeface="Gill Sans"/>
                <a:cs typeface="Gill Sans"/>
                <a:sym typeface="Gill Sans"/>
              </a:rPr>
              <a:t>definição recursiva</a:t>
            </a:r>
            <a:r>
              <a:rPr b="0" i="0" lang="pt-BR" sz="1800" u="none" cap="none" strike="noStrike">
                <a:solidFill>
                  <a:srgbClr val="002060"/>
                </a:solidFill>
                <a:latin typeface="Gill Sans"/>
                <a:ea typeface="Gill Sans"/>
                <a:cs typeface="Gill Sans"/>
                <a:sym typeface="Gill Sans"/>
              </a:rPr>
              <a:t> de árvore.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árvore é um conjunto de nós que pode:</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i) Estar vazio;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ii) Ter um nó específico designado como nó raiz, do qual descendem de maneira hierárquica, zero, um ou mais sub-árvores que também são árvores.</a:t>
            </a:r>
            <a:endParaRPr/>
          </a:p>
        </p:txBody>
      </p:sp>
      <p:sp>
        <p:nvSpPr>
          <p:cNvPr id="515" name="Google Shape;515;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6" name="Google Shape;516;p2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7" name="Google Shape;517;p2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18" name="Google Shape;518;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19" name="Google Shape;519;p28"/>
          <p:cNvSpPr/>
          <p:nvPr/>
        </p:nvSpPr>
        <p:spPr>
          <a:xfrm>
            <a:off x="5203825" y="4221163"/>
            <a:ext cx="1695450" cy="1443037"/>
          </a:xfrm>
          <a:prstGeom prst="roundRect">
            <a:avLst>
              <a:gd fmla="val 16667" name="adj"/>
            </a:avLst>
          </a:prstGeom>
          <a:solidFill>
            <a:srgbClr val="CCECFF">
              <a:alpha val="49803"/>
            </a:srgbClr>
          </a:solid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520" name="Google Shape;520;p28"/>
          <p:cNvSpPr/>
          <p:nvPr/>
        </p:nvSpPr>
        <p:spPr>
          <a:xfrm>
            <a:off x="2492375" y="4221163"/>
            <a:ext cx="1289050" cy="2020887"/>
          </a:xfrm>
          <a:prstGeom prst="roundRect">
            <a:avLst>
              <a:gd fmla="val 16667" name="adj"/>
            </a:avLst>
          </a:prstGeom>
          <a:solidFill>
            <a:srgbClr val="CCECFF">
              <a:alpha val="49803"/>
            </a:srgbClr>
          </a:solidFill>
          <a:ln cap="flat" cmpd="sng" w="1905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Times New Roman"/>
              <a:ea typeface="Times New Roman"/>
              <a:cs typeface="Times New Roman"/>
              <a:sym typeface="Times New Roman"/>
            </a:endParaRPr>
          </a:p>
        </p:txBody>
      </p:sp>
      <p:grpSp>
        <p:nvGrpSpPr>
          <p:cNvPr id="521" name="Google Shape;521;p28"/>
          <p:cNvGrpSpPr/>
          <p:nvPr/>
        </p:nvGrpSpPr>
        <p:grpSpPr>
          <a:xfrm>
            <a:off x="2722563" y="3643313"/>
            <a:ext cx="3987800" cy="2287587"/>
            <a:chOff x="4917719" y="3295913"/>
            <a:chExt cx="3986806" cy="2287513"/>
          </a:xfrm>
        </p:grpSpPr>
        <p:cxnSp>
          <p:nvCxnSpPr>
            <p:cNvPr id="522" name="Google Shape;522;p28"/>
            <p:cNvCxnSpPr>
              <a:stCxn id="523" idx="1"/>
              <a:endCxn id="524" idx="5"/>
            </p:cNvCxnSpPr>
            <p:nvPr/>
          </p:nvCxnSpPr>
          <p:spPr>
            <a:xfrm flipH="1" rot="10800000">
              <a:off x="5380820" y="3481613"/>
              <a:ext cx="1092000" cy="585900"/>
            </a:xfrm>
            <a:prstGeom prst="straightConnector1">
              <a:avLst/>
            </a:prstGeom>
            <a:noFill/>
            <a:ln cap="flat" cmpd="sng" w="25400">
              <a:solidFill>
                <a:schemeClr val="dk1"/>
              </a:solidFill>
              <a:prstDash val="solid"/>
              <a:miter lim="800000"/>
              <a:headEnd len="med" w="med" type="none"/>
              <a:tailEnd len="med" w="med" type="none"/>
            </a:ln>
          </p:spPr>
        </p:cxnSp>
        <p:sp>
          <p:nvSpPr>
            <p:cNvPr id="524" name="Google Shape;524;p28"/>
            <p:cNvSpPr/>
            <p:nvPr/>
          </p:nvSpPr>
          <p:spPr>
            <a:xfrm flipH="1">
              <a:off x="6441339" y="3295913"/>
              <a:ext cx="215846"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25" name="Google Shape;525;p28"/>
            <p:cNvCxnSpPr>
              <a:stCxn id="526" idx="0"/>
              <a:endCxn id="524" idx="4"/>
            </p:cNvCxnSpPr>
            <p:nvPr/>
          </p:nvCxnSpPr>
          <p:spPr>
            <a:xfrm flipH="1" rot="10800000">
              <a:off x="6548469" y="3513364"/>
              <a:ext cx="900" cy="522300"/>
            </a:xfrm>
            <a:prstGeom prst="straightConnector1">
              <a:avLst/>
            </a:prstGeom>
            <a:noFill/>
            <a:ln cap="flat" cmpd="sng" w="25400">
              <a:solidFill>
                <a:schemeClr val="dk1"/>
              </a:solidFill>
              <a:prstDash val="solid"/>
              <a:miter lim="800000"/>
              <a:headEnd len="med" w="med" type="none"/>
              <a:tailEnd len="med" w="med" type="none"/>
            </a:ln>
          </p:spPr>
        </p:cxnSp>
        <p:sp>
          <p:nvSpPr>
            <p:cNvPr id="523" name="Google Shape;523;p28"/>
            <p:cNvSpPr/>
            <p:nvPr/>
          </p:nvSpPr>
          <p:spPr>
            <a:xfrm flipH="1">
              <a:off x="5193875" y="4035664"/>
              <a:ext cx="2190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26" name="Google Shape;526;p28"/>
            <p:cNvSpPr/>
            <p:nvPr/>
          </p:nvSpPr>
          <p:spPr>
            <a:xfrm flipH="1">
              <a:off x="6441339" y="4035664"/>
              <a:ext cx="214259" cy="214305"/>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27" name="Google Shape;527;p28"/>
            <p:cNvCxnSpPr>
              <a:stCxn id="528" idx="7"/>
              <a:endCxn id="524" idx="3"/>
            </p:cNvCxnSpPr>
            <p:nvPr/>
          </p:nvCxnSpPr>
          <p:spPr>
            <a:xfrm rot="10800000">
              <a:off x="6625532" y="3481613"/>
              <a:ext cx="1482600" cy="585900"/>
            </a:xfrm>
            <a:prstGeom prst="straightConnector1">
              <a:avLst/>
            </a:prstGeom>
            <a:noFill/>
            <a:ln cap="flat" cmpd="sng" w="25400">
              <a:solidFill>
                <a:schemeClr val="dk1"/>
              </a:solidFill>
              <a:prstDash val="solid"/>
              <a:miter lim="800000"/>
              <a:headEnd len="med" w="med" type="none"/>
              <a:tailEnd len="med" w="med" type="none"/>
            </a:ln>
          </p:spPr>
        </p:cxnSp>
        <p:cxnSp>
          <p:nvCxnSpPr>
            <p:cNvPr id="529" name="Google Shape;529;p28"/>
            <p:cNvCxnSpPr>
              <a:stCxn id="530" idx="0"/>
              <a:endCxn id="528" idx="4"/>
            </p:cNvCxnSpPr>
            <p:nvPr/>
          </p:nvCxnSpPr>
          <p:spPr>
            <a:xfrm rot="10800000">
              <a:off x="8185653" y="4253005"/>
              <a:ext cx="1500" cy="422400"/>
            </a:xfrm>
            <a:prstGeom prst="straightConnector1">
              <a:avLst/>
            </a:prstGeom>
            <a:noFill/>
            <a:ln cap="flat" cmpd="sng" w="25400">
              <a:solidFill>
                <a:schemeClr val="dk1"/>
              </a:solidFill>
              <a:prstDash val="solid"/>
              <a:miter lim="800000"/>
              <a:headEnd len="med" w="med" type="none"/>
              <a:tailEnd len="med" w="med" type="none"/>
            </a:ln>
          </p:spPr>
        </p:cxnSp>
        <p:sp>
          <p:nvSpPr>
            <p:cNvPr id="528" name="Google Shape;528;p28"/>
            <p:cNvSpPr/>
            <p:nvPr/>
          </p:nvSpPr>
          <p:spPr>
            <a:xfrm flipH="1">
              <a:off x="8076057" y="4035664"/>
              <a:ext cx="2190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30" name="Google Shape;530;p28"/>
            <p:cNvSpPr/>
            <p:nvPr/>
          </p:nvSpPr>
          <p:spPr>
            <a:xfrm flipH="1">
              <a:off x="8077643" y="4675405"/>
              <a:ext cx="219020"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31" name="Google Shape;531;p28"/>
            <p:cNvCxnSpPr>
              <a:stCxn id="532" idx="0"/>
              <a:endCxn id="528" idx="4"/>
            </p:cNvCxnSpPr>
            <p:nvPr/>
          </p:nvCxnSpPr>
          <p:spPr>
            <a:xfrm flipH="1" rot="10800000">
              <a:off x="7908617" y="4253005"/>
              <a:ext cx="276900" cy="422400"/>
            </a:xfrm>
            <a:prstGeom prst="straightConnector1">
              <a:avLst/>
            </a:prstGeom>
            <a:noFill/>
            <a:ln cap="flat" cmpd="sng" w="25400">
              <a:solidFill>
                <a:schemeClr val="dk1"/>
              </a:solidFill>
              <a:prstDash val="solid"/>
              <a:miter lim="800000"/>
              <a:headEnd len="med" w="med" type="none"/>
              <a:tailEnd len="med" w="med" type="none"/>
            </a:ln>
          </p:spPr>
        </p:cxnSp>
        <p:cxnSp>
          <p:nvCxnSpPr>
            <p:cNvPr id="533" name="Google Shape;533;p28"/>
            <p:cNvCxnSpPr>
              <a:stCxn id="534" idx="0"/>
              <a:endCxn id="528" idx="4"/>
            </p:cNvCxnSpPr>
            <p:nvPr/>
          </p:nvCxnSpPr>
          <p:spPr>
            <a:xfrm rot="10800000">
              <a:off x="8185627" y="4253005"/>
              <a:ext cx="288000" cy="422400"/>
            </a:xfrm>
            <a:prstGeom prst="straightConnector1">
              <a:avLst/>
            </a:prstGeom>
            <a:noFill/>
            <a:ln cap="flat" cmpd="sng" w="25400">
              <a:solidFill>
                <a:schemeClr val="dk1"/>
              </a:solidFill>
              <a:prstDash val="solid"/>
              <a:miter lim="800000"/>
              <a:headEnd len="med" w="med" type="none"/>
              <a:tailEnd len="med" w="med" type="none"/>
            </a:ln>
          </p:spPr>
        </p:cxnSp>
        <p:sp>
          <p:nvSpPr>
            <p:cNvPr id="532" name="Google Shape;532;p28"/>
            <p:cNvSpPr/>
            <p:nvPr/>
          </p:nvSpPr>
          <p:spPr>
            <a:xfrm flipH="1">
              <a:off x="7799900" y="4675405"/>
              <a:ext cx="217433"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34" name="Google Shape;534;p28"/>
            <p:cNvSpPr/>
            <p:nvPr/>
          </p:nvSpPr>
          <p:spPr>
            <a:xfrm flipH="1">
              <a:off x="8364910" y="4675405"/>
              <a:ext cx="217433"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35" name="Google Shape;535;p28"/>
            <p:cNvCxnSpPr>
              <a:stCxn id="536" idx="0"/>
              <a:endCxn id="523" idx="4"/>
            </p:cNvCxnSpPr>
            <p:nvPr/>
          </p:nvCxnSpPr>
          <p:spPr>
            <a:xfrm rot="10800000">
              <a:off x="5303472" y="4253280"/>
              <a:ext cx="1500" cy="438000"/>
            </a:xfrm>
            <a:prstGeom prst="straightConnector1">
              <a:avLst/>
            </a:prstGeom>
            <a:noFill/>
            <a:ln cap="flat" cmpd="sng" w="25400">
              <a:solidFill>
                <a:schemeClr val="dk1"/>
              </a:solidFill>
              <a:prstDash val="solid"/>
              <a:miter lim="800000"/>
              <a:headEnd len="med" w="med" type="none"/>
              <a:tailEnd len="med" w="med" type="none"/>
            </a:ln>
          </p:spPr>
        </p:cxnSp>
        <p:sp>
          <p:nvSpPr>
            <p:cNvPr id="536" name="Google Shape;536;p28"/>
            <p:cNvSpPr/>
            <p:nvPr/>
          </p:nvSpPr>
          <p:spPr>
            <a:xfrm flipH="1">
              <a:off x="5195462" y="4691280"/>
              <a:ext cx="219020"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37" name="Google Shape;537;p28"/>
            <p:cNvCxnSpPr>
              <a:stCxn id="538" idx="0"/>
              <a:endCxn id="523" idx="5"/>
            </p:cNvCxnSpPr>
            <p:nvPr/>
          </p:nvCxnSpPr>
          <p:spPr>
            <a:xfrm flipH="1" rot="10800000">
              <a:off x="5026436" y="4221180"/>
              <a:ext cx="199500" cy="470100"/>
            </a:xfrm>
            <a:prstGeom prst="straightConnector1">
              <a:avLst/>
            </a:prstGeom>
            <a:noFill/>
            <a:ln cap="flat" cmpd="sng" w="25400">
              <a:solidFill>
                <a:schemeClr val="dk1"/>
              </a:solidFill>
              <a:prstDash val="solid"/>
              <a:miter lim="800000"/>
              <a:headEnd len="med" w="med" type="none"/>
              <a:tailEnd len="med" w="med" type="none"/>
            </a:ln>
          </p:spPr>
        </p:cxnSp>
        <p:cxnSp>
          <p:nvCxnSpPr>
            <p:cNvPr id="539" name="Google Shape;539;p28"/>
            <p:cNvCxnSpPr>
              <a:stCxn id="540" idx="0"/>
              <a:endCxn id="523" idx="3"/>
            </p:cNvCxnSpPr>
            <p:nvPr/>
          </p:nvCxnSpPr>
          <p:spPr>
            <a:xfrm rot="10800000">
              <a:off x="5380845" y="4221180"/>
              <a:ext cx="210600" cy="470100"/>
            </a:xfrm>
            <a:prstGeom prst="straightConnector1">
              <a:avLst/>
            </a:prstGeom>
            <a:noFill/>
            <a:ln cap="flat" cmpd="sng" w="25400">
              <a:solidFill>
                <a:schemeClr val="dk1"/>
              </a:solidFill>
              <a:prstDash val="solid"/>
              <a:miter lim="800000"/>
              <a:headEnd len="med" w="med" type="none"/>
              <a:tailEnd len="med" w="med" type="none"/>
            </a:ln>
          </p:spPr>
        </p:cxnSp>
        <p:sp>
          <p:nvSpPr>
            <p:cNvPr id="538" name="Google Shape;538;p28"/>
            <p:cNvSpPr/>
            <p:nvPr/>
          </p:nvSpPr>
          <p:spPr>
            <a:xfrm flipH="1">
              <a:off x="4917719" y="4691280"/>
              <a:ext cx="217433"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40" name="Google Shape;540;p28"/>
            <p:cNvSpPr/>
            <p:nvPr/>
          </p:nvSpPr>
          <p:spPr>
            <a:xfrm flipH="1">
              <a:off x="5482728" y="4691280"/>
              <a:ext cx="217433"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41" name="Google Shape;541;p28"/>
            <p:cNvCxnSpPr>
              <a:stCxn id="542" idx="0"/>
              <a:endCxn id="540" idx="4"/>
            </p:cNvCxnSpPr>
            <p:nvPr/>
          </p:nvCxnSpPr>
          <p:spPr>
            <a:xfrm flipH="1" rot="10800000">
              <a:off x="5452573" y="4908746"/>
              <a:ext cx="138900" cy="457200"/>
            </a:xfrm>
            <a:prstGeom prst="straightConnector1">
              <a:avLst/>
            </a:prstGeom>
            <a:noFill/>
            <a:ln cap="flat" cmpd="sng" w="25400">
              <a:solidFill>
                <a:schemeClr val="dk1"/>
              </a:solidFill>
              <a:prstDash val="solid"/>
              <a:miter lim="800000"/>
              <a:headEnd len="med" w="med" type="none"/>
              <a:tailEnd len="med" w="med" type="none"/>
            </a:ln>
          </p:spPr>
        </p:cxnSp>
        <p:sp>
          <p:nvSpPr>
            <p:cNvPr id="542" name="Google Shape;542;p28"/>
            <p:cNvSpPr/>
            <p:nvPr/>
          </p:nvSpPr>
          <p:spPr>
            <a:xfrm flipH="1">
              <a:off x="5343063" y="5365946"/>
              <a:ext cx="219020" cy="217480"/>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43" name="Google Shape;543;p28"/>
            <p:cNvSpPr/>
            <p:nvPr/>
          </p:nvSpPr>
          <p:spPr>
            <a:xfrm flipH="1">
              <a:off x="5677941" y="5365946"/>
              <a:ext cx="219020" cy="217480"/>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44" name="Google Shape;544;p28"/>
            <p:cNvCxnSpPr>
              <a:stCxn id="543" idx="0"/>
              <a:endCxn id="540" idx="3"/>
            </p:cNvCxnSpPr>
            <p:nvPr/>
          </p:nvCxnSpPr>
          <p:spPr>
            <a:xfrm rot="10800000">
              <a:off x="5668351" y="4876946"/>
              <a:ext cx="119100" cy="489000"/>
            </a:xfrm>
            <a:prstGeom prst="straightConnector1">
              <a:avLst/>
            </a:prstGeom>
            <a:noFill/>
            <a:ln cap="flat" cmpd="sng" w="25400">
              <a:solidFill>
                <a:schemeClr val="dk1"/>
              </a:solidFill>
              <a:prstDash val="solid"/>
              <a:miter lim="800000"/>
              <a:headEnd len="med" w="med" type="none"/>
              <a:tailEnd len="med" w="med" type="none"/>
            </a:ln>
          </p:spPr>
        </p:cxnSp>
        <p:cxnSp>
          <p:nvCxnSpPr>
            <p:cNvPr id="545" name="Google Shape;545;p28"/>
            <p:cNvCxnSpPr>
              <a:stCxn id="546" idx="0"/>
              <a:endCxn id="526" idx="4"/>
            </p:cNvCxnSpPr>
            <p:nvPr/>
          </p:nvCxnSpPr>
          <p:spPr>
            <a:xfrm flipH="1" rot="10800000">
              <a:off x="6430229" y="4250005"/>
              <a:ext cx="118200" cy="425400"/>
            </a:xfrm>
            <a:prstGeom prst="straightConnector1">
              <a:avLst/>
            </a:prstGeom>
            <a:noFill/>
            <a:ln cap="flat" cmpd="sng" w="25400">
              <a:solidFill>
                <a:schemeClr val="dk1"/>
              </a:solidFill>
              <a:prstDash val="solid"/>
              <a:miter lim="800000"/>
              <a:headEnd len="med" w="med" type="none"/>
              <a:tailEnd len="med" w="med" type="none"/>
            </a:ln>
          </p:spPr>
        </p:cxnSp>
        <p:sp>
          <p:nvSpPr>
            <p:cNvPr id="546" name="Google Shape;546;p28"/>
            <p:cNvSpPr/>
            <p:nvPr/>
          </p:nvSpPr>
          <p:spPr>
            <a:xfrm flipH="1">
              <a:off x="6320719" y="4675405"/>
              <a:ext cx="219020"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47" name="Google Shape;547;p28"/>
            <p:cNvCxnSpPr>
              <a:stCxn id="548" idx="0"/>
              <a:endCxn id="526" idx="5"/>
            </p:cNvCxnSpPr>
            <p:nvPr/>
          </p:nvCxnSpPr>
          <p:spPr>
            <a:xfrm flipH="1" rot="10800000">
              <a:off x="6118364" y="4218505"/>
              <a:ext cx="354300" cy="456900"/>
            </a:xfrm>
            <a:prstGeom prst="straightConnector1">
              <a:avLst/>
            </a:prstGeom>
            <a:noFill/>
            <a:ln cap="flat" cmpd="sng" w="25400">
              <a:solidFill>
                <a:schemeClr val="dk1"/>
              </a:solidFill>
              <a:prstDash val="solid"/>
              <a:miter lim="800000"/>
              <a:headEnd len="med" w="med" type="none"/>
              <a:tailEnd len="med" w="med" type="none"/>
            </a:ln>
          </p:spPr>
        </p:cxnSp>
        <p:cxnSp>
          <p:nvCxnSpPr>
            <p:cNvPr id="549" name="Google Shape;549;p28"/>
            <p:cNvCxnSpPr>
              <a:stCxn id="550" idx="0"/>
              <a:endCxn id="526" idx="4"/>
            </p:cNvCxnSpPr>
            <p:nvPr/>
          </p:nvCxnSpPr>
          <p:spPr>
            <a:xfrm rot="10800000">
              <a:off x="6548595" y="4250005"/>
              <a:ext cx="193500" cy="425400"/>
            </a:xfrm>
            <a:prstGeom prst="straightConnector1">
              <a:avLst/>
            </a:prstGeom>
            <a:noFill/>
            <a:ln cap="flat" cmpd="sng" w="25400">
              <a:solidFill>
                <a:schemeClr val="dk1"/>
              </a:solidFill>
              <a:prstDash val="solid"/>
              <a:miter lim="800000"/>
              <a:headEnd len="med" w="med" type="none"/>
              <a:tailEnd len="med" w="med" type="none"/>
            </a:ln>
          </p:spPr>
        </p:cxnSp>
        <p:sp>
          <p:nvSpPr>
            <p:cNvPr id="548" name="Google Shape;548;p28"/>
            <p:cNvSpPr/>
            <p:nvPr/>
          </p:nvSpPr>
          <p:spPr>
            <a:xfrm flipH="1">
              <a:off x="6009647" y="4675405"/>
              <a:ext cx="217433"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550" name="Google Shape;550;p28"/>
            <p:cNvSpPr/>
            <p:nvPr/>
          </p:nvSpPr>
          <p:spPr>
            <a:xfrm flipH="1">
              <a:off x="6633378" y="4675405"/>
              <a:ext cx="217434"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51" name="Google Shape;551;p28"/>
            <p:cNvCxnSpPr>
              <a:stCxn id="552" idx="0"/>
              <a:endCxn id="526" idx="3"/>
            </p:cNvCxnSpPr>
            <p:nvPr/>
          </p:nvCxnSpPr>
          <p:spPr>
            <a:xfrm rot="10800000">
              <a:off x="6624168" y="4218531"/>
              <a:ext cx="429000" cy="441000"/>
            </a:xfrm>
            <a:prstGeom prst="straightConnector1">
              <a:avLst/>
            </a:prstGeom>
            <a:noFill/>
            <a:ln cap="flat" cmpd="sng" w="25400">
              <a:solidFill>
                <a:schemeClr val="dk1"/>
              </a:solidFill>
              <a:prstDash val="solid"/>
              <a:miter lim="800000"/>
              <a:headEnd len="med" w="med" type="none"/>
              <a:tailEnd len="med" w="med" type="none"/>
            </a:ln>
          </p:spPr>
        </p:cxnSp>
        <p:sp>
          <p:nvSpPr>
            <p:cNvPr id="552" name="Google Shape;552;p28"/>
            <p:cNvSpPr/>
            <p:nvPr/>
          </p:nvSpPr>
          <p:spPr>
            <a:xfrm flipH="1">
              <a:off x="6944451" y="4659531"/>
              <a:ext cx="217434"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53" name="Google Shape;553;p28"/>
            <p:cNvCxnSpPr>
              <a:stCxn id="554" idx="1"/>
              <a:endCxn id="528" idx="4"/>
            </p:cNvCxnSpPr>
            <p:nvPr/>
          </p:nvCxnSpPr>
          <p:spPr>
            <a:xfrm flipH="1" rot="10800000">
              <a:off x="7683708" y="4253142"/>
              <a:ext cx="501900" cy="455700"/>
            </a:xfrm>
            <a:prstGeom prst="straightConnector1">
              <a:avLst/>
            </a:prstGeom>
            <a:noFill/>
            <a:ln cap="flat" cmpd="sng" w="25400">
              <a:solidFill>
                <a:schemeClr val="dk1"/>
              </a:solidFill>
              <a:prstDash val="solid"/>
              <a:miter lim="800000"/>
              <a:headEnd len="med" w="med" type="none"/>
              <a:tailEnd len="med" w="med" type="none"/>
            </a:ln>
          </p:spPr>
        </p:cxnSp>
        <p:sp>
          <p:nvSpPr>
            <p:cNvPr id="554" name="Google Shape;554;p28"/>
            <p:cNvSpPr/>
            <p:nvPr/>
          </p:nvSpPr>
          <p:spPr>
            <a:xfrm flipH="1">
              <a:off x="7496763" y="4676993"/>
              <a:ext cx="219020" cy="217480"/>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555" name="Google Shape;555;p28"/>
            <p:cNvCxnSpPr>
              <a:stCxn id="556" idx="7"/>
              <a:endCxn id="528" idx="4"/>
            </p:cNvCxnSpPr>
            <p:nvPr/>
          </p:nvCxnSpPr>
          <p:spPr>
            <a:xfrm rot="10800000">
              <a:off x="8185533" y="4253054"/>
              <a:ext cx="533400" cy="454200"/>
            </a:xfrm>
            <a:prstGeom prst="straightConnector1">
              <a:avLst/>
            </a:prstGeom>
            <a:noFill/>
            <a:ln cap="flat" cmpd="sng" w="25400">
              <a:solidFill>
                <a:schemeClr val="dk1"/>
              </a:solidFill>
              <a:prstDash val="solid"/>
              <a:miter lim="800000"/>
              <a:headEnd len="med" w="med" type="none"/>
              <a:tailEnd len="med" w="med" type="none"/>
            </a:ln>
          </p:spPr>
        </p:cxnSp>
        <p:sp>
          <p:nvSpPr>
            <p:cNvPr id="556" name="Google Shape;556;p28"/>
            <p:cNvSpPr/>
            <p:nvPr/>
          </p:nvSpPr>
          <p:spPr>
            <a:xfrm flipH="1">
              <a:off x="8687091" y="4675405"/>
              <a:ext cx="217434" cy="217481"/>
            </a:xfrm>
            <a:prstGeom prst="ellipse">
              <a:avLst/>
            </a:prstGeom>
            <a:solidFill>
              <a:srgbClr val="006600"/>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sp>
        <p:nvSpPr>
          <p:cNvPr id="557" name="Google Shape;557;p28"/>
          <p:cNvSpPr/>
          <p:nvPr/>
        </p:nvSpPr>
        <p:spPr>
          <a:xfrm>
            <a:off x="612775" y="4056063"/>
            <a:ext cx="1282700" cy="434975"/>
          </a:xfrm>
          <a:prstGeom prst="wedgeRoundRectCallout">
            <a:avLst>
              <a:gd fmla="val 95787" name="adj1"/>
              <a:gd fmla="val 201099" name="adj2"/>
              <a:gd fmla="val 16667" name="adj3"/>
            </a:avLst>
          </a:prstGeom>
          <a:solidFill>
            <a:srgbClr val="CCECFF"/>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pt-BR" sz="1800" u="none" cap="none" strike="noStrike">
                <a:solidFill>
                  <a:srgbClr val="0000FF"/>
                </a:solidFill>
                <a:latin typeface="Overlock"/>
                <a:ea typeface="Overlock"/>
                <a:cs typeface="Overlock"/>
                <a:sym typeface="Overlock"/>
              </a:rPr>
              <a:t>Subárvore 1</a:t>
            </a:r>
            <a:endParaRPr/>
          </a:p>
        </p:txBody>
      </p:sp>
      <p:sp>
        <p:nvSpPr>
          <p:cNvPr id="558" name="Google Shape;558;p28"/>
          <p:cNvSpPr/>
          <p:nvPr/>
        </p:nvSpPr>
        <p:spPr>
          <a:xfrm>
            <a:off x="7142163" y="3602038"/>
            <a:ext cx="1687512" cy="311150"/>
          </a:xfrm>
          <a:prstGeom prst="wedgeRoundRectCallout">
            <a:avLst>
              <a:gd fmla="val -114089" name="adj1"/>
              <a:gd fmla="val 135686" name="adj2"/>
              <a:gd fmla="val 16667" name="adj3"/>
            </a:avLst>
          </a:prstGeom>
          <a:solidFill>
            <a:srgbClr val="CCECFF"/>
          </a:solid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pt-BR" sz="1800" u="none" cap="none" strike="noStrike">
                <a:solidFill>
                  <a:srgbClr val="0000FF"/>
                </a:solidFill>
                <a:latin typeface="Overlock"/>
                <a:ea typeface="Overlock"/>
                <a:cs typeface="Overlock"/>
                <a:sym typeface="Overlock"/>
              </a:rPr>
              <a:t>Subárvore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500"/>
                                        <p:tgtEl>
                                          <p:spTgt spid="5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500"/>
                                        <p:tgtEl>
                                          <p:spTgt spid="5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500"/>
                                        <p:tgtEl>
                                          <p:spTgt spid="5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500"/>
                                        <p:tgtEl>
                                          <p:spTgt spid="5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Representação de Arvores</a:t>
            </a:r>
            <a:endParaRPr/>
          </a:p>
        </p:txBody>
      </p:sp>
      <p:sp>
        <p:nvSpPr>
          <p:cNvPr id="564" name="Google Shape;564;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65" name="Google Shape;565;p2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66" name="Google Shape;566;p2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567" name="Google Shape;567;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568" name="Google Shape;568;p29"/>
          <p:cNvGraphicFramePr/>
          <p:nvPr/>
        </p:nvGraphicFramePr>
        <p:xfrm>
          <a:off x="503567" y="5592313"/>
          <a:ext cx="3000000" cy="3000000"/>
        </p:xfrm>
        <a:graphic>
          <a:graphicData uri="http://schemas.openxmlformats.org/drawingml/2006/table">
            <a:tbl>
              <a:tblPr>
                <a:noFill/>
                <a:tableStyleId>{BE9DAAD0-FC76-4A18-A38D-432CE8292611}</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u="none" cap="none" strike="noStrike">
                          <a:latin typeface="Times New Roman"/>
                          <a:ea typeface="Times New Roman"/>
                          <a:cs typeface="Times New Roman"/>
                          <a:sym typeface="Times New Roman"/>
                        </a:rPr>
                        <a:t>esq</a:t>
                      </a:r>
                      <a:endParaRPr b="0" sz="1200" u="none" cap="none" strike="noStrike">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u="none" cap="none" strike="noStrike">
                          <a:latin typeface="Times New Roman"/>
                          <a:ea typeface="Times New Roman"/>
                          <a:cs typeface="Times New Roman"/>
                          <a:sym typeface="Times New Roman"/>
                        </a:rPr>
                        <a:t>info</a:t>
                      </a:r>
                      <a:endParaRPr b="0" sz="1200" u="none" cap="none" strike="noStrike">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u="none" cap="none" strike="noStrike">
                          <a:latin typeface="Times New Roman"/>
                          <a:ea typeface="Times New Roman"/>
                          <a:cs typeface="Times New Roman"/>
                          <a:sym typeface="Times New Roman"/>
                        </a:rPr>
                        <a:t>dir</a:t>
                      </a:r>
                      <a:endParaRPr b="0" sz="1200" u="none" cap="none" strike="noStrike">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u="none" cap="none" strike="noStrike">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u="none" cap="none" strike="noStrike">
                          <a:solidFill>
                            <a:srgbClr val="C00000"/>
                          </a:solidFill>
                          <a:latin typeface="Gill Sans"/>
                          <a:ea typeface="Gill Sans"/>
                          <a:cs typeface="Gill Sans"/>
                          <a:sym typeface="Gill Sans"/>
                        </a:rPr>
                        <a:t>2</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69" name="Google Shape;569;p29"/>
          <p:cNvGraphicFramePr/>
          <p:nvPr/>
        </p:nvGraphicFramePr>
        <p:xfrm>
          <a:off x="973592" y="4371073"/>
          <a:ext cx="3000000" cy="3000000"/>
        </p:xfrm>
        <a:graphic>
          <a:graphicData uri="http://schemas.openxmlformats.org/drawingml/2006/table">
            <a:tbl>
              <a:tblPr>
                <a:noFill/>
                <a:tableStyleId>{BE9DAAD0-FC76-4A18-A38D-432CE8292611}</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5</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0" name="Google Shape;570;p29"/>
          <p:cNvGraphicFramePr/>
          <p:nvPr/>
        </p:nvGraphicFramePr>
        <p:xfrm>
          <a:off x="3194218" y="4371073"/>
          <a:ext cx="3000000" cy="3000000"/>
        </p:xfrm>
        <a:graphic>
          <a:graphicData uri="http://schemas.openxmlformats.org/drawingml/2006/table">
            <a:tbl>
              <a:tblPr>
                <a:noFill/>
                <a:tableStyleId>{BE9DAAD0-FC76-4A18-A38D-432CE8292611}</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9</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1" name="Google Shape;571;p29"/>
          <p:cNvGraphicFramePr/>
          <p:nvPr/>
        </p:nvGraphicFramePr>
        <p:xfrm>
          <a:off x="6791555" y="4371073"/>
          <a:ext cx="3000000" cy="3000000"/>
        </p:xfrm>
        <a:graphic>
          <a:graphicData uri="http://schemas.openxmlformats.org/drawingml/2006/table">
            <a:tbl>
              <a:tblPr>
                <a:noFill/>
                <a:tableStyleId>{BE9DAAD0-FC76-4A18-A38D-432CE8292611}</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30</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2" name="Google Shape;572;p29"/>
          <p:cNvGraphicFramePr/>
          <p:nvPr/>
        </p:nvGraphicFramePr>
        <p:xfrm>
          <a:off x="2155374" y="3306886"/>
          <a:ext cx="3000000" cy="3000000"/>
        </p:xfrm>
        <a:graphic>
          <a:graphicData uri="http://schemas.openxmlformats.org/drawingml/2006/table">
            <a:tbl>
              <a:tblPr>
                <a:noFill/>
                <a:tableStyleId>{BE9DAAD0-FC76-4A18-A38D-432CE8292611}</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7</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3" name="Google Shape;573;p29"/>
          <p:cNvGraphicFramePr/>
          <p:nvPr/>
        </p:nvGraphicFramePr>
        <p:xfrm>
          <a:off x="5725886" y="3306886"/>
          <a:ext cx="3000000" cy="3000000"/>
        </p:xfrm>
        <a:graphic>
          <a:graphicData uri="http://schemas.openxmlformats.org/drawingml/2006/table">
            <a:tbl>
              <a:tblPr>
                <a:noFill/>
                <a:tableStyleId>{BE9DAAD0-FC76-4A18-A38D-432CE8292611}</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25</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574" name="Google Shape;574;p29"/>
          <p:cNvGraphicFramePr/>
          <p:nvPr/>
        </p:nvGraphicFramePr>
        <p:xfrm>
          <a:off x="3985362" y="2159802"/>
          <a:ext cx="3000000" cy="3000000"/>
        </p:xfrm>
        <a:graphic>
          <a:graphicData uri="http://schemas.openxmlformats.org/drawingml/2006/table">
            <a:tbl>
              <a:tblPr>
                <a:noFill/>
                <a:tableStyleId>{BE9DAAD0-FC76-4A18-A38D-432CE8292611}</a:tableStyleId>
              </a:tblPr>
              <a:tblGrid>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10</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sp>
        <p:nvSpPr>
          <p:cNvPr id="575" name="Google Shape;575;p29"/>
          <p:cNvSpPr txBox="1"/>
          <p:nvPr/>
        </p:nvSpPr>
        <p:spPr>
          <a:xfrm>
            <a:off x="4456113" y="1551222"/>
            <a:ext cx="5667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tree</a:t>
            </a:r>
            <a:endParaRPr b="0" i="0" sz="2000" u="none" cap="none" strike="noStrike">
              <a:solidFill>
                <a:schemeClr val="dk1"/>
              </a:solidFill>
              <a:latin typeface="Times New Roman"/>
              <a:ea typeface="Times New Roman"/>
              <a:cs typeface="Times New Roman"/>
              <a:sym typeface="Times New Roman"/>
            </a:endParaRPr>
          </a:p>
        </p:txBody>
      </p:sp>
      <p:sp>
        <p:nvSpPr>
          <p:cNvPr id="576" name="Google Shape;576;p29"/>
          <p:cNvSpPr/>
          <p:nvPr/>
        </p:nvSpPr>
        <p:spPr>
          <a:xfrm>
            <a:off x="4227507" y="476591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77" name="Google Shape;577;p29"/>
          <p:cNvSpPr/>
          <p:nvPr/>
        </p:nvSpPr>
        <p:spPr>
          <a:xfrm>
            <a:off x="2012712" y="477226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578" name="Google Shape;578;p29"/>
          <p:cNvCxnSpPr>
            <a:stCxn id="575" idx="2"/>
          </p:cNvCxnSpPr>
          <p:nvPr/>
        </p:nvCxnSpPr>
        <p:spPr>
          <a:xfrm>
            <a:off x="4739482" y="1951272"/>
            <a:ext cx="0" cy="208500"/>
          </a:xfrm>
          <a:prstGeom prst="straightConnector1">
            <a:avLst/>
          </a:prstGeom>
          <a:noFill/>
          <a:ln cap="flat" cmpd="sng" w="19050">
            <a:solidFill>
              <a:schemeClr val="dk1"/>
            </a:solidFill>
            <a:prstDash val="solid"/>
            <a:round/>
            <a:headEnd len="med" w="med" type="none"/>
            <a:tailEnd len="med" w="med" type="triangle"/>
          </a:ln>
        </p:spPr>
      </p:cxnSp>
      <p:cxnSp>
        <p:nvCxnSpPr>
          <p:cNvPr id="579" name="Google Shape;579;p29"/>
          <p:cNvCxnSpPr/>
          <p:nvPr/>
        </p:nvCxnSpPr>
        <p:spPr>
          <a:xfrm>
            <a:off x="5022850" y="2614925"/>
            <a:ext cx="1350900" cy="692100"/>
          </a:xfrm>
          <a:prstGeom prst="straightConnector1">
            <a:avLst/>
          </a:prstGeom>
          <a:noFill/>
          <a:ln cap="flat" cmpd="sng" w="19050">
            <a:solidFill>
              <a:srgbClr val="0000FF"/>
            </a:solidFill>
            <a:prstDash val="solid"/>
            <a:round/>
            <a:headEnd len="med" w="med" type="none"/>
            <a:tailEnd len="med" w="med" type="triangle"/>
          </a:ln>
        </p:spPr>
      </p:cxnSp>
      <p:cxnSp>
        <p:nvCxnSpPr>
          <p:cNvPr id="580" name="Google Shape;580;p29"/>
          <p:cNvCxnSpPr/>
          <p:nvPr/>
        </p:nvCxnSpPr>
        <p:spPr>
          <a:xfrm flipH="1">
            <a:off x="2803372" y="2614925"/>
            <a:ext cx="1485600" cy="692100"/>
          </a:xfrm>
          <a:prstGeom prst="straightConnector1">
            <a:avLst/>
          </a:prstGeom>
          <a:noFill/>
          <a:ln cap="flat" cmpd="sng" w="19050">
            <a:solidFill>
              <a:srgbClr val="C00000"/>
            </a:solidFill>
            <a:prstDash val="solid"/>
            <a:round/>
            <a:headEnd len="med" w="med" type="none"/>
            <a:tailEnd len="med" w="med" type="triangle"/>
          </a:ln>
        </p:spPr>
      </p:cxnSp>
      <p:cxnSp>
        <p:nvCxnSpPr>
          <p:cNvPr id="581" name="Google Shape;581;p29"/>
          <p:cNvCxnSpPr/>
          <p:nvPr/>
        </p:nvCxnSpPr>
        <p:spPr>
          <a:xfrm>
            <a:off x="3287486" y="3757959"/>
            <a:ext cx="903514" cy="598376"/>
          </a:xfrm>
          <a:prstGeom prst="straightConnector1">
            <a:avLst/>
          </a:prstGeom>
          <a:noFill/>
          <a:ln cap="flat" cmpd="sng" w="19050">
            <a:solidFill>
              <a:srgbClr val="0000FF"/>
            </a:solidFill>
            <a:prstDash val="solid"/>
            <a:round/>
            <a:headEnd len="med" w="med" type="none"/>
            <a:tailEnd len="med" w="med" type="triangle"/>
          </a:ln>
        </p:spPr>
      </p:cxnSp>
      <p:cxnSp>
        <p:nvCxnSpPr>
          <p:cNvPr id="582" name="Google Shape;582;p29"/>
          <p:cNvCxnSpPr/>
          <p:nvPr/>
        </p:nvCxnSpPr>
        <p:spPr>
          <a:xfrm flipH="1">
            <a:off x="1966914" y="3756260"/>
            <a:ext cx="395286" cy="600075"/>
          </a:xfrm>
          <a:prstGeom prst="straightConnector1">
            <a:avLst/>
          </a:prstGeom>
          <a:noFill/>
          <a:ln cap="flat" cmpd="sng" w="19050">
            <a:solidFill>
              <a:srgbClr val="C00000"/>
            </a:solidFill>
            <a:prstDash val="solid"/>
            <a:round/>
            <a:headEnd len="med" w="med" type="none"/>
            <a:tailEnd len="med" w="med" type="triangle"/>
          </a:ln>
        </p:spPr>
      </p:cxnSp>
      <p:sp>
        <p:nvSpPr>
          <p:cNvPr id="583" name="Google Shape;583;p29"/>
          <p:cNvSpPr/>
          <p:nvPr/>
        </p:nvSpPr>
        <p:spPr>
          <a:xfrm>
            <a:off x="3367992" y="4772260"/>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584" name="Google Shape;584;p29"/>
          <p:cNvCxnSpPr/>
          <p:nvPr/>
        </p:nvCxnSpPr>
        <p:spPr>
          <a:xfrm flipH="1" rot="-5400000">
            <a:off x="770845" y="5159949"/>
            <a:ext cx="769937" cy="11113"/>
          </a:xfrm>
          <a:prstGeom prst="straightConnector1">
            <a:avLst/>
          </a:prstGeom>
          <a:noFill/>
          <a:ln cap="flat" cmpd="sng" w="19050">
            <a:solidFill>
              <a:srgbClr val="C00000"/>
            </a:solidFill>
            <a:prstDash val="solid"/>
            <a:round/>
            <a:headEnd len="med" w="med" type="none"/>
            <a:tailEnd len="med" w="med" type="triangle"/>
          </a:ln>
        </p:spPr>
      </p:cxnSp>
      <p:sp>
        <p:nvSpPr>
          <p:cNvPr id="585" name="Google Shape;585;p29"/>
          <p:cNvSpPr/>
          <p:nvPr/>
        </p:nvSpPr>
        <p:spPr>
          <a:xfrm>
            <a:off x="663794" y="5998036"/>
            <a:ext cx="90487" cy="90488"/>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86" name="Google Shape;586;p29"/>
          <p:cNvSpPr/>
          <p:nvPr/>
        </p:nvSpPr>
        <p:spPr>
          <a:xfrm>
            <a:off x="1520587" y="6008922"/>
            <a:ext cx="90487" cy="90488"/>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87" name="Google Shape;587;p29"/>
          <p:cNvSpPr/>
          <p:nvPr/>
        </p:nvSpPr>
        <p:spPr>
          <a:xfrm>
            <a:off x="5889846" y="3712716"/>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88" name="Google Shape;588;p29"/>
          <p:cNvSpPr/>
          <p:nvPr/>
        </p:nvSpPr>
        <p:spPr>
          <a:xfrm>
            <a:off x="7821605" y="476591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89" name="Google Shape;589;p29"/>
          <p:cNvSpPr/>
          <p:nvPr/>
        </p:nvSpPr>
        <p:spPr>
          <a:xfrm>
            <a:off x="6972976" y="4772260"/>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590" name="Google Shape;590;p29"/>
          <p:cNvCxnSpPr/>
          <p:nvPr/>
        </p:nvCxnSpPr>
        <p:spPr>
          <a:xfrm>
            <a:off x="6791555" y="3756260"/>
            <a:ext cx="980845" cy="606984"/>
          </a:xfrm>
          <a:prstGeom prst="straightConnector1">
            <a:avLst/>
          </a:prstGeom>
          <a:noFill/>
          <a:ln cap="flat" cmpd="sng" w="19050">
            <a:solidFill>
              <a:srgbClr val="0000FF"/>
            </a:solidFill>
            <a:prstDash val="solid"/>
            <a:round/>
            <a:headEnd len="med" w="med" type="none"/>
            <a:tailEnd len="med" w="med" type="triangle"/>
          </a:ln>
        </p:spPr>
      </p:cxnSp>
      <p:sp>
        <p:nvSpPr>
          <p:cNvPr id="591" name="Google Shape;591;p29"/>
          <p:cNvSpPr txBox="1"/>
          <p:nvPr/>
        </p:nvSpPr>
        <p:spPr>
          <a:xfrm>
            <a:off x="690223" y="1642731"/>
            <a:ext cx="5667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tree</a:t>
            </a:r>
            <a:endParaRPr b="0" i="0" sz="2000" u="none" cap="none" strike="noStrike">
              <a:solidFill>
                <a:schemeClr val="dk1"/>
              </a:solidFill>
              <a:latin typeface="Times New Roman"/>
              <a:ea typeface="Times New Roman"/>
              <a:cs typeface="Times New Roman"/>
              <a:sym typeface="Times New Roman"/>
            </a:endParaRPr>
          </a:p>
        </p:txBody>
      </p:sp>
      <p:cxnSp>
        <p:nvCxnSpPr>
          <p:cNvPr id="592" name="Google Shape;592;p29"/>
          <p:cNvCxnSpPr>
            <a:stCxn id="591" idx="2"/>
          </p:cNvCxnSpPr>
          <p:nvPr/>
        </p:nvCxnSpPr>
        <p:spPr>
          <a:xfrm>
            <a:off x="973592" y="2042781"/>
            <a:ext cx="0" cy="208500"/>
          </a:xfrm>
          <a:prstGeom prst="straightConnector1">
            <a:avLst/>
          </a:prstGeom>
          <a:noFill/>
          <a:ln cap="flat" cmpd="sng" w="19050">
            <a:solidFill>
              <a:schemeClr val="dk1"/>
            </a:solidFill>
            <a:prstDash val="solid"/>
            <a:round/>
            <a:headEnd len="med" w="med" type="none"/>
            <a:tailEnd len="med" w="med" type="triangle"/>
          </a:ln>
        </p:spPr>
      </p:cxnSp>
      <p:sp>
        <p:nvSpPr>
          <p:cNvPr id="593" name="Google Shape;593;p29"/>
          <p:cNvSpPr/>
          <p:nvPr/>
        </p:nvSpPr>
        <p:spPr>
          <a:xfrm>
            <a:off x="925822" y="2341072"/>
            <a:ext cx="90487" cy="90487"/>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94" name="Google Shape;594;p29"/>
          <p:cNvSpPr txBox="1"/>
          <p:nvPr/>
        </p:nvSpPr>
        <p:spPr>
          <a:xfrm>
            <a:off x="1075841" y="2156060"/>
            <a:ext cx="63991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Null</a:t>
            </a:r>
            <a:endParaRPr b="0" i="0" sz="2000" u="none" cap="none" strike="noStrike">
              <a:solidFill>
                <a:schemeClr val="dk1"/>
              </a:solidFill>
              <a:latin typeface="Times New Roman"/>
              <a:ea typeface="Times New Roman"/>
              <a:cs typeface="Times New Roman"/>
              <a:sym typeface="Times New Roman"/>
            </a:endParaRPr>
          </a:p>
        </p:txBody>
      </p:sp>
      <p:sp>
        <p:nvSpPr>
          <p:cNvPr id="595" name="Google Shape;595;p29"/>
          <p:cNvSpPr txBox="1"/>
          <p:nvPr/>
        </p:nvSpPr>
        <p:spPr>
          <a:xfrm>
            <a:off x="749300" y="1242780"/>
            <a:ext cx="7772400" cy="39995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Encadeamento simples descendente.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Representação de Arvores</a:t>
            </a:r>
            <a:endParaRPr/>
          </a:p>
        </p:txBody>
      </p:sp>
      <p:sp>
        <p:nvSpPr>
          <p:cNvPr id="601" name="Google Shape;601;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02" name="Google Shape;602;p3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03" name="Google Shape;603;p3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604" name="Google Shape;604;p3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605" name="Google Shape;605;p30"/>
          <p:cNvGraphicFramePr/>
          <p:nvPr/>
        </p:nvGraphicFramePr>
        <p:xfrm>
          <a:off x="503567" y="5592313"/>
          <a:ext cx="3000000" cy="3000000"/>
        </p:xfrm>
        <a:graphic>
          <a:graphicData uri="http://schemas.openxmlformats.org/drawingml/2006/table">
            <a:tbl>
              <a:tblPr>
                <a:noFill/>
                <a:tableStyleId>{BE9DAAD0-FC76-4A18-A38D-432CE8292611}</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2</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06" name="Google Shape;606;p30"/>
          <p:cNvGraphicFramePr/>
          <p:nvPr/>
        </p:nvGraphicFramePr>
        <p:xfrm>
          <a:off x="973592" y="4371073"/>
          <a:ext cx="3000000" cy="3000000"/>
        </p:xfrm>
        <a:graphic>
          <a:graphicData uri="http://schemas.openxmlformats.org/drawingml/2006/table">
            <a:tbl>
              <a:tblPr>
                <a:noFill/>
                <a:tableStyleId>{BE9DAAD0-FC76-4A18-A38D-432CE8292611}</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5</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07" name="Google Shape;607;p30"/>
          <p:cNvGraphicFramePr/>
          <p:nvPr/>
        </p:nvGraphicFramePr>
        <p:xfrm>
          <a:off x="3194218" y="4371073"/>
          <a:ext cx="3000000" cy="3000000"/>
        </p:xfrm>
        <a:graphic>
          <a:graphicData uri="http://schemas.openxmlformats.org/drawingml/2006/table">
            <a:tbl>
              <a:tblPr>
                <a:noFill/>
                <a:tableStyleId>{BE9DAAD0-FC76-4A18-A38D-432CE8292611}</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9</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08" name="Google Shape;608;p30"/>
          <p:cNvGraphicFramePr/>
          <p:nvPr/>
        </p:nvGraphicFramePr>
        <p:xfrm>
          <a:off x="6791555" y="4371073"/>
          <a:ext cx="3000000" cy="3000000"/>
        </p:xfrm>
        <a:graphic>
          <a:graphicData uri="http://schemas.openxmlformats.org/drawingml/2006/table">
            <a:tbl>
              <a:tblPr>
                <a:noFill/>
                <a:tableStyleId>{BE9DAAD0-FC76-4A18-A38D-432CE8292611}</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30</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09" name="Google Shape;609;p30"/>
          <p:cNvGraphicFramePr/>
          <p:nvPr/>
        </p:nvGraphicFramePr>
        <p:xfrm>
          <a:off x="2155374" y="3306886"/>
          <a:ext cx="3000000" cy="3000000"/>
        </p:xfrm>
        <a:graphic>
          <a:graphicData uri="http://schemas.openxmlformats.org/drawingml/2006/table">
            <a:tbl>
              <a:tblPr>
                <a:noFill/>
                <a:tableStyleId>{BE9DAAD0-FC76-4A18-A38D-432CE8292611}</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7</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10" name="Google Shape;610;p30"/>
          <p:cNvGraphicFramePr/>
          <p:nvPr/>
        </p:nvGraphicFramePr>
        <p:xfrm>
          <a:off x="5725886" y="3306886"/>
          <a:ext cx="3000000" cy="3000000"/>
        </p:xfrm>
        <a:graphic>
          <a:graphicData uri="http://schemas.openxmlformats.org/drawingml/2006/table">
            <a:tbl>
              <a:tblPr>
                <a:noFill/>
                <a:tableStyleId>{BE9DAAD0-FC76-4A18-A38D-432CE8292611}</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25</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graphicFrame>
        <p:nvGraphicFramePr>
          <p:cNvPr id="611" name="Google Shape;611;p30"/>
          <p:cNvGraphicFramePr/>
          <p:nvPr/>
        </p:nvGraphicFramePr>
        <p:xfrm>
          <a:off x="3985362" y="2159802"/>
          <a:ext cx="3000000" cy="3000000"/>
        </p:xfrm>
        <a:graphic>
          <a:graphicData uri="http://schemas.openxmlformats.org/drawingml/2006/table">
            <a:tbl>
              <a:tblPr>
                <a:noFill/>
                <a:tableStyleId>{BE9DAAD0-FC76-4A18-A38D-432CE8292611}</a:tableStyleId>
              </a:tblPr>
              <a:tblGrid>
                <a:gridCol w="432000"/>
                <a:gridCol w="432000"/>
                <a:gridCol w="432000"/>
                <a:gridCol w="432000"/>
              </a:tblGrid>
              <a:tr h="288500">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esq</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info</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pai</a:t>
                      </a:r>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Times New Roman"/>
                        <a:buNone/>
                      </a:pPr>
                      <a:r>
                        <a:rPr b="0" lang="pt-BR" sz="1200">
                          <a:latin typeface="Times New Roman"/>
                          <a:ea typeface="Times New Roman"/>
                          <a:cs typeface="Times New Roman"/>
                          <a:sym typeface="Times New Roman"/>
                        </a:rPr>
                        <a:t>dir</a:t>
                      </a:r>
                      <a:endParaRPr b="0" sz="1200">
                        <a:latin typeface="Times New Roman"/>
                        <a:ea typeface="Times New Roman"/>
                        <a:cs typeface="Times New Roman"/>
                        <a:sym typeface="Times New Roman"/>
                      </a:endParaRPr>
                    </a:p>
                  </a:txBody>
                  <a:tcPr marT="45800" marB="45800" marR="91500" marL="91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05225">
                <a:tc>
                  <a:txBody>
                    <a:bodyPr/>
                    <a:lstStyle/>
                    <a:p>
                      <a:pPr indent="0" lvl="0" marL="0" marR="0" rtl="0" algn="ctr">
                        <a:spcBef>
                          <a:spcPts val="0"/>
                        </a:spcBef>
                        <a:spcAft>
                          <a:spcPts val="0"/>
                        </a:spcAft>
                        <a:buNone/>
                      </a:pPr>
                      <a:r>
                        <a:t/>
                      </a:r>
                      <a:endParaRPr b="1" sz="1400">
                        <a:solidFill>
                          <a:srgbClr val="C00000"/>
                        </a:solidFill>
                      </a:endParaRPr>
                    </a:p>
                  </a:txBody>
                  <a:tcPr marT="0" marB="0" marR="0" marL="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Clr>
                          <a:srgbClr val="C00000"/>
                        </a:buClr>
                        <a:buSzPts val="1400"/>
                        <a:buFont typeface="Gill Sans"/>
                        <a:buNone/>
                      </a:pPr>
                      <a:r>
                        <a:rPr b="1" lang="pt-BR" sz="1400">
                          <a:solidFill>
                            <a:srgbClr val="C00000"/>
                          </a:solidFill>
                          <a:latin typeface="Gill Sans"/>
                          <a:ea typeface="Gill Sans"/>
                          <a:cs typeface="Gill Sans"/>
                          <a:sym typeface="Gill Sans"/>
                        </a:rPr>
                        <a:t>10</a:t>
                      </a:r>
                      <a:endParaRPr/>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chemeClr val="lt1"/>
                    </a:solidFill>
                  </a:tcPr>
                </a:tc>
                <a:tc>
                  <a:txBody>
                    <a:bodyPr/>
                    <a:lstStyle/>
                    <a:p>
                      <a:pPr indent="0" lvl="0" marL="0" marR="0" rtl="0" algn="l">
                        <a:spcBef>
                          <a:spcPts val="0"/>
                        </a:spcBef>
                        <a:spcAft>
                          <a:spcPts val="0"/>
                        </a:spcAft>
                        <a:buNone/>
                      </a:pPr>
                      <a:r>
                        <a:t/>
                      </a:r>
                      <a:endParaRPr sz="1000"/>
                    </a:p>
                  </a:txBody>
                  <a:tcPr marT="45800" marB="45800" marR="91500" marL="9150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chemeClr val="lt1"/>
                    </a:solidFill>
                  </a:tcPr>
                </a:tc>
              </a:tr>
            </a:tbl>
          </a:graphicData>
        </a:graphic>
      </p:graphicFrame>
      <p:sp>
        <p:nvSpPr>
          <p:cNvPr id="612" name="Google Shape;612;p30"/>
          <p:cNvSpPr txBox="1"/>
          <p:nvPr/>
        </p:nvSpPr>
        <p:spPr>
          <a:xfrm>
            <a:off x="4456113" y="1551222"/>
            <a:ext cx="5667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tree</a:t>
            </a:r>
            <a:endParaRPr b="0" i="0" sz="2000" u="none" cap="none" strike="noStrike">
              <a:solidFill>
                <a:schemeClr val="dk1"/>
              </a:solidFill>
              <a:latin typeface="Times New Roman"/>
              <a:ea typeface="Times New Roman"/>
              <a:cs typeface="Times New Roman"/>
              <a:sym typeface="Times New Roman"/>
            </a:endParaRPr>
          </a:p>
        </p:txBody>
      </p:sp>
      <p:sp>
        <p:nvSpPr>
          <p:cNvPr id="613" name="Google Shape;613;p30"/>
          <p:cNvSpPr/>
          <p:nvPr/>
        </p:nvSpPr>
        <p:spPr>
          <a:xfrm>
            <a:off x="4662947" y="476591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14" name="Google Shape;614;p30"/>
          <p:cNvSpPr/>
          <p:nvPr/>
        </p:nvSpPr>
        <p:spPr>
          <a:xfrm>
            <a:off x="2448152" y="477226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615" name="Google Shape;615;p30"/>
          <p:cNvCxnSpPr>
            <a:stCxn id="612" idx="2"/>
          </p:cNvCxnSpPr>
          <p:nvPr/>
        </p:nvCxnSpPr>
        <p:spPr>
          <a:xfrm>
            <a:off x="4739482" y="1951272"/>
            <a:ext cx="0" cy="208500"/>
          </a:xfrm>
          <a:prstGeom prst="straightConnector1">
            <a:avLst/>
          </a:prstGeom>
          <a:noFill/>
          <a:ln cap="flat" cmpd="sng" w="19050">
            <a:solidFill>
              <a:schemeClr val="dk1"/>
            </a:solidFill>
            <a:prstDash val="solid"/>
            <a:round/>
            <a:headEnd len="med" w="med" type="none"/>
            <a:tailEnd len="med" w="med" type="triangle"/>
          </a:ln>
        </p:spPr>
      </p:cxnSp>
      <p:cxnSp>
        <p:nvCxnSpPr>
          <p:cNvPr id="616" name="Google Shape;616;p30"/>
          <p:cNvCxnSpPr/>
          <p:nvPr/>
        </p:nvCxnSpPr>
        <p:spPr>
          <a:xfrm>
            <a:off x="5497286" y="2614925"/>
            <a:ext cx="1092600" cy="692100"/>
          </a:xfrm>
          <a:prstGeom prst="straightConnector1">
            <a:avLst/>
          </a:prstGeom>
          <a:noFill/>
          <a:ln cap="flat" cmpd="sng" w="19050">
            <a:solidFill>
              <a:srgbClr val="0000FF"/>
            </a:solidFill>
            <a:prstDash val="solid"/>
            <a:round/>
            <a:headEnd len="med" w="med" type="none"/>
            <a:tailEnd len="med" w="med" type="triangle"/>
          </a:ln>
        </p:spPr>
      </p:cxnSp>
      <p:cxnSp>
        <p:nvCxnSpPr>
          <p:cNvPr id="617" name="Google Shape;617;p30"/>
          <p:cNvCxnSpPr/>
          <p:nvPr/>
        </p:nvCxnSpPr>
        <p:spPr>
          <a:xfrm flipH="1">
            <a:off x="3019371" y="2614925"/>
            <a:ext cx="1269600" cy="692100"/>
          </a:xfrm>
          <a:prstGeom prst="straightConnector1">
            <a:avLst/>
          </a:prstGeom>
          <a:noFill/>
          <a:ln cap="flat" cmpd="sng" w="19050">
            <a:solidFill>
              <a:srgbClr val="C00000"/>
            </a:solidFill>
            <a:prstDash val="solid"/>
            <a:round/>
            <a:headEnd len="med" w="med" type="none"/>
            <a:tailEnd len="med" w="med" type="triangle"/>
          </a:ln>
        </p:spPr>
      </p:cxnSp>
      <p:cxnSp>
        <p:nvCxnSpPr>
          <p:cNvPr id="618" name="Google Shape;618;p30"/>
          <p:cNvCxnSpPr/>
          <p:nvPr/>
        </p:nvCxnSpPr>
        <p:spPr>
          <a:xfrm>
            <a:off x="3613150" y="3756260"/>
            <a:ext cx="577850" cy="600075"/>
          </a:xfrm>
          <a:prstGeom prst="straightConnector1">
            <a:avLst/>
          </a:prstGeom>
          <a:noFill/>
          <a:ln cap="flat" cmpd="sng" w="19050">
            <a:solidFill>
              <a:srgbClr val="0000FF"/>
            </a:solidFill>
            <a:prstDash val="solid"/>
            <a:round/>
            <a:headEnd len="med" w="med" type="none"/>
            <a:tailEnd len="med" w="med" type="triangle"/>
          </a:ln>
        </p:spPr>
      </p:cxnSp>
      <p:cxnSp>
        <p:nvCxnSpPr>
          <p:cNvPr id="619" name="Google Shape;619;p30"/>
          <p:cNvCxnSpPr/>
          <p:nvPr/>
        </p:nvCxnSpPr>
        <p:spPr>
          <a:xfrm flipH="1">
            <a:off x="1966914" y="3756260"/>
            <a:ext cx="395286" cy="600075"/>
          </a:xfrm>
          <a:prstGeom prst="straightConnector1">
            <a:avLst/>
          </a:prstGeom>
          <a:noFill/>
          <a:ln cap="flat" cmpd="sng" w="19050">
            <a:solidFill>
              <a:srgbClr val="C00000"/>
            </a:solidFill>
            <a:prstDash val="solid"/>
            <a:round/>
            <a:headEnd len="med" w="med" type="none"/>
            <a:tailEnd len="med" w="med" type="triangle"/>
          </a:ln>
        </p:spPr>
      </p:cxnSp>
      <p:sp>
        <p:nvSpPr>
          <p:cNvPr id="620" name="Google Shape;620;p30"/>
          <p:cNvSpPr/>
          <p:nvPr/>
        </p:nvSpPr>
        <p:spPr>
          <a:xfrm>
            <a:off x="3367992" y="4772260"/>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621" name="Google Shape;621;p30"/>
          <p:cNvCxnSpPr/>
          <p:nvPr/>
        </p:nvCxnSpPr>
        <p:spPr>
          <a:xfrm flipH="1" rot="-5400000">
            <a:off x="770845" y="5159949"/>
            <a:ext cx="769937" cy="11113"/>
          </a:xfrm>
          <a:prstGeom prst="straightConnector1">
            <a:avLst/>
          </a:prstGeom>
          <a:noFill/>
          <a:ln cap="flat" cmpd="sng" w="19050">
            <a:solidFill>
              <a:srgbClr val="C00000"/>
            </a:solidFill>
            <a:prstDash val="solid"/>
            <a:round/>
            <a:headEnd len="med" w="med" type="none"/>
            <a:tailEnd len="med" w="med" type="triangle"/>
          </a:ln>
        </p:spPr>
      </p:cxnSp>
      <p:sp>
        <p:nvSpPr>
          <p:cNvPr id="622" name="Google Shape;622;p30"/>
          <p:cNvSpPr/>
          <p:nvPr/>
        </p:nvSpPr>
        <p:spPr>
          <a:xfrm>
            <a:off x="663794" y="5998036"/>
            <a:ext cx="90487" cy="90488"/>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23" name="Google Shape;623;p30"/>
          <p:cNvSpPr/>
          <p:nvPr/>
        </p:nvSpPr>
        <p:spPr>
          <a:xfrm>
            <a:off x="1966913" y="6008922"/>
            <a:ext cx="90487" cy="90488"/>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24" name="Google Shape;624;p30"/>
          <p:cNvSpPr/>
          <p:nvPr/>
        </p:nvSpPr>
        <p:spPr>
          <a:xfrm>
            <a:off x="5889846" y="3712716"/>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25" name="Google Shape;625;p30"/>
          <p:cNvSpPr/>
          <p:nvPr/>
        </p:nvSpPr>
        <p:spPr>
          <a:xfrm>
            <a:off x="8235273" y="4765910"/>
            <a:ext cx="90487" cy="90487"/>
          </a:xfrm>
          <a:prstGeom prst="ellipse">
            <a:avLst/>
          </a:prstGeom>
          <a:solidFill>
            <a:srgbClr val="0000FF"/>
          </a:solidFill>
          <a:ln cap="flat" cmpd="sng" w="1905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26" name="Google Shape;626;p30"/>
          <p:cNvSpPr/>
          <p:nvPr/>
        </p:nvSpPr>
        <p:spPr>
          <a:xfrm>
            <a:off x="6972976" y="4772260"/>
            <a:ext cx="90487" cy="90487"/>
          </a:xfrm>
          <a:prstGeom prst="ellipse">
            <a:avLst/>
          </a:prstGeom>
          <a:solidFill>
            <a:srgbClr val="C00000"/>
          </a:solid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627" name="Google Shape;627;p30"/>
          <p:cNvCxnSpPr/>
          <p:nvPr/>
        </p:nvCxnSpPr>
        <p:spPr>
          <a:xfrm>
            <a:off x="7249886" y="3799121"/>
            <a:ext cx="522514" cy="564123"/>
          </a:xfrm>
          <a:prstGeom prst="straightConnector1">
            <a:avLst/>
          </a:prstGeom>
          <a:noFill/>
          <a:ln cap="flat" cmpd="sng" w="19050">
            <a:solidFill>
              <a:srgbClr val="0000FF"/>
            </a:solidFill>
            <a:prstDash val="solid"/>
            <a:round/>
            <a:headEnd len="med" w="med" type="none"/>
            <a:tailEnd len="med" w="med" type="triangle"/>
          </a:ln>
        </p:spPr>
      </p:cxnSp>
      <p:sp>
        <p:nvSpPr>
          <p:cNvPr id="628" name="Google Shape;628;p30"/>
          <p:cNvSpPr/>
          <p:nvPr/>
        </p:nvSpPr>
        <p:spPr>
          <a:xfrm>
            <a:off x="5018962" y="2569682"/>
            <a:ext cx="90487" cy="90487"/>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629" name="Google Shape;629;p30"/>
          <p:cNvCxnSpPr/>
          <p:nvPr/>
        </p:nvCxnSpPr>
        <p:spPr>
          <a:xfrm flipH="1" rot="10800000">
            <a:off x="3194218" y="2808012"/>
            <a:ext cx="1582287" cy="959189"/>
          </a:xfrm>
          <a:prstGeom prst="straightConnector1">
            <a:avLst/>
          </a:prstGeom>
          <a:noFill/>
          <a:ln cap="flat" cmpd="sng" w="19050">
            <a:solidFill>
              <a:schemeClr val="dk1"/>
            </a:solidFill>
            <a:prstDash val="solid"/>
            <a:round/>
            <a:headEnd len="med" w="med" type="none"/>
            <a:tailEnd len="med" w="med" type="triangle"/>
          </a:ln>
        </p:spPr>
      </p:cxnSp>
      <p:cxnSp>
        <p:nvCxnSpPr>
          <p:cNvPr id="630" name="Google Shape;630;p30"/>
          <p:cNvCxnSpPr/>
          <p:nvPr/>
        </p:nvCxnSpPr>
        <p:spPr>
          <a:xfrm rot="10800000">
            <a:off x="5290457" y="2808012"/>
            <a:ext cx="1534888" cy="949949"/>
          </a:xfrm>
          <a:prstGeom prst="straightConnector1">
            <a:avLst/>
          </a:prstGeom>
          <a:noFill/>
          <a:ln cap="flat" cmpd="sng" w="19050">
            <a:solidFill>
              <a:schemeClr val="dk1"/>
            </a:solidFill>
            <a:prstDash val="solid"/>
            <a:round/>
            <a:headEnd len="med" w="med" type="none"/>
            <a:tailEnd len="med" w="med" type="triangle"/>
          </a:ln>
        </p:spPr>
      </p:cxnSp>
      <p:cxnSp>
        <p:nvCxnSpPr>
          <p:cNvPr id="631" name="Google Shape;631;p30"/>
          <p:cNvCxnSpPr/>
          <p:nvPr/>
        </p:nvCxnSpPr>
        <p:spPr>
          <a:xfrm rot="10800000">
            <a:off x="6994748" y="3922383"/>
            <a:ext cx="890590" cy="925266"/>
          </a:xfrm>
          <a:prstGeom prst="straightConnector1">
            <a:avLst/>
          </a:prstGeom>
          <a:noFill/>
          <a:ln cap="flat" cmpd="sng" w="19050">
            <a:solidFill>
              <a:schemeClr val="dk1"/>
            </a:solidFill>
            <a:prstDash val="solid"/>
            <a:round/>
            <a:headEnd len="med" w="med" type="none"/>
            <a:tailEnd len="med" w="med" type="triangle"/>
          </a:ln>
        </p:spPr>
      </p:cxnSp>
      <p:cxnSp>
        <p:nvCxnSpPr>
          <p:cNvPr id="632" name="Google Shape;632;p30"/>
          <p:cNvCxnSpPr/>
          <p:nvPr/>
        </p:nvCxnSpPr>
        <p:spPr>
          <a:xfrm rot="10800000">
            <a:off x="3367993" y="3922383"/>
            <a:ext cx="920978" cy="925266"/>
          </a:xfrm>
          <a:prstGeom prst="straightConnector1">
            <a:avLst/>
          </a:prstGeom>
          <a:noFill/>
          <a:ln cap="flat" cmpd="sng" w="19050">
            <a:solidFill>
              <a:schemeClr val="dk1"/>
            </a:solidFill>
            <a:prstDash val="solid"/>
            <a:round/>
            <a:headEnd len="med" w="med" type="none"/>
            <a:tailEnd len="med" w="med" type="triangle"/>
          </a:ln>
        </p:spPr>
      </p:cxnSp>
      <p:cxnSp>
        <p:nvCxnSpPr>
          <p:cNvPr id="633" name="Google Shape;633;p30"/>
          <p:cNvCxnSpPr/>
          <p:nvPr/>
        </p:nvCxnSpPr>
        <p:spPr>
          <a:xfrm flipH="1" rot="10800000">
            <a:off x="2012156" y="3922383"/>
            <a:ext cx="581819" cy="920456"/>
          </a:xfrm>
          <a:prstGeom prst="straightConnector1">
            <a:avLst/>
          </a:prstGeom>
          <a:noFill/>
          <a:ln cap="flat" cmpd="sng" w="19050">
            <a:solidFill>
              <a:schemeClr val="dk1"/>
            </a:solidFill>
            <a:prstDash val="solid"/>
            <a:round/>
            <a:headEnd len="med" w="med" type="none"/>
            <a:tailEnd len="med" w="med" type="triangle"/>
          </a:ln>
        </p:spPr>
      </p:cxnSp>
      <p:cxnSp>
        <p:nvCxnSpPr>
          <p:cNvPr id="634" name="Google Shape;634;p30"/>
          <p:cNvCxnSpPr/>
          <p:nvPr/>
        </p:nvCxnSpPr>
        <p:spPr>
          <a:xfrm rot="10800000">
            <a:off x="1565844" y="4964798"/>
            <a:ext cx="0" cy="1113181"/>
          </a:xfrm>
          <a:prstGeom prst="straightConnector1">
            <a:avLst/>
          </a:prstGeom>
          <a:noFill/>
          <a:ln cap="flat" cmpd="sng" w="19050">
            <a:solidFill>
              <a:schemeClr val="dk1"/>
            </a:solidFill>
            <a:prstDash val="solid"/>
            <a:round/>
            <a:headEnd len="med" w="med" type="none"/>
            <a:tailEnd len="med" w="med" type="triangle"/>
          </a:ln>
        </p:spPr>
      </p:cxnSp>
      <p:sp>
        <p:nvSpPr>
          <p:cNvPr id="635" name="Google Shape;635;p30"/>
          <p:cNvSpPr txBox="1"/>
          <p:nvPr/>
        </p:nvSpPr>
        <p:spPr>
          <a:xfrm>
            <a:off x="690223" y="1642731"/>
            <a:ext cx="56673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tree</a:t>
            </a:r>
            <a:endParaRPr b="0" i="0" sz="2000" u="none" cap="none" strike="noStrike">
              <a:solidFill>
                <a:schemeClr val="dk1"/>
              </a:solidFill>
              <a:latin typeface="Times New Roman"/>
              <a:ea typeface="Times New Roman"/>
              <a:cs typeface="Times New Roman"/>
              <a:sym typeface="Times New Roman"/>
            </a:endParaRPr>
          </a:p>
        </p:txBody>
      </p:sp>
      <p:cxnSp>
        <p:nvCxnSpPr>
          <p:cNvPr id="636" name="Google Shape;636;p30"/>
          <p:cNvCxnSpPr>
            <a:stCxn id="635" idx="2"/>
          </p:cNvCxnSpPr>
          <p:nvPr/>
        </p:nvCxnSpPr>
        <p:spPr>
          <a:xfrm>
            <a:off x="973592" y="2042781"/>
            <a:ext cx="0" cy="208500"/>
          </a:xfrm>
          <a:prstGeom prst="straightConnector1">
            <a:avLst/>
          </a:prstGeom>
          <a:noFill/>
          <a:ln cap="flat" cmpd="sng" w="19050">
            <a:solidFill>
              <a:schemeClr val="dk1"/>
            </a:solidFill>
            <a:prstDash val="solid"/>
            <a:round/>
            <a:headEnd len="med" w="med" type="none"/>
            <a:tailEnd len="med" w="med" type="triangle"/>
          </a:ln>
        </p:spPr>
      </p:cxnSp>
      <p:sp>
        <p:nvSpPr>
          <p:cNvPr id="637" name="Google Shape;637;p30"/>
          <p:cNvSpPr/>
          <p:nvPr/>
        </p:nvSpPr>
        <p:spPr>
          <a:xfrm>
            <a:off x="925822" y="2341072"/>
            <a:ext cx="90487" cy="90487"/>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38" name="Google Shape;638;p30"/>
          <p:cNvSpPr txBox="1"/>
          <p:nvPr/>
        </p:nvSpPr>
        <p:spPr>
          <a:xfrm>
            <a:off x="1075841" y="2156060"/>
            <a:ext cx="63991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pt-BR" sz="2000" u="none" cap="none" strike="noStrike">
                <a:solidFill>
                  <a:schemeClr val="dk1"/>
                </a:solidFill>
                <a:latin typeface="Times New Roman"/>
                <a:ea typeface="Times New Roman"/>
                <a:cs typeface="Times New Roman"/>
                <a:sym typeface="Times New Roman"/>
              </a:rPr>
              <a:t>Null</a:t>
            </a:r>
            <a:endParaRPr b="0" i="0" sz="2000" u="none" cap="none" strike="noStrike">
              <a:solidFill>
                <a:schemeClr val="dk1"/>
              </a:solidFill>
              <a:latin typeface="Times New Roman"/>
              <a:ea typeface="Times New Roman"/>
              <a:cs typeface="Times New Roman"/>
              <a:sym typeface="Times New Roman"/>
            </a:endParaRPr>
          </a:p>
        </p:txBody>
      </p:sp>
      <p:sp>
        <p:nvSpPr>
          <p:cNvPr id="639" name="Google Shape;639;p30"/>
          <p:cNvSpPr txBox="1"/>
          <p:nvPr/>
        </p:nvSpPr>
        <p:spPr>
          <a:xfrm>
            <a:off x="749300" y="1242780"/>
            <a:ext cx="7772400" cy="39995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Encadeamento “duplo” descendente e ascendente.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Classificação</a:t>
            </a:r>
            <a:endParaRPr/>
          </a:p>
        </p:txBody>
      </p:sp>
      <p:sp>
        <p:nvSpPr>
          <p:cNvPr id="645" name="Google Shape;645;p31"/>
          <p:cNvSpPr txBox="1"/>
          <p:nvPr/>
        </p:nvSpPr>
        <p:spPr>
          <a:xfrm>
            <a:off x="749300" y="1242780"/>
            <a:ext cx="7772400" cy="7506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600"/>
              <a:buFont typeface="Noto Sans Symbols"/>
              <a:buChar char="●"/>
            </a:pPr>
            <a:r>
              <a:rPr b="0" i="0" lang="pt-BR" sz="2000" u="none" cap="none" strike="noStrike">
                <a:solidFill>
                  <a:srgbClr val="002060"/>
                </a:solidFill>
                <a:latin typeface="Gill Sans"/>
                <a:ea typeface="Gill Sans"/>
                <a:cs typeface="Gill Sans"/>
                <a:sym typeface="Gill Sans"/>
              </a:rPr>
              <a:t>As árvores podem ser classificadas pelo número máximo de filhos que um nó pode ter.  Por exemplo, árvores binárias e ternárias, etc.</a:t>
            </a:r>
            <a:endParaRPr/>
          </a:p>
        </p:txBody>
      </p:sp>
      <p:sp>
        <p:nvSpPr>
          <p:cNvPr id="646" name="Google Shape;646;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7" name="Google Shape;647;p3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48" name="Google Shape;648;p3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649" name="Google Shape;649;p3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650" name="Google Shape;650;p31"/>
          <p:cNvGrpSpPr/>
          <p:nvPr/>
        </p:nvGrpSpPr>
        <p:grpSpPr>
          <a:xfrm>
            <a:off x="1693863" y="2400810"/>
            <a:ext cx="6276975" cy="2862262"/>
            <a:chOff x="1693863" y="2957513"/>
            <a:chExt cx="6276975" cy="2862262"/>
          </a:xfrm>
        </p:grpSpPr>
        <p:grpSp>
          <p:nvGrpSpPr>
            <p:cNvPr id="651" name="Google Shape;651;p31"/>
            <p:cNvGrpSpPr/>
            <p:nvPr/>
          </p:nvGrpSpPr>
          <p:grpSpPr>
            <a:xfrm>
              <a:off x="1693863" y="2957513"/>
              <a:ext cx="1863725" cy="2238375"/>
              <a:chOff x="3054460" y="3209619"/>
              <a:chExt cx="1864335" cy="2237206"/>
            </a:xfrm>
          </p:grpSpPr>
          <p:sp>
            <p:nvSpPr>
              <p:cNvPr id="652" name="Google Shape;652;p31"/>
              <p:cNvSpPr/>
              <p:nvPr/>
            </p:nvSpPr>
            <p:spPr>
              <a:xfrm flipH="1">
                <a:off x="3753189" y="3209619"/>
                <a:ext cx="215971" cy="21737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53" name="Google Shape;653;p31"/>
              <p:cNvCxnSpPr>
                <a:stCxn id="654" idx="0"/>
                <a:endCxn id="652" idx="5"/>
              </p:cNvCxnSpPr>
              <p:nvPr/>
            </p:nvCxnSpPr>
            <p:spPr>
              <a:xfrm flipH="1" rot="10800000">
                <a:off x="3161651" y="3395208"/>
                <a:ext cx="623100" cy="553800"/>
              </a:xfrm>
              <a:prstGeom prst="straightConnector1">
                <a:avLst/>
              </a:prstGeom>
              <a:noFill/>
              <a:ln cap="flat" cmpd="sng" w="25400">
                <a:solidFill>
                  <a:schemeClr val="dk1"/>
                </a:solidFill>
                <a:prstDash val="solid"/>
                <a:miter lim="800000"/>
                <a:headEnd len="med" w="med" type="none"/>
                <a:tailEnd len="med" w="med" type="none"/>
              </a:ln>
            </p:spPr>
          </p:cxnSp>
          <p:sp>
            <p:nvSpPr>
              <p:cNvPr id="654" name="Google Shape;654;p31"/>
              <p:cNvSpPr/>
              <p:nvPr/>
            </p:nvSpPr>
            <p:spPr>
              <a:xfrm flipH="1">
                <a:off x="3054460" y="3949008"/>
                <a:ext cx="214382" cy="21420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55" name="Google Shape;655;p31"/>
              <p:cNvCxnSpPr>
                <a:stCxn id="656" idx="0"/>
                <a:endCxn id="652" idx="3"/>
              </p:cNvCxnSpPr>
              <p:nvPr/>
            </p:nvCxnSpPr>
            <p:spPr>
              <a:xfrm rot="10800000">
                <a:off x="3937603" y="3395208"/>
                <a:ext cx="582600" cy="553800"/>
              </a:xfrm>
              <a:prstGeom prst="straightConnector1">
                <a:avLst/>
              </a:prstGeom>
              <a:noFill/>
              <a:ln cap="flat" cmpd="sng" w="25400">
                <a:solidFill>
                  <a:schemeClr val="dk1"/>
                </a:solidFill>
                <a:prstDash val="solid"/>
                <a:miter lim="800000"/>
                <a:headEnd len="med" w="med" type="none"/>
                <a:tailEnd len="med" w="med" type="none"/>
              </a:ln>
            </p:spPr>
          </p:cxnSp>
          <p:sp>
            <p:nvSpPr>
              <p:cNvPr id="656" name="Google Shape;656;p31"/>
              <p:cNvSpPr/>
              <p:nvPr/>
            </p:nvSpPr>
            <p:spPr>
              <a:xfrm flipH="1">
                <a:off x="4410629" y="3949008"/>
                <a:ext cx="219147" cy="21896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57" name="Google Shape;657;p31"/>
              <p:cNvCxnSpPr>
                <a:stCxn id="658" idx="0"/>
                <a:endCxn id="656" idx="5"/>
              </p:cNvCxnSpPr>
              <p:nvPr/>
            </p:nvCxnSpPr>
            <p:spPr>
              <a:xfrm flipH="1" rot="10800000">
                <a:off x="4243092" y="4135823"/>
                <a:ext cx="199500" cy="454200"/>
              </a:xfrm>
              <a:prstGeom prst="straightConnector1">
                <a:avLst/>
              </a:prstGeom>
              <a:noFill/>
              <a:ln cap="flat" cmpd="sng" w="25400">
                <a:solidFill>
                  <a:schemeClr val="dk1"/>
                </a:solidFill>
                <a:prstDash val="solid"/>
                <a:miter lim="800000"/>
                <a:headEnd len="med" w="med" type="none"/>
                <a:tailEnd len="med" w="med" type="none"/>
              </a:ln>
            </p:spPr>
          </p:cxnSp>
          <p:cxnSp>
            <p:nvCxnSpPr>
              <p:cNvPr id="659" name="Google Shape;659;p31"/>
              <p:cNvCxnSpPr>
                <a:stCxn id="660" idx="0"/>
                <a:endCxn id="656" idx="3"/>
              </p:cNvCxnSpPr>
              <p:nvPr/>
            </p:nvCxnSpPr>
            <p:spPr>
              <a:xfrm rot="10800000">
                <a:off x="4597827" y="4135823"/>
                <a:ext cx="210600" cy="454200"/>
              </a:xfrm>
              <a:prstGeom prst="straightConnector1">
                <a:avLst/>
              </a:prstGeom>
              <a:noFill/>
              <a:ln cap="flat" cmpd="sng" w="25400">
                <a:solidFill>
                  <a:schemeClr val="dk1"/>
                </a:solidFill>
                <a:prstDash val="solid"/>
                <a:miter lim="800000"/>
                <a:headEnd len="med" w="med" type="none"/>
                <a:tailEnd len="med" w="med" type="none"/>
              </a:ln>
            </p:spPr>
          </p:cxnSp>
          <p:sp>
            <p:nvSpPr>
              <p:cNvPr id="658" name="Google Shape;658;p31"/>
              <p:cNvSpPr/>
              <p:nvPr/>
            </p:nvSpPr>
            <p:spPr>
              <a:xfrm flipH="1">
                <a:off x="4134313" y="4590023"/>
                <a:ext cx="217558" cy="21737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60" name="Google Shape;660;p31"/>
              <p:cNvSpPr/>
              <p:nvPr/>
            </p:nvSpPr>
            <p:spPr>
              <a:xfrm flipH="1">
                <a:off x="4699648" y="4590023"/>
                <a:ext cx="217558" cy="21737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61" name="Google Shape;661;p31"/>
              <p:cNvSpPr/>
              <p:nvPr/>
            </p:nvSpPr>
            <p:spPr>
              <a:xfrm flipH="1">
                <a:off x="3333951" y="4590023"/>
                <a:ext cx="217558" cy="21737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62" name="Google Shape;662;p31"/>
              <p:cNvCxnSpPr>
                <a:stCxn id="661" idx="0"/>
                <a:endCxn id="654" idx="3"/>
              </p:cNvCxnSpPr>
              <p:nvPr/>
            </p:nvCxnSpPr>
            <p:spPr>
              <a:xfrm rot="10800000">
                <a:off x="3237530" y="4131923"/>
                <a:ext cx="205200" cy="458100"/>
              </a:xfrm>
              <a:prstGeom prst="straightConnector1">
                <a:avLst/>
              </a:prstGeom>
              <a:noFill/>
              <a:ln cap="flat" cmpd="sng" w="25400">
                <a:solidFill>
                  <a:schemeClr val="dk1"/>
                </a:solidFill>
                <a:prstDash val="solid"/>
                <a:miter lim="800000"/>
                <a:headEnd len="med" w="med" type="none"/>
                <a:tailEnd len="med" w="med" type="none"/>
              </a:ln>
            </p:spPr>
          </p:cxnSp>
          <p:cxnSp>
            <p:nvCxnSpPr>
              <p:cNvPr id="663" name="Google Shape;663;p31"/>
              <p:cNvCxnSpPr>
                <a:stCxn id="664" idx="0"/>
                <a:endCxn id="661" idx="5"/>
              </p:cNvCxnSpPr>
              <p:nvPr/>
            </p:nvCxnSpPr>
            <p:spPr>
              <a:xfrm flipH="1" rot="10800000">
                <a:off x="3166415" y="4775551"/>
                <a:ext cx="199500" cy="453900"/>
              </a:xfrm>
              <a:prstGeom prst="straightConnector1">
                <a:avLst/>
              </a:prstGeom>
              <a:noFill/>
              <a:ln cap="flat" cmpd="sng" w="25400">
                <a:solidFill>
                  <a:schemeClr val="dk1"/>
                </a:solidFill>
                <a:prstDash val="solid"/>
                <a:miter lim="800000"/>
                <a:headEnd len="med" w="med" type="none"/>
                <a:tailEnd len="med" w="med" type="none"/>
              </a:ln>
            </p:spPr>
          </p:cxnSp>
          <p:cxnSp>
            <p:nvCxnSpPr>
              <p:cNvPr id="665" name="Google Shape;665;p31"/>
              <p:cNvCxnSpPr>
                <a:stCxn id="666" idx="0"/>
                <a:endCxn id="661" idx="3"/>
              </p:cNvCxnSpPr>
              <p:nvPr/>
            </p:nvCxnSpPr>
            <p:spPr>
              <a:xfrm rot="10800000">
                <a:off x="3519562" y="4775551"/>
                <a:ext cx="210600" cy="453900"/>
              </a:xfrm>
              <a:prstGeom prst="straightConnector1">
                <a:avLst/>
              </a:prstGeom>
              <a:noFill/>
              <a:ln cap="flat" cmpd="sng" w="25400">
                <a:solidFill>
                  <a:schemeClr val="dk1"/>
                </a:solidFill>
                <a:prstDash val="solid"/>
                <a:miter lim="800000"/>
                <a:headEnd len="med" w="med" type="none"/>
                <a:tailEnd len="med" w="med" type="none"/>
              </a:ln>
            </p:spPr>
          </p:cxnSp>
          <p:sp>
            <p:nvSpPr>
              <p:cNvPr id="664" name="Google Shape;664;p31"/>
              <p:cNvSpPr/>
              <p:nvPr/>
            </p:nvSpPr>
            <p:spPr>
              <a:xfrm flipH="1">
                <a:off x="3057636" y="5229451"/>
                <a:ext cx="217558" cy="21737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66" name="Google Shape;666;p31"/>
              <p:cNvSpPr/>
              <p:nvPr/>
            </p:nvSpPr>
            <p:spPr>
              <a:xfrm flipH="1">
                <a:off x="3621382" y="5229451"/>
                <a:ext cx="217559" cy="21737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67" name="Google Shape;667;p31"/>
              <p:cNvCxnSpPr>
                <a:stCxn id="668" idx="0"/>
                <a:endCxn id="660" idx="4"/>
              </p:cNvCxnSpPr>
              <p:nvPr/>
            </p:nvCxnSpPr>
            <p:spPr>
              <a:xfrm rot="10800000">
                <a:off x="4808322" y="4807351"/>
                <a:ext cx="900" cy="422100"/>
              </a:xfrm>
              <a:prstGeom prst="straightConnector1">
                <a:avLst/>
              </a:prstGeom>
              <a:noFill/>
              <a:ln cap="flat" cmpd="sng" w="25400">
                <a:solidFill>
                  <a:schemeClr val="dk1"/>
                </a:solidFill>
                <a:prstDash val="solid"/>
                <a:miter lim="800000"/>
                <a:headEnd len="med" w="med" type="none"/>
                <a:tailEnd len="med" w="med" type="none"/>
              </a:ln>
            </p:spPr>
          </p:cxnSp>
          <p:sp>
            <p:nvSpPr>
              <p:cNvPr id="668" name="Google Shape;668;p31"/>
              <p:cNvSpPr/>
              <p:nvPr/>
            </p:nvSpPr>
            <p:spPr>
              <a:xfrm flipH="1">
                <a:off x="4699648" y="5229451"/>
                <a:ext cx="219147" cy="21737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sp>
          <p:nvSpPr>
            <p:cNvPr id="669" name="Google Shape;669;p31"/>
            <p:cNvSpPr txBox="1"/>
            <p:nvPr/>
          </p:nvSpPr>
          <p:spPr>
            <a:xfrm>
              <a:off x="1765300" y="5481638"/>
              <a:ext cx="1704975"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(a) Árvore Binária</a:t>
              </a:r>
              <a:endParaRPr/>
            </a:p>
          </p:txBody>
        </p:sp>
        <p:sp>
          <p:nvSpPr>
            <p:cNvPr id="670" name="Google Shape;670;p31"/>
            <p:cNvSpPr txBox="1"/>
            <p:nvPr/>
          </p:nvSpPr>
          <p:spPr>
            <a:xfrm>
              <a:off x="5562600" y="5481638"/>
              <a:ext cx="1789113"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(b) Árvore Ternária</a:t>
              </a:r>
              <a:endParaRPr/>
            </a:p>
          </p:txBody>
        </p:sp>
        <p:grpSp>
          <p:nvGrpSpPr>
            <p:cNvPr id="671" name="Google Shape;671;p31"/>
            <p:cNvGrpSpPr/>
            <p:nvPr/>
          </p:nvGrpSpPr>
          <p:grpSpPr>
            <a:xfrm>
              <a:off x="4738688" y="2957513"/>
              <a:ext cx="3232150" cy="2287587"/>
              <a:chOff x="4917719" y="3295913"/>
              <a:chExt cx="3232639" cy="2287513"/>
            </a:xfrm>
          </p:grpSpPr>
          <p:cxnSp>
            <p:nvCxnSpPr>
              <p:cNvPr id="672" name="Google Shape;672;p31"/>
              <p:cNvCxnSpPr>
                <a:stCxn id="673" idx="1"/>
                <a:endCxn id="674" idx="5"/>
              </p:cNvCxnSpPr>
              <p:nvPr/>
            </p:nvCxnSpPr>
            <p:spPr>
              <a:xfrm flipH="1" rot="10800000">
                <a:off x="5381006" y="3481613"/>
                <a:ext cx="1091100" cy="585900"/>
              </a:xfrm>
              <a:prstGeom prst="straightConnector1">
                <a:avLst/>
              </a:prstGeom>
              <a:noFill/>
              <a:ln cap="flat" cmpd="sng" w="25400">
                <a:solidFill>
                  <a:schemeClr val="dk1"/>
                </a:solidFill>
                <a:prstDash val="solid"/>
                <a:miter lim="800000"/>
                <a:headEnd len="med" w="med" type="none"/>
                <a:tailEnd len="med" w="med" type="none"/>
              </a:ln>
            </p:spPr>
          </p:cxnSp>
          <p:sp>
            <p:nvSpPr>
              <p:cNvPr id="674" name="Google Shape;674;p31"/>
              <p:cNvSpPr/>
              <p:nvPr/>
            </p:nvSpPr>
            <p:spPr>
              <a:xfrm flipH="1">
                <a:off x="6440361" y="3295913"/>
                <a:ext cx="217521"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75" name="Google Shape;675;p31"/>
              <p:cNvCxnSpPr>
                <a:stCxn id="676" idx="0"/>
                <a:endCxn id="674" idx="4"/>
              </p:cNvCxnSpPr>
              <p:nvPr/>
            </p:nvCxnSpPr>
            <p:spPr>
              <a:xfrm flipH="1" rot="10800000">
                <a:off x="6547534" y="3513364"/>
                <a:ext cx="1500" cy="522300"/>
              </a:xfrm>
              <a:prstGeom prst="straightConnector1">
                <a:avLst/>
              </a:prstGeom>
              <a:noFill/>
              <a:ln cap="flat" cmpd="sng" w="25400">
                <a:solidFill>
                  <a:schemeClr val="dk1"/>
                </a:solidFill>
                <a:prstDash val="solid"/>
                <a:miter lim="800000"/>
                <a:headEnd len="med" w="med" type="none"/>
                <a:tailEnd len="med" w="med" type="none"/>
              </a:ln>
            </p:spPr>
          </p:cxnSp>
          <p:sp>
            <p:nvSpPr>
              <p:cNvPr id="673" name="Google Shape;673;p31"/>
              <p:cNvSpPr/>
              <p:nvPr/>
            </p:nvSpPr>
            <p:spPr>
              <a:xfrm flipH="1">
                <a:off x="5193986" y="4035664"/>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76" name="Google Shape;676;p31"/>
              <p:cNvSpPr/>
              <p:nvPr/>
            </p:nvSpPr>
            <p:spPr>
              <a:xfrm flipH="1">
                <a:off x="6440361" y="4035664"/>
                <a:ext cx="214345" cy="214305"/>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77" name="Google Shape;677;p31"/>
              <p:cNvCxnSpPr>
                <a:stCxn id="678" idx="7"/>
                <a:endCxn id="674" idx="3"/>
              </p:cNvCxnSpPr>
              <p:nvPr/>
            </p:nvCxnSpPr>
            <p:spPr>
              <a:xfrm rot="10800000">
                <a:off x="6626112" y="3481613"/>
                <a:ext cx="1051200" cy="585900"/>
              </a:xfrm>
              <a:prstGeom prst="straightConnector1">
                <a:avLst/>
              </a:prstGeom>
              <a:noFill/>
              <a:ln cap="flat" cmpd="sng" w="25400">
                <a:solidFill>
                  <a:schemeClr val="dk1"/>
                </a:solidFill>
                <a:prstDash val="solid"/>
                <a:miter lim="800000"/>
                <a:headEnd len="med" w="med" type="none"/>
                <a:tailEnd len="med" w="med" type="none"/>
              </a:ln>
            </p:spPr>
          </p:cxnSp>
          <p:cxnSp>
            <p:nvCxnSpPr>
              <p:cNvPr id="679" name="Google Shape;679;p31"/>
              <p:cNvCxnSpPr>
                <a:stCxn id="680" idx="0"/>
                <a:endCxn id="678" idx="4"/>
              </p:cNvCxnSpPr>
              <p:nvPr/>
            </p:nvCxnSpPr>
            <p:spPr>
              <a:xfrm rot="10800000">
                <a:off x="7754111" y="4253005"/>
                <a:ext cx="900" cy="422400"/>
              </a:xfrm>
              <a:prstGeom prst="straightConnector1">
                <a:avLst/>
              </a:prstGeom>
              <a:noFill/>
              <a:ln cap="flat" cmpd="sng" w="25400">
                <a:solidFill>
                  <a:schemeClr val="dk1"/>
                </a:solidFill>
                <a:prstDash val="solid"/>
                <a:miter lim="800000"/>
                <a:headEnd len="med" w="med" type="none"/>
                <a:tailEnd len="med" w="med" type="none"/>
              </a:ln>
            </p:spPr>
          </p:cxnSp>
          <p:sp>
            <p:nvSpPr>
              <p:cNvPr id="678" name="Google Shape;678;p31"/>
              <p:cNvSpPr/>
              <p:nvPr/>
            </p:nvSpPr>
            <p:spPr>
              <a:xfrm flipH="1">
                <a:off x="7645457" y="4035664"/>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80" name="Google Shape;680;p31"/>
              <p:cNvSpPr/>
              <p:nvPr/>
            </p:nvSpPr>
            <p:spPr>
              <a:xfrm flipH="1">
                <a:off x="7645457" y="4675405"/>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81" name="Google Shape;681;p31"/>
              <p:cNvCxnSpPr>
                <a:stCxn id="682" idx="0"/>
                <a:endCxn id="678" idx="4"/>
              </p:cNvCxnSpPr>
              <p:nvPr/>
            </p:nvCxnSpPr>
            <p:spPr>
              <a:xfrm flipH="1" rot="10800000">
                <a:off x="7477156" y="4253005"/>
                <a:ext cx="277200" cy="422400"/>
              </a:xfrm>
              <a:prstGeom prst="straightConnector1">
                <a:avLst/>
              </a:prstGeom>
              <a:noFill/>
              <a:ln cap="flat" cmpd="sng" w="25400">
                <a:solidFill>
                  <a:schemeClr val="dk1"/>
                </a:solidFill>
                <a:prstDash val="solid"/>
                <a:miter lim="800000"/>
                <a:headEnd len="med" w="med" type="none"/>
                <a:tailEnd len="med" w="med" type="none"/>
              </a:ln>
            </p:spPr>
          </p:cxnSp>
          <p:cxnSp>
            <p:nvCxnSpPr>
              <p:cNvPr id="683" name="Google Shape;683;p31"/>
              <p:cNvCxnSpPr>
                <a:stCxn id="684" idx="0"/>
                <a:endCxn id="678" idx="4"/>
              </p:cNvCxnSpPr>
              <p:nvPr/>
            </p:nvCxnSpPr>
            <p:spPr>
              <a:xfrm rot="10800000">
                <a:off x="7754198" y="4253005"/>
                <a:ext cx="287400" cy="422400"/>
              </a:xfrm>
              <a:prstGeom prst="straightConnector1">
                <a:avLst/>
              </a:prstGeom>
              <a:noFill/>
              <a:ln cap="flat" cmpd="sng" w="25400">
                <a:solidFill>
                  <a:schemeClr val="dk1"/>
                </a:solidFill>
                <a:prstDash val="solid"/>
                <a:miter lim="800000"/>
                <a:headEnd len="med" w="med" type="none"/>
                <a:tailEnd len="med" w="med" type="none"/>
              </a:ln>
            </p:spPr>
          </p:cxnSp>
          <p:sp>
            <p:nvSpPr>
              <p:cNvPr id="682" name="Google Shape;682;p31"/>
              <p:cNvSpPr/>
              <p:nvPr/>
            </p:nvSpPr>
            <p:spPr>
              <a:xfrm flipH="1">
                <a:off x="7367602" y="4675405"/>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84" name="Google Shape;684;p31"/>
              <p:cNvSpPr/>
              <p:nvPr/>
            </p:nvSpPr>
            <p:spPr>
              <a:xfrm flipH="1">
                <a:off x="7932837" y="4675405"/>
                <a:ext cx="217521"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85" name="Google Shape;685;p31"/>
              <p:cNvCxnSpPr>
                <a:stCxn id="686" idx="0"/>
                <a:endCxn id="673" idx="4"/>
              </p:cNvCxnSpPr>
              <p:nvPr/>
            </p:nvCxnSpPr>
            <p:spPr>
              <a:xfrm rot="10800000">
                <a:off x="5303627" y="4253280"/>
                <a:ext cx="1500" cy="438000"/>
              </a:xfrm>
              <a:prstGeom prst="straightConnector1">
                <a:avLst/>
              </a:prstGeom>
              <a:noFill/>
              <a:ln cap="flat" cmpd="sng" w="25400">
                <a:solidFill>
                  <a:schemeClr val="dk1"/>
                </a:solidFill>
                <a:prstDash val="solid"/>
                <a:miter lim="800000"/>
                <a:headEnd len="med" w="med" type="none"/>
                <a:tailEnd len="med" w="med" type="none"/>
              </a:ln>
            </p:spPr>
          </p:cxnSp>
          <p:sp>
            <p:nvSpPr>
              <p:cNvPr id="686" name="Google Shape;686;p31"/>
              <p:cNvSpPr/>
              <p:nvPr/>
            </p:nvSpPr>
            <p:spPr>
              <a:xfrm flipH="1">
                <a:off x="5195573" y="4691280"/>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87" name="Google Shape;687;p31"/>
              <p:cNvCxnSpPr>
                <a:stCxn id="688" idx="0"/>
                <a:endCxn id="673" idx="4"/>
              </p:cNvCxnSpPr>
              <p:nvPr/>
            </p:nvCxnSpPr>
            <p:spPr>
              <a:xfrm flipH="1" rot="10800000">
                <a:off x="5026479" y="4253280"/>
                <a:ext cx="277200" cy="438000"/>
              </a:xfrm>
              <a:prstGeom prst="straightConnector1">
                <a:avLst/>
              </a:prstGeom>
              <a:noFill/>
              <a:ln cap="flat" cmpd="sng" w="25400">
                <a:solidFill>
                  <a:schemeClr val="dk1"/>
                </a:solidFill>
                <a:prstDash val="solid"/>
                <a:miter lim="800000"/>
                <a:headEnd len="med" w="med" type="none"/>
                <a:tailEnd len="med" w="med" type="none"/>
              </a:ln>
            </p:spPr>
          </p:cxnSp>
          <p:cxnSp>
            <p:nvCxnSpPr>
              <p:cNvPr id="689" name="Google Shape;689;p31"/>
              <p:cNvCxnSpPr>
                <a:stCxn id="690" idx="0"/>
                <a:endCxn id="673" idx="4"/>
              </p:cNvCxnSpPr>
              <p:nvPr/>
            </p:nvCxnSpPr>
            <p:spPr>
              <a:xfrm rot="10800000">
                <a:off x="5303520" y="4253280"/>
                <a:ext cx="287400" cy="438000"/>
              </a:xfrm>
              <a:prstGeom prst="straightConnector1">
                <a:avLst/>
              </a:prstGeom>
              <a:noFill/>
              <a:ln cap="flat" cmpd="sng" w="25400">
                <a:solidFill>
                  <a:schemeClr val="dk1"/>
                </a:solidFill>
                <a:prstDash val="solid"/>
                <a:miter lim="800000"/>
                <a:headEnd len="med" w="med" type="none"/>
                <a:tailEnd len="med" w="med" type="none"/>
              </a:ln>
            </p:spPr>
          </p:cxnSp>
          <p:sp>
            <p:nvSpPr>
              <p:cNvPr id="688" name="Google Shape;688;p31"/>
              <p:cNvSpPr/>
              <p:nvPr/>
            </p:nvSpPr>
            <p:spPr>
              <a:xfrm flipH="1">
                <a:off x="4917719" y="4691280"/>
                <a:ext cx="217520"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90" name="Google Shape;690;p31"/>
              <p:cNvSpPr/>
              <p:nvPr/>
            </p:nvSpPr>
            <p:spPr>
              <a:xfrm flipH="1">
                <a:off x="5481366" y="4691280"/>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91" name="Google Shape;691;p31"/>
              <p:cNvCxnSpPr>
                <a:stCxn id="692" idx="0"/>
                <a:endCxn id="690" idx="4"/>
              </p:cNvCxnSpPr>
              <p:nvPr/>
            </p:nvCxnSpPr>
            <p:spPr>
              <a:xfrm flipH="1" rot="10800000">
                <a:off x="5451993" y="4908746"/>
                <a:ext cx="138900" cy="457200"/>
              </a:xfrm>
              <a:prstGeom prst="straightConnector1">
                <a:avLst/>
              </a:prstGeom>
              <a:noFill/>
              <a:ln cap="flat" cmpd="sng" w="25400">
                <a:solidFill>
                  <a:schemeClr val="dk1"/>
                </a:solidFill>
                <a:prstDash val="solid"/>
                <a:miter lim="800000"/>
                <a:headEnd len="med" w="med" type="none"/>
                <a:tailEnd len="med" w="med" type="none"/>
              </a:ln>
            </p:spPr>
          </p:cxnSp>
          <p:sp>
            <p:nvSpPr>
              <p:cNvPr id="692" name="Google Shape;692;p31"/>
              <p:cNvSpPr/>
              <p:nvPr/>
            </p:nvSpPr>
            <p:spPr>
              <a:xfrm flipH="1">
                <a:off x="5343233" y="5365946"/>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693" name="Google Shape;693;p31"/>
              <p:cNvSpPr/>
              <p:nvPr/>
            </p:nvSpPr>
            <p:spPr>
              <a:xfrm flipH="1">
                <a:off x="5678246" y="5365946"/>
                <a:ext cx="217521"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94" name="Google Shape;694;p31"/>
              <p:cNvCxnSpPr>
                <a:stCxn id="693" idx="0"/>
                <a:endCxn id="690" idx="4"/>
              </p:cNvCxnSpPr>
              <p:nvPr/>
            </p:nvCxnSpPr>
            <p:spPr>
              <a:xfrm rot="10800000">
                <a:off x="5590807" y="4908746"/>
                <a:ext cx="196200" cy="457200"/>
              </a:xfrm>
              <a:prstGeom prst="straightConnector1">
                <a:avLst/>
              </a:prstGeom>
              <a:noFill/>
              <a:ln cap="flat" cmpd="sng" w="25400">
                <a:solidFill>
                  <a:schemeClr val="dk1"/>
                </a:solidFill>
                <a:prstDash val="solid"/>
                <a:miter lim="800000"/>
                <a:headEnd len="med" w="med" type="none"/>
                <a:tailEnd len="med" w="med" type="none"/>
              </a:ln>
            </p:spPr>
          </p:cxnSp>
          <p:cxnSp>
            <p:nvCxnSpPr>
              <p:cNvPr id="695" name="Google Shape;695;p31"/>
              <p:cNvCxnSpPr>
                <a:stCxn id="696" idx="0"/>
                <a:endCxn id="676" idx="4"/>
              </p:cNvCxnSpPr>
              <p:nvPr/>
            </p:nvCxnSpPr>
            <p:spPr>
              <a:xfrm rot="10800000">
                <a:off x="6547515" y="4250044"/>
                <a:ext cx="2400" cy="420600"/>
              </a:xfrm>
              <a:prstGeom prst="straightConnector1">
                <a:avLst/>
              </a:prstGeom>
              <a:noFill/>
              <a:ln cap="flat" cmpd="sng" w="25400">
                <a:solidFill>
                  <a:schemeClr val="dk1"/>
                </a:solidFill>
                <a:prstDash val="solid"/>
                <a:miter lim="800000"/>
                <a:headEnd len="med" w="med" type="none"/>
                <a:tailEnd len="med" w="med" type="none"/>
              </a:ln>
            </p:spPr>
          </p:cxnSp>
          <p:sp>
            <p:nvSpPr>
              <p:cNvPr id="696" name="Google Shape;696;p31"/>
              <p:cNvSpPr/>
              <p:nvPr/>
            </p:nvSpPr>
            <p:spPr>
              <a:xfrm flipH="1">
                <a:off x="6440361" y="4670644"/>
                <a:ext cx="219108" cy="21906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697" name="Google Shape;697;p31"/>
              <p:cNvCxnSpPr>
                <a:stCxn id="698" idx="0"/>
                <a:endCxn id="676" idx="4"/>
              </p:cNvCxnSpPr>
              <p:nvPr/>
            </p:nvCxnSpPr>
            <p:spPr>
              <a:xfrm flipH="1" rot="10800000">
                <a:off x="6271267" y="4250044"/>
                <a:ext cx="276300" cy="420600"/>
              </a:xfrm>
              <a:prstGeom prst="straightConnector1">
                <a:avLst/>
              </a:prstGeom>
              <a:noFill/>
              <a:ln cap="flat" cmpd="sng" w="25400">
                <a:solidFill>
                  <a:schemeClr val="dk1"/>
                </a:solidFill>
                <a:prstDash val="solid"/>
                <a:miter lim="800000"/>
                <a:headEnd len="med" w="med" type="none"/>
                <a:tailEnd len="med" w="med" type="none"/>
              </a:ln>
            </p:spPr>
          </p:cxnSp>
          <p:cxnSp>
            <p:nvCxnSpPr>
              <p:cNvPr id="699" name="Google Shape;699;p31"/>
              <p:cNvCxnSpPr>
                <a:stCxn id="700" idx="0"/>
                <a:endCxn id="676" idx="4"/>
              </p:cNvCxnSpPr>
              <p:nvPr/>
            </p:nvCxnSpPr>
            <p:spPr>
              <a:xfrm rot="10800000">
                <a:off x="6547603" y="4250044"/>
                <a:ext cx="288900" cy="420600"/>
              </a:xfrm>
              <a:prstGeom prst="straightConnector1">
                <a:avLst/>
              </a:prstGeom>
              <a:noFill/>
              <a:ln cap="flat" cmpd="sng" w="25400">
                <a:solidFill>
                  <a:schemeClr val="dk1"/>
                </a:solidFill>
                <a:prstDash val="solid"/>
                <a:miter lim="800000"/>
                <a:headEnd len="med" w="med" type="none"/>
                <a:tailEnd len="med" w="med" type="none"/>
              </a:ln>
            </p:spPr>
          </p:cxnSp>
          <p:sp>
            <p:nvSpPr>
              <p:cNvPr id="698" name="Google Shape;698;p31"/>
              <p:cNvSpPr/>
              <p:nvPr/>
            </p:nvSpPr>
            <p:spPr>
              <a:xfrm flipH="1">
                <a:off x="6162507" y="4670644"/>
                <a:ext cx="217520" cy="21906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700" name="Google Shape;700;p31"/>
              <p:cNvSpPr/>
              <p:nvPr/>
            </p:nvSpPr>
            <p:spPr>
              <a:xfrm flipH="1">
                <a:off x="6727743" y="4670644"/>
                <a:ext cx="217520" cy="21906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701" name="Google Shape;701;p31"/>
              <p:cNvCxnSpPr>
                <a:stCxn id="702" idx="0"/>
                <a:endCxn id="682" idx="4"/>
              </p:cNvCxnSpPr>
              <p:nvPr/>
            </p:nvCxnSpPr>
            <p:spPr>
              <a:xfrm rot="10800000">
                <a:off x="7477156" y="4892883"/>
                <a:ext cx="0" cy="468300"/>
              </a:xfrm>
              <a:prstGeom prst="straightConnector1">
                <a:avLst/>
              </a:prstGeom>
              <a:noFill/>
              <a:ln cap="flat" cmpd="sng" w="25400">
                <a:solidFill>
                  <a:schemeClr val="dk1"/>
                </a:solidFill>
                <a:prstDash val="solid"/>
                <a:miter lim="800000"/>
                <a:headEnd len="med" w="med" type="none"/>
                <a:tailEnd len="med" w="med" type="none"/>
              </a:ln>
            </p:spPr>
          </p:cxnSp>
          <p:sp>
            <p:nvSpPr>
              <p:cNvPr id="702" name="Google Shape;702;p31"/>
              <p:cNvSpPr/>
              <p:nvPr/>
            </p:nvSpPr>
            <p:spPr>
              <a:xfrm flipH="1">
                <a:off x="7367602" y="5361183"/>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endParaRPr sz="2400">
              <a:solidFill>
                <a:srgbClr val="00B050"/>
              </a:solidFill>
            </a:endParaRPr>
          </a:p>
        </p:txBody>
      </p:sp>
      <p:sp>
        <p:nvSpPr>
          <p:cNvPr id="122" name="Google Shape;122;p14"/>
          <p:cNvSpPr txBox="1"/>
          <p:nvPr/>
        </p:nvSpPr>
        <p:spPr>
          <a:xfrm>
            <a:off x="749300" y="1460500"/>
            <a:ext cx="7772400" cy="15657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árvores são usadas amplamente na Ciência da Computação para representar fórmulas algébricas; como um método eficiente para buscar em grandes listas dinâmicas; e em aplicações diversas como sistemas de inteligência artificial e algoritmos de codificação.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Apresenta-se conceitos básicos sobre as árvores.</a:t>
            </a:r>
            <a:endParaRPr/>
          </a:p>
        </p:txBody>
      </p:sp>
      <p:sp>
        <p:nvSpPr>
          <p:cNvPr id="123" name="Google Shape;123;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 name="Google Shape;124;p1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 name="Google Shape;125;p1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6" name="Google Shape;126;p1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Definição</a:t>
            </a:r>
            <a:endParaRPr/>
          </a:p>
        </p:txBody>
      </p:sp>
      <p:sp>
        <p:nvSpPr>
          <p:cNvPr id="708" name="Google Shape;708;p32"/>
          <p:cNvSpPr txBox="1"/>
          <p:nvPr/>
        </p:nvSpPr>
        <p:spPr>
          <a:xfrm>
            <a:off x="749300" y="1460500"/>
            <a:ext cx="7772400" cy="195761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a:t>
            </a:r>
            <a:r>
              <a:rPr b="1" i="0" lang="pt-BR" sz="1800" u="none" cap="none" strike="noStrike">
                <a:solidFill>
                  <a:srgbClr val="002060"/>
                </a:solidFill>
                <a:latin typeface="Gill Sans"/>
                <a:ea typeface="Gill Sans"/>
                <a:cs typeface="Gill Sans"/>
                <a:sym typeface="Gill Sans"/>
              </a:rPr>
              <a:t>árvore binária</a:t>
            </a:r>
            <a:r>
              <a:rPr b="0" i="0" lang="pt-BR" sz="1800" u="none" cap="none" strike="noStrike">
                <a:solidFill>
                  <a:srgbClr val="002060"/>
                </a:solidFill>
                <a:latin typeface="Gill Sans"/>
                <a:ea typeface="Gill Sans"/>
                <a:cs typeface="Gill Sans"/>
                <a:sym typeface="Gill Sans"/>
              </a:rPr>
              <a:t> é uma árvore na qual cada nó pode ter até duas subárvores.  O grau de saída de cada nó pode ser no máximo dois.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Assim, cada nó pode ter zero, um ou duas subárvores.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As subárvores são designadas como sub-arvore esquerda e direita.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Na figura, mostra-se uma árvore binária com duas subárvores. Note que cada sub-árvore é pela sua vez uma árvore binária.</a:t>
            </a:r>
            <a:endParaRPr b="0" i="0" sz="1800" u="none" cap="none" strike="noStrike">
              <a:solidFill>
                <a:schemeClr val="dk1"/>
              </a:solidFill>
              <a:latin typeface="Times New Roman"/>
              <a:ea typeface="Times New Roman"/>
              <a:cs typeface="Times New Roman"/>
              <a:sym typeface="Times New Roman"/>
            </a:endParaRPr>
          </a:p>
        </p:txBody>
      </p:sp>
      <p:sp>
        <p:nvSpPr>
          <p:cNvPr id="709" name="Google Shape;709;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10" name="Google Shape;710;p3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11" name="Google Shape;711;p3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12" name="Google Shape;712;p3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713" name="Google Shape;713;p32"/>
          <p:cNvPicPr preferRelativeResize="0"/>
          <p:nvPr/>
        </p:nvPicPr>
        <p:blipFill rotWithShape="1">
          <a:blip r:embed="rId3">
            <a:alphaModFix/>
          </a:blip>
          <a:srcRect b="0" l="0" r="0" t="0"/>
          <a:stretch/>
        </p:blipFill>
        <p:spPr>
          <a:xfrm>
            <a:off x="2593975" y="3856950"/>
            <a:ext cx="4519613" cy="23402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Exemplos</a:t>
            </a:r>
            <a:endParaRPr/>
          </a:p>
        </p:txBody>
      </p:sp>
      <p:sp>
        <p:nvSpPr>
          <p:cNvPr id="719" name="Google Shape;719;p33"/>
          <p:cNvSpPr txBox="1"/>
          <p:nvPr/>
        </p:nvSpPr>
        <p:spPr>
          <a:xfrm>
            <a:off x="749300" y="1460500"/>
            <a:ext cx="7772400" cy="97880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mostra exemplos de árvores binárias.  A primeiro exemplo (a) mostra uma árvore nula (ou vazia), que não possui nós.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 a simetria não é um requisito em árvores.</a:t>
            </a:r>
            <a:endParaRPr/>
          </a:p>
        </p:txBody>
      </p:sp>
      <p:sp>
        <p:nvSpPr>
          <p:cNvPr id="720" name="Google Shape;720;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21" name="Google Shape;721;p3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22" name="Google Shape;722;p3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23" name="Google Shape;723;p3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724" name="Google Shape;724;p33"/>
          <p:cNvPicPr preferRelativeResize="0"/>
          <p:nvPr/>
        </p:nvPicPr>
        <p:blipFill rotWithShape="1">
          <a:blip r:embed="rId3">
            <a:alphaModFix/>
          </a:blip>
          <a:srcRect b="0" l="0" r="0" t="0"/>
          <a:stretch/>
        </p:blipFill>
        <p:spPr>
          <a:xfrm>
            <a:off x="2194240" y="2520260"/>
            <a:ext cx="5104448" cy="41076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730" name="Google Shape;730;p34"/>
          <p:cNvSpPr txBox="1"/>
          <p:nvPr/>
        </p:nvSpPr>
        <p:spPr>
          <a:xfrm>
            <a:off x="749300" y="1460501"/>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Altura de uma árvore binária pode ser determinada matematicamente.</a:t>
            </a:r>
            <a:endParaRPr/>
          </a:p>
        </p:txBody>
      </p:sp>
      <p:sp>
        <p:nvSpPr>
          <p:cNvPr id="731" name="Google Shape;731;p3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2" name="Google Shape;732;p3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3" name="Google Shape;733;p3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34" name="Google Shape;734;p3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35" name="Google Shape;735;p34"/>
          <p:cNvSpPr txBox="1"/>
          <p:nvPr/>
        </p:nvSpPr>
        <p:spPr>
          <a:xfrm>
            <a:off x="749300" y="2173733"/>
            <a:ext cx="7772400" cy="61518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Altura máxima. </a:t>
            </a:r>
            <a:r>
              <a:rPr b="0" i="0" lang="pt-BR" sz="1800" u="none" cap="none" strike="noStrike">
                <a:solidFill>
                  <a:srgbClr val="002060"/>
                </a:solidFill>
                <a:latin typeface="Gill Sans"/>
                <a:ea typeface="Gill Sans"/>
                <a:cs typeface="Gill Sans"/>
                <a:sym typeface="Gill Sans"/>
              </a:rPr>
              <a:t>Dada uma árvore binária com N nós armazenados, a altura máxima H</a:t>
            </a:r>
            <a:r>
              <a:rPr b="0" i="0" lang="pt-BR" sz="1100" u="none" cap="none" strike="noStrike">
                <a:solidFill>
                  <a:srgbClr val="002060"/>
                </a:solidFill>
                <a:latin typeface="Gill Sans"/>
                <a:ea typeface="Gill Sans"/>
                <a:cs typeface="Gill Sans"/>
                <a:sym typeface="Gill Sans"/>
              </a:rPr>
              <a:t>max</a:t>
            </a:r>
            <a:r>
              <a:rPr b="0" i="0" lang="pt-BR" sz="1800" u="none" cap="none" strike="noStrike">
                <a:solidFill>
                  <a:srgbClr val="002060"/>
                </a:solidFill>
                <a:latin typeface="Gill Sans"/>
                <a:ea typeface="Gill Sans"/>
                <a:cs typeface="Gill Sans"/>
                <a:sym typeface="Gill Sans"/>
              </a:rPr>
              <a:t> é:</a:t>
            </a:r>
            <a:endParaRPr/>
          </a:p>
        </p:txBody>
      </p:sp>
      <p:pic>
        <p:nvPicPr>
          <p:cNvPr id="736" name="Google Shape;736;p34"/>
          <p:cNvPicPr preferRelativeResize="0"/>
          <p:nvPr/>
        </p:nvPicPr>
        <p:blipFill rotWithShape="1">
          <a:blip r:embed="rId3">
            <a:alphaModFix/>
          </a:blip>
          <a:srcRect b="0" l="0" r="0" t="0"/>
          <a:stretch/>
        </p:blipFill>
        <p:spPr>
          <a:xfrm>
            <a:off x="3876774" y="2788920"/>
            <a:ext cx="1057536" cy="388620"/>
          </a:xfrm>
          <a:prstGeom prst="rect">
            <a:avLst/>
          </a:prstGeom>
          <a:noFill/>
          <a:ln>
            <a:noFill/>
          </a:ln>
        </p:spPr>
      </p:pic>
      <p:sp>
        <p:nvSpPr>
          <p:cNvPr id="737" name="Google Shape;737;p34"/>
          <p:cNvSpPr txBox="1"/>
          <p:nvPr/>
        </p:nvSpPr>
        <p:spPr>
          <a:xfrm>
            <a:off x="749300" y="3332353"/>
            <a:ext cx="7772400" cy="61518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Altura mínima. </a:t>
            </a:r>
            <a:r>
              <a:rPr b="0" i="0" lang="pt-BR" sz="1800" u="none" cap="none" strike="noStrike">
                <a:solidFill>
                  <a:srgbClr val="002060"/>
                </a:solidFill>
                <a:latin typeface="Gill Sans"/>
                <a:ea typeface="Gill Sans"/>
                <a:cs typeface="Gill Sans"/>
                <a:sym typeface="Gill Sans"/>
              </a:rPr>
              <a:t>Dada uma árvore binária com N nós armazenados, a altura mínima H</a:t>
            </a:r>
            <a:r>
              <a:rPr b="0" i="0" lang="pt-BR" sz="1100" u="none" cap="none" strike="noStrike">
                <a:solidFill>
                  <a:srgbClr val="002060"/>
                </a:solidFill>
                <a:latin typeface="Gill Sans"/>
                <a:ea typeface="Gill Sans"/>
                <a:cs typeface="Gill Sans"/>
                <a:sym typeface="Gill Sans"/>
              </a:rPr>
              <a:t>min</a:t>
            </a:r>
            <a:r>
              <a:rPr b="0" i="0" lang="pt-BR" sz="1800" u="none" cap="none" strike="noStrike">
                <a:solidFill>
                  <a:srgbClr val="002060"/>
                </a:solidFill>
                <a:latin typeface="Gill Sans"/>
                <a:ea typeface="Gill Sans"/>
                <a:cs typeface="Gill Sans"/>
                <a:sym typeface="Gill Sans"/>
              </a:rPr>
              <a:t> é:</a:t>
            </a:r>
            <a:endParaRPr/>
          </a:p>
        </p:txBody>
      </p:sp>
      <p:pic>
        <p:nvPicPr>
          <p:cNvPr id="738" name="Google Shape;738;p34"/>
          <p:cNvPicPr preferRelativeResize="0"/>
          <p:nvPr/>
        </p:nvPicPr>
        <p:blipFill rotWithShape="1">
          <a:blip r:embed="rId4">
            <a:alphaModFix/>
          </a:blip>
          <a:srcRect b="0" l="0" r="0" t="0"/>
          <a:stretch/>
        </p:blipFill>
        <p:spPr>
          <a:xfrm>
            <a:off x="3379788" y="3851275"/>
            <a:ext cx="2051050" cy="43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744" name="Google Shape;744;p35"/>
          <p:cNvSpPr txBox="1"/>
          <p:nvPr/>
        </p:nvSpPr>
        <p:spPr>
          <a:xfrm>
            <a:off x="746125" y="1321944"/>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altura da árvore. Mínima. Máxima.</a:t>
            </a:r>
            <a:endParaRPr/>
          </a:p>
        </p:txBody>
      </p:sp>
      <p:sp>
        <p:nvSpPr>
          <p:cNvPr id="745" name="Google Shape;745;p3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6" name="Google Shape;746;p3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47" name="Google Shape;747;p3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748" name="Google Shape;748;p3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749" name="Google Shape;749;p35"/>
          <p:cNvGrpSpPr/>
          <p:nvPr/>
        </p:nvGrpSpPr>
        <p:grpSpPr>
          <a:xfrm>
            <a:off x="217692" y="3070053"/>
            <a:ext cx="3215715" cy="2569368"/>
            <a:chOff x="1599200" y="2339113"/>
            <a:chExt cx="3215705" cy="2569369"/>
          </a:xfrm>
        </p:grpSpPr>
        <p:grpSp>
          <p:nvGrpSpPr>
            <p:cNvPr id="750" name="Google Shape;750;p35"/>
            <p:cNvGrpSpPr/>
            <p:nvPr/>
          </p:nvGrpSpPr>
          <p:grpSpPr>
            <a:xfrm>
              <a:off x="3060726" y="2339113"/>
              <a:ext cx="1754179" cy="2506663"/>
              <a:chOff x="2924538" y="2757488"/>
              <a:chExt cx="1754179" cy="2506663"/>
            </a:xfrm>
          </p:grpSpPr>
          <p:sp>
            <p:nvSpPr>
              <p:cNvPr id="751" name="Google Shape;751;p35"/>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752" name="Google Shape;752;p35"/>
              <p:cNvCxnSpPr>
                <a:stCxn id="751" idx="1"/>
                <a:endCxn id="753" idx="5"/>
              </p:cNvCxnSpPr>
              <p:nvPr/>
            </p:nvCxnSpPr>
            <p:spPr>
              <a:xfrm flipH="1" rot="10800000">
                <a:off x="3694397" y="3043304"/>
                <a:ext cx="697200" cy="466500"/>
              </a:xfrm>
              <a:prstGeom prst="straightConnector1">
                <a:avLst/>
              </a:prstGeom>
              <a:noFill/>
              <a:ln cap="flat" cmpd="sng" w="25400">
                <a:solidFill>
                  <a:srgbClr val="0000FF"/>
                </a:solidFill>
                <a:prstDash val="solid"/>
                <a:miter lim="800000"/>
                <a:headEnd len="med" w="med" type="none"/>
                <a:tailEnd len="med" w="med" type="none"/>
              </a:ln>
            </p:spPr>
          </p:cxnSp>
          <p:sp>
            <p:nvSpPr>
              <p:cNvPr id="753" name="Google Shape;753;p35"/>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754" name="Google Shape;754;p35"/>
              <p:cNvCxnSpPr>
                <a:stCxn id="755" idx="0"/>
                <a:endCxn id="751"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755" name="Google Shape;755;p35"/>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756" name="Google Shape;756;p35"/>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757" name="Google Shape;757;p35"/>
              <p:cNvCxnSpPr>
                <a:stCxn id="756" idx="0"/>
                <a:endCxn id="755"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grpSp>
        <p:sp>
          <p:nvSpPr>
            <p:cNvPr id="758" name="Google Shape;758;p35"/>
            <p:cNvSpPr/>
            <p:nvPr/>
          </p:nvSpPr>
          <p:spPr>
            <a:xfrm>
              <a:off x="2802006" y="2401819"/>
              <a:ext cx="196849" cy="2506663"/>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59" name="Google Shape;759;p35"/>
            <p:cNvSpPr txBox="1"/>
            <p:nvPr/>
          </p:nvSpPr>
          <p:spPr>
            <a:xfrm>
              <a:off x="1599200" y="2726657"/>
              <a:ext cx="1266446"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1" lang="pt-BR" sz="1400" u="none" cap="none" strike="noStrike">
                  <a:solidFill>
                    <a:schemeClr val="dk1"/>
                  </a:solidFill>
                  <a:latin typeface="Bookman Old Style"/>
                  <a:ea typeface="Bookman Old Style"/>
                  <a:cs typeface="Bookman Old Style"/>
                  <a:sym typeface="Bookman Old Style"/>
                </a:rPr>
                <a:t>N</a:t>
              </a:r>
              <a:r>
                <a:rPr b="1" i="0" lang="pt-BR" sz="1400" u="none" cap="none" strike="noStrike">
                  <a:solidFill>
                    <a:schemeClr val="dk1"/>
                  </a:solidFill>
                  <a:latin typeface="Bookman Old Style"/>
                  <a:ea typeface="Bookman Old Style"/>
                  <a:cs typeface="Bookman Old Style"/>
                  <a:sym typeface="Bookman Old Style"/>
                </a:rPr>
                <a:t>=4</a:t>
              </a:r>
              <a:endParaRPr/>
            </a:p>
          </p:txBody>
        </p:sp>
      </p:grpSp>
      <p:sp>
        <p:nvSpPr>
          <p:cNvPr id="760" name="Google Shape;760;p35"/>
          <p:cNvSpPr txBox="1"/>
          <p:nvPr/>
        </p:nvSpPr>
        <p:spPr>
          <a:xfrm>
            <a:off x="52682" y="4467696"/>
            <a:ext cx="1520362" cy="73866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Altura Máxima</a:t>
            </a:r>
            <a:endParaRPr/>
          </a:p>
          <a:p>
            <a:pPr indent="0" lvl="0" marL="0" marR="0" rtl="0" algn="ctr">
              <a:spcBef>
                <a:spcPts val="0"/>
              </a:spcBef>
              <a:spcAft>
                <a:spcPts val="0"/>
              </a:spcAft>
              <a:buClr>
                <a:srgbClr val="0000FF"/>
              </a:buClr>
              <a:buSzPts val="1400"/>
              <a:buFont typeface="Noto Sans Symbols"/>
              <a:buNone/>
            </a:pPr>
            <a:r>
              <a:rPr b="1"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=N=4</a:t>
            </a:r>
            <a:endParaRPr/>
          </a:p>
        </p:txBody>
      </p:sp>
      <p:pic>
        <p:nvPicPr>
          <p:cNvPr id="761" name="Google Shape;761;p35"/>
          <p:cNvPicPr preferRelativeResize="0"/>
          <p:nvPr/>
        </p:nvPicPr>
        <p:blipFill rotWithShape="1">
          <a:blip r:embed="rId3">
            <a:alphaModFix/>
          </a:blip>
          <a:srcRect b="0" l="0" r="0" t="0"/>
          <a:stretch/>
        </p:blipFill>
        <p:spPr>
          <a:xfrm>
            <a:off x="1740825" y="2515287"/>
            <a:ext cx="1057275" cy="388937"/>
          </a:xfrm>
          <a:prstGeom prst="rect">
            <a:avLst/>
          </a:prstGeom>
          <a:noFill/>
          <a:ln>
            <a:noFill/>
          </a:ln>
        </p:spPr>
      </p:pic>
      <p:pic>
        <p:nvPicPr>
          <p:cNvPr id="762" name="Google Shape;762;p35"/>
          <p:cNvPicPr preferRelativeResize="0"/>
          <p:nvPr/>
        </p:nvPicPr>
        <p:blipFill rotWithShape="1">
          <a:blip r:embed="rId4">
            <a:alphaModFix/>
          </a:blip>
          <a:srcRect b="0" l="0" r="0" t="0"/>
          <a:stretch/>
        </p:blipFill>
        <p:spPr>
          <a:xfrm>
            <a:off x="4449671" y="2428880"/>
            <a:ext cx="2051050" cy="431800"/>
          </a:xfrm>
          <a:prstGeom prst="rect">
            <a:avLst/>
          </a:prstGeom>
          <a:noFill/>
          <a:ln>
            <a:noFill/>
          </a:ln>
        </p:spPr>
      </p:pic>
      <p:grpSp>
        <p:nvGrpSpPr>
          <p:cNvPr id="763" name="Google Shape;763;p35"/>
          <p:cNvGrpSpPr/>
          <p:nvPr/>
        </p:nvGrpSpPr>
        <p:grpSpPr>
          <a:xfrm>
            <a:off x="3342588" y="3057351"/>
            <a:ext cx="5673508" cy="3264127"/>
            <a:chOff x="3342588" y="3100895"/>
            <a:chExt cx="5673508" cy="3264127"/>
          </a:xfrm>
        </p:grpSpPr>
        <p:grpSp>
          <p:nvGrpSpPr>
            <p:cNvPr id="764" name="Google Shape;764;p35"/>
            <p:cNvGrpSpPr/>
            <p:nvPr/>
          </p:nvGrpSpPr>
          <p:grpSpPr>
            <a:xfrm>
              <a:off x="3477065" y="3100895"/>
              <a:ext cx="5539031" cy="2506662"/>
              <a:chOff x="3358314" y="3100895"/>
              <a:chExt cx="5539031" cy="2506662"/>
            </a:xfrm>
          </p:grpSpPr>
          <p:grpSp>
            <p:nvGrpSpPr>
              <p:cNvPr id="765" name="Google Shape;765;p35"/>
              <p:cNvGrpSpPr/>
              <p:nvPr/>
            </p:nvGrpSpPr>
            <p:grpSpPr>
              <a:xfrm>
                <a:off x="3358314" y="3100895"/>
                <a:ext cx="3706813" cy="2506662"/>
                <a:chOff x="2635614" y="2757488"/>
                <a:chExt cx="3706796" cy="2506663"/>
              </a:xfrm>
            </p:grpSpPr>
            <p:sp>
              <p:nvSpPr>
                <p:cNvPr id="766" name="Google Shape;766;p35"/>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767" name="Google Shape;767;p35"/>
                <p:cNvCxnSpPr>
                  <a:stCxn id="766" idx="1"/>
                  <a:endCxn id="768" idx="5"/>
                </p:cNvCxnSpPr>
                <p:nvPr/>
              </p:nvCxnSpPr>
              <p:spPr>
                <a:xfrm flipH="1" rot="10800000">
                  <a:off x="3694397"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769" name="Google Shape;769;p35"/>
                <p:cNvCxnSpPr>
                  <a:stCxn id="770" idx="7"/>
                  <a:endCxn id="768" idx="3"/>
                </p:cNvCxnSpPr>
                <p:nvPr/>
              </p:nvCxnSpPr>
              <p:spPr>
                <a:xfrm rot="10800000">
                  <a:off x="4629351"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768" name="Google Shape;768;p35"/>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771" name="Google Shape;771;p35"/>
                <p:cNvCxnSpPr>
                  <a:stCxn id="772" idx="0"/>
                  <a:endCxn id="766"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772" name="Google Shape;772;p35"/>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773" name="Google Shape;773;p35"/>
                <p:cNvCxnSpPr>
                  <a:stCxn id="774" idx="0"/>
                  <a:endCxn id="775" idx="5"/>
                </p:cNvCxnSpPr>
                <p:nvPr/>
              </p:nvCxnSpPr>
              <p:spPr>
                <a:xfrm flipH="1" rot="10800000">
                  <a:off x="5656613" y="4476789"/>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776" name="Google Shape;776;p35"/>
                <p:cNvCxnSpPr>
                  <a:stCxn id="777" idx="0"/>
                  <a:endCxn id="766" idx="3"/>
                </p:cNvCxnSpPr>
                <p:nvPr/>
              </p:nvCxnSpPr>
              <p:spPr>
                <a:xfrm rot="10800000">
                  <a:off x="3694520" y="3746651"/>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770" name="Google Shape;770;p35"/>
                <p:cNvSpPr/>
                <p:nvPr/>
              </p:nvSpPr>
              <p:spPr>
                <a:xfrm flipH="1">
                  <a:off x="5294665" y="3471863"/>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778" name="Google Shape;778;p35"/>
                <p:cNvCxnSpPr>
                  <a:stCxn id="779" idx="0"/>
                  <a:endCxn id="770" idx="5"/>
                </p:cNvCxnSpPr>
                <p:nvPr/>
              </p:nvCxnSpPr>
              <p:spPr>
                <a:xfrm flipH="1" rot="10800000">
                  <a:off x="4973991" y="3757639"/>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780" name="Google Shape;780;p35"/>
                <p:cNvCxnSpPr>
                  <a:stCxn id="775" idx="0"/>
                  <a:endCxn id="770" idx="3"/>
                </p:cNvCxnSpPr>
                <p:nvPr/>
              </p:nvCxnSpPr>
              <p:spPr>
                <a:xfrm rot="10800000">
                  <a:off x="5581837" y="3757801"/>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777" name="Google Shape;777;p35"/>
                <p:cNvSpPr/>
                <p:nvPr/>
              </p:nvSpPr>
              <p:spPr>
                <a:xfrm flipH="1">
                  <a:off x="3875446" y="418465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779" name="Google Shape;779;p35"/>
                <p:cNvSpPr/>
                <p:nvPr/>
              </p:nvSpPr>
              <p:spPr>
                <a:xfrm flipH="1">
                  <a:off x="4805717" y="419893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775" name="Google Shape;775;p35"/>
                <p:cNvSpPr/>
                <p:nvPr/>
              </p:nvSpPr>
              <p:spPr>
                <a:xfrm flipH="1">
                  <a:off x="5764563" y="419100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774" name="Google Shape;774;p35"/>
                <p:cNvSpPr/>
                <p:nvPr/>
              </p:nvSpPr>
              <p:spPr>
                <a:xfrm flipH="1">
                  <a:off x="5488339"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781" name="Google Shape;781;p35"/>
                <p:cNvSpPr/>
                <p:nvPr/>
              </p:nvSpPr>
              <p:spPr>
                <a:xfrm flipH="1">
                  <a:off x="6005862"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782" name="Google Shape;782;p35"/>
                <p:cNvCxnSpPr>
                  <a:stCxn id="781" idx="0"/>
                  <a:endCxn id="775" idx="3"/>
                </p:cNvCxnSpPr>
                <p:nvPr/>
              </p:nvCxnSpPr>
              <p:spPr>
                <a:xfrm rot="10800000">
                  <a:off x="6051736" y="4476789"/>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783" name="Google Shape;783;p35"/>
                <p:cNvCxnSpPr>
                  <a:stCxn id="784" idx="0"/>
                  <a:endCxn id="772" idx="5"/>
                </p:cNvCxnSpPr>
                <p:nvPr/>
              </p:nvCxnSpPr>
              <p:spPr>
                <a:xfrm flipH="1" rot="10800000">
                  <a:off x="2803888" y="4483389"/>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784" name="Google Shape;784;p35"/>
                <p:cNvSpPr/>
                <p:nvPr/>
              </p:nvSpPr>
              <p:spPr>
                <a:xfrm flipH="1">
                  <a:off x="263561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785" name="Google Shape;785;p35"/>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786" name="Google Shape;786;p35"/>
                <p:cNvCxnSpPr>
                  <a:stCxn id="785" idx="0"/>
                  <a:endCxn id="772"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787" name="Google Shape;787;p35"/>
                <p:cNvCxnSpPr>
                  <a:stCxn id="788" idx="0"/>
                  <a:endCxn id="777" idx="5"/>
                </p:cNvCxnSpPr>
                <p:nvPr/>
              </p:nvCxnSpPr>
              <p:spPr>
                <a:xfrm flipH="1" rot="10800000">
                  <a:off x="3797658" y="4470489"/>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788" name="Google Shape;788;p35"/>
                <p:cNvSpPr/>
                <p:nvPr/>
              </p:nvSpPr>
              <p:spPr>
                <a:xfrm flipH="1">
                  <a:off x="362938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789" name="Google Shape;789;p35"/>
                <p:cNvSpPr/>
                <p:nvPr/>
              </p:nvSpPr>
              <p:spPr>
                <a:xfrm flipH="1">
                  <a:off x="414690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790" name="Google Shape;790;p35"/>
                <p:cNvCxnSpPr>
                  <a:stCxn id="789" idx="0"/>
                  <a:endCxn id="777" idx="3"/>
                </p:cNvCxnSpPr>
                <p:nvPr/>
              </p:nvCxnSpPr>
              <p:spPr>
                <a:xfrm rot="10800000">
                  <a:off x="4162781" y="4470489"/>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791" name="Google Shape;791;p35"/>
                <p:cNvCxnSpPr>
                  <a:stCxn id="792" idx="0"/>
                  <a:endCxn id="779" idx="5"/>
                </p:cNvCxnSpPr>
                <p:nvPr/>
              </p:nvCxnSpPr>
              <p:spPr>
                <a:xfrm flipH="1" rot="10800000">
                  <a:off x="4727929" y="4484889"/>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792" name="Google Shape;792;p35"/>
                <p:cNvSpPr/>
                <p:nvPr/>
              </p:nvSpPr>
              <p:spPr>
                <a:xfrm flipH="1">
                  <a:off x="4559655"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793" name="Google Shape;793;p35"/>
                <p:cNvSpPr/>
                <p:nvPr/>
              </p:nvSpPr>
              <p:spPr>
                <a:xfrm flipH="1">
                  <a:off x="5077178"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794" name="Google Shape;794;p35"/>
                <p:cNvCxnSpPr>
                  <a:stCxn id="793" idx="0"/>
                  <a:endCxn id="779" idx="3"/>
                </p:cNvCxnSpPr>
                <p:nvPr/>
              </p:nvCxnSpPr>
              <p:spPr>
                <a:xfrm rot="10800000">
                  <a:off x="5093052" y="4484889"/>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795" name="Google Shape;795;p35"/>
              <p:cNvSpPr/>
              <p:nvPr/>
            </p:nvSpPr>
            <p:spPr>
              <a:xfrm flipH="1">
                <a:off x="7319127" y="3100895"/>
                <a:ext cx="196850" cy="2506662"/>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96" name="Google Shape;796;p35"/>
              <p:cNvSpPr txBox="1"/>
              <p:nvPr/>
            </p:nvSpPr>
            <p:spPr>
              <a:xfrm>
                <a:off x="7456081" y="3411568"/>
                <a:ext cx="126645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1" lang="pt-BR" sz="1400" u="none" cap="none" strike="noStrike">
                    <a:solidFill>
                      <a:schemeClr val="dk1"/>
                    </a:solidFill>
                    <a:latin typeface="Bookman Old Style"/>
                    <a:ea typeface="Bookman Old Style"/>
                    <a:cs typeface="Bookman Old Style"/>
                    <a:sym typeface="Bookman Old Style"/>
                  </a:rPr>
                  <a:t>N</a:t>
                </a:r>
                <a:r>
                  <a:rPr b="1" i="0" lang="pt-BR" sz="1400" u="none" cap="none" strike="noStrike">
                    <a:solidFill>
                      <a:schemeClr val="dk1"/>
                    </a:solidFill>
                    <a:latin typeface="Bookman Old Style"/>
                    <a:ea typeface="Bookman Old Style"/>
                    <a:cs typeface="Bookman Old Style"/>
                    <a:sym typeface="Bookman Old Style"/>
                  </a:rPr>
                  <a:t>=16</a:t>
                </a:r>
                <a:endParaRPr/>
              </a:p>
            </p:txBody>
          </p:sp>
          <p:sp>
            <p:nvSpPr>
              <p:cNvPr id="797" name="Google Shape;797;p35"/>
              <p:cNvSpPr txBox="1"/>
              <p:nvPr/>
            </p:nvSpPr>
            <p:spPr>
              <a:xfrm>
                <a:off x="7376983" y="4326206"/>
                <a:ext cx="1520362" cy="73866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Altura mínima</a:t>
                </a:r>
                <a:endParaRPr/>
              </a:p>
              <a:p>
                <a:pPr indent="0" lvl="0" marL="0" marR="0" rtl="0" algn="ctr">
                  <a:spcBef>
                    <a:spcPts val="0"/>
                  </a:spcBef>
                  <a:spcAft>
                    <a:spcPts val="0"/>
                  </a:spcAft>
                  <a:buClr>
                    <a:srgbClr val="0000FF"/>
                  </a:buClr>
                  <a:buSzPts val="1400"/>
                  <a:buFont typeface="Noto Sans Symbols"/>
                  <a:buNone/>
                </a:pPr>
                <a:r>
                  <a:rPr b="1"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=5</a:t>
                </a:r>
                <a:endParaRPr/>
              </a:p>
            </p:txBody>
          </p:sp>
        </p:grpSp>
        <p:cxnSp>
          <p:nvCxnSpPr>
            <p:cNvPr id="798" name="Google Shape;798;p35"/>
            <p:cNvCxnSpPr>
              <a:stCxn id="799" idx="0"/>
              <a:endCxn id="784" idx="4"/>
            </p:cNvCxnSpPr>
            <p:nvPr/>
          </p:nvCxnSpPr>
          <p:spPr>
            <a:xfrm flipH="1" rot="10800000">
              <a:off x="3510863" y="5607660"/>
              <a:ext cx="134400" cy="422400"/>
            </a:xfrm>
            <a:prstGeom prst="straightConnector1">
              <a:avLst/>
            </a:prstGeom>
            <a:noFill/>
            <a:ln cap="flat" cmpd="sng" w="25400">
              <a:solidFill>
                <a:srgbClr val="0000FF"/>
              </a:solidFill>
              <a:prstDash val="solid"/>
              <a:miter lim="800000"/>
              <a:headEnd len="med" w="med" type="none"/>
              <a:tailEnd len="med" w="med" type="none"/>
            </a:ln>
          </p:spPr>
        </p:cxnSp>
        <p:sp>
          <p:nvSpPr>
            <p:cNvPr id="799" name="Google Shape;799;p35"/>
            <p:cNvSpPr/>
            <p:nvPr/>
          </p:nvSpPr>
          <p:spPr>
            <a:xfrm flipH="1">
              <a:off x="3342588" y="6030060"/>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Q</a:t>
              </a:r>
              <a:endParaRPr/>
            </a:p>
          </p:txBody>
        </p:sp>
      </p:grpSp>
      <p:pic>
        <p:nvPicPr>
          <p:cNvPr id="800" name="Google Shape;800;p35"/>
          <p:cNvPicPr preferRelativeResize="0"/>
          <p:nvPr/>
        </p:nvPicPr>
        <p:blipFill rotWithShape="1">
          <a:blip r:embed="rId5">
            <a:alphaModFix/>
          </a:blip>
          <a:srcRect b="0" l="0" r="0" t="0"/>
          <a:stretch/>
        </p:blipFill>
        <p:spPr>
          <a:xfrm>
            <a:off x="7370581" y="5775264"/>
            <a:ext cx="1462752" cy="5179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806" name="Google Shape;806;p36"/>
          <p:cNvSpPr txBox="1"/>
          <p:nvPr/>
        </p:nvSpPr>
        <p:spPr>
          <a:xfrm>
            <a:off x="746125" y="1321944"/>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altura da árvore. Mínima. </a:t>
            </a:r>
            <a:endParaRPr/>
          </a:p>
        </p:txBody>
      </p:sp>
      <p:sp>
        <p:nvSpPr>
          <p:cNvPr id="807" name="Google Shape;807;p3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8" name="Google Shape;808;p3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9" name="Google Shape;809;p3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810" name="Google Shape;810;p3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811" name="Google Shape;811;p36"/>
          <p:cNvPicPr preferRelativeResize="0"/>
          <p:nvPr/>
        </p:nvPicPr>
        <p:blipFill rotWithShape="1">
          <a:blip r:embed="rId3">
            <a:alphaModFix/>
          </a:blip>
          <a:srcRect b="0" l="0" r="0" t="0"/>
          <a:stretch/>
        </p:blipFill>
        <p:spPr>
          <a:xfrm>
            <a:off x="1444097" y="1939066"/>
            <a:ext cx="2051050" cy="431800"/>
          </a:xfrm>
          <a:prstGeom prst="rect">
            <a:avLst/>
          </a:prstGeom>
          <a:noFill/>
          <a:ln>
            <a:noFill/>
          </a:ln>
        </p:spPr>
      </p:pic>
      <p:grpSp>
        <p:nvGrpSpPr>
          <p:cNvPr id="812" name="Google Shape;812;p36"/>
          <p:cNvGrpSpPr/>
          <p:nvPr/>
        </p:nvGrpSpPr>
        <p:grpSpPr>
          <a:xfrm>
            <a:off x="471491" y="2567537"/>
            <a:ext cx="5539031" cy="2506662"/>
            <a:chOff x="3358314" y="3100895"/>
            <a:chExt cx="5539031" cy="2506662"/>
          </a:xfrm>
        </p:grpSpPr>
        <p:grpSp>
          <p:nvGrpSpPr>
            <p:cNvPr id="813" name="Google Shape;813;p36"/>
            <p:cNvGrpSpPr/>
            <p:nvPr/>
          </p:nvGrpSpPr>
          <p:grpSpPr>
            <a:xfrm>
              <a:off x="3358314" y="3100895"/>
              <a:ext cx="3706813" cy="2506662"/>
              <a:chOff x="2635614" y="2757488"/>
              <a:chExt cx="3706796" cy="2506663"/>
            </a:xfrm>
          </p:grpSpPr>
          <p:sp>
            <p:nvSpPr>
              <p:cNvPr id="814" name="Google Shape;814;p36"/>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815" name="Google Shape;815;p36"/>
              <p:cNvCxnSpPr>
                <a:stCxn id="814" idx="1"/>
                <a:endCxn id="816" idx="5"/>
              </p:cNvCxnSpPr>
              <p:nvPr/>
            </p:nvCxnSpPr>
            <p:spPr>
              <a:xfrm flipH="1" rot="10800000">
                <a:off x="3694397"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817" name="Google Shape;817;p36"/>
              <p:cNvCxnSpPr>
                <a:stCxn id="818" idx="7"/>
                <a:endCxn id="816" idx="3"/>
              </p:cNvCxnSpPr>
              <p:nvPr/>
            </p:nvCxnSpPr>
            <p:spPr>
              <a:xfrm rot="10800000">
                <a:off x="4629351"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816" name="Google Shape;816;p36"/>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819" name="Google Shape;819;p36"/>
              <p:cNvCxnSpPr>
                <a:stCxn id="820" idx="0"/>
                <a:endCxn id="814"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820" name="Google Shape;820;p36"/>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821" name="Google Shape;821;p36"/>
              <p:cNvCxnSpPr>
                <a:stCxn id="822" idx="0"/>
                <a:endCxn id="823" idx="5"/>
              </p:cNvCxnSpPr>
              <p:nvPr/>
            </p:nvCxnSpPr>
            <p:spPr>
              <a:xfrm flipH="1" rot="10800000">
                <a:off x="5656613" y="4476789"/>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824" name="Google Shape;824;p36"/>
              <p:cNvCxnSpPr>
                <a:stCxn id="825" idx="0"/>
                <a:endCxn id="814" idx="3"/>
              </p:cNvCxnSpPr>
              <p:nvPr/>
            </p:nvCxnSpPr>
            <p:spPr>
              <a:xfrm rot="10800000">
                <a:off x="3694520" y="3746651"/>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818" name="Google Shape;818;p36"/>
              <p:cNvSpPr/>
              <p:nvPr/>
            </p:nvSpPr>
            <p:spPr>
              <a:xfrm flipH="1">
                <a:off x="5294665" y="3471863"/>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826" name="Google Shape;826;p36"/>
              <p:cNvCxnSpPr>
                <a:stCxn id="827" idx="0"/>
                <a:endCxn id="818" idx="5"/>
              </p:cNvCxnSpPr>
              <p:nvPr/>
            </p:nvCxnSpPr>
            <p:spPr>
              <a:xfrm flipH="1" rot="10800000">
                <a:off x="4973991" y="3757639"/>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828" name="Google Shape;828;p36"/>
              <p:cNvCxnSpPr>
                <a:stCxn id="823" idx="0"/>
                <a:endCxn id="818" idx="3"/>
              </p:cNvCxnSpPr>
              <p:nvPr/>
            </p:nvCxnSpPr>
            <p:spPr>
              <a:xfrm rot="10800000">
                <a:off x="5581837" y="3757801"/>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825" name="Google Shape;825;p36"/>
              <p:cNvSpPr/>
              <p:nvPr/>
            </p:nvSpPr>
            <p:spPr>
              <a:xfrm flipH="1">
                <a:off x="3875446" y="418465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827" name="Google Shape;827;p36"/>
              <p:cNvSpPr/>
              <p:nvPr/>
            </p:nvSpPr>
            <p:spPr>
              <a:xfrm flipH="1">
                <a:off x="4805717" y="419893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823" name="Google Shape;823;p36"/>
              <p:cNvSpPr/>
              <p:nvPr/>
            </p:nvSpPr>
            <p:spPr>
              <a:xfrm flipH="1">
                <a:off x="5764563" y="419100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822" name="Google Shape;822;p36"/>
              <p:cNvSpPr/>
              <p:nvPr/>
            </p:nvSpPr>
            <p:spPr>
              <a:xfrm flipH="1">
                <a:off x="5488339"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829" name="Google Shape;829;p36"/>
              <p:cNvSpPr/>
              <p:nvPr/>
            </p:nvSpPr>
            <p:spPr>
              <a:xfrm flipH="1">
                <a:off x="6005862"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830" name="Google Shape;830;p36"/>
              <p:cNvCxnSpPr>
                <a:stCxn id="829" idx="0"/>
                <a:endCxn id="823" idx="3"/>
              </p:cNvCxnSpPr>
              <p:nvPr/>
            </p:nvCxnSpPr>
            <p:spPr>
              <a:xfrm rot="10800000">
                <a:off x="6051736" y="4476789"/>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831" name="Google Shape;831;p36"/>
              <p:cNvCxnSpPr>
                <a:stCxn id="832" idx="0"/>
                <a:endCxn id="820" idx="5"/>
              </p:cNvCxnSpPr>
              <p:nvPr/>
            </p:nvCxnSpPr>
            <p:spPr>
              <a:xfrm flipH="1" rot="10800000">
                <a:off x="2803888" y="4483389"/>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832" name="Google Shape;832;p36"/>
              <p:cNvSpPr/>
              <p:nvPr/>
            </p:nvSpPr>
            <p:spPr>
              <a:xfrm flipH="1">
                <a:off x="263561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833" name="Google Shape;833;p36"/>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834" name="Google Shape;834;p36"/>
              <p:cNvCxnSpPr>
                <a:stCxn id="833" idx="0"/>
                <a:endCxn id="820"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835" name="Google Shape;835;p36"/>
              <p:cNvCxnSpPr>
                <a:stCxn id="836" idx="0"/>
                <a:endCxn id="825" idx="5"/>
              </p:cNvCxnSpPr>
              <p:nvPr/>
            </p:nvCxnSpPr>
            <p:spPr>
              <a:xfrm flipH="1" rot="10800000">
                <a:off x="3797658" y="4470489"/>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836" name="Google Shape;836;p36"/>
              <p:cNvSpPr/>
              <p:nvPr/>
            </p:nvSpPr>
            <p:spPr>
              <a:xfrm flipH="1">
                <a:off x="362938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837" name="Google Shape;837;p36"/>
              <p:cNvSpPr/>
              <p:nvPr/>
            </p:nvSpPr>
            <p:spPr>
              <a:xfrm flipH="1">
                <a:off x="414690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838" name="Google Shape;838;p36"/>
              <p:cNvCxnSpPr>
                <a:stCxn id="837" idx="0"/>
                <a:endCxn id="825" idx="3"/>
              </p:cNvCxnSpPr>
              <p:nvPr/>
            </p:nvCxnSpPr>
            <p:spPr>
              <a:xfrm rot="10800000">
                <a:off x="4162781" y="4470489"/>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839" name="Google Shape;839;p36"/>
              <p:cNvCxnSpPr>
                <a:stCxn id="840" idx="0"/>
                <a:endCxn id="827" idx="5"/>
              </p:cNvCxnSpPr>
              <p:nvPr/>
            </p:nvCxnSpPr>
            <p:spPr>
              <a:xfrm flipH="1" rot="10800000">
                <a:off x="4727929" y="4484889"/>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840" name="Google Shape;840;p36"/>
              <p:cNvSpPr/>
              <p:nvPr/>
            </p:nvSpPr>
            <p:spPr>
              <a:xfrm flipH="1">
                <a:off x="4559655"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841" name="Google Shape;841;p36"/>
              <p:cNvSpPr/>
              <p:nvPr/>
            </p:nvSpPr>
            <p:spPr>
              <a:xfrm flipH="1">
                <a:off x="5077178"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842" name="Google Shape;842;p36"/>
              <p:cNvCxnSpPr>
                <a:stCxn id="841" idx="0"/>
                <a:endCxn id="827" idx="3"/>
              </p:cNvCxnSpPr>
              <p:nvPr/>
            </p:nvCxnSpPr>
            <p:spPr>
              <a:xfrm rot="10800000">
                <a:off x="5093052" y="4484889"/>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843" name="Google Shape;843;p36"/>
            <p:cNvSpPr/>
            <p:nvPr/>
          </p:nvSpPr>
          <p:spPr>
            <a:xfrm flipH="1">
              <a:off x="7319127" y="3100895"/>
              <a:ext cx="196850" cy="2506662"/>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44" name="Google Shape;844;p36"/>
            <p:cNvSpPr txBox="1"/>
            <p:nvPr/>
          </p:nvSpPr>
          <p:spPr>
            <a:xfrm>
              <a:off x="7456081" y="3411568"/>
              <a:ext cx="126645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1" lang="pt-BR" sz="1400" u="none" cap="none" strike="noStrike">
                  <a:solidFill>
                    <a:schemeClr val="dk1"/>
                  </a:solidFill>
                  <a:latin typeface="Bookman Old Style"/>
                  <a:ea typeface="Bookman Old Style"/>
                  <a:cs typeface="Bookman Old Style"/>
                  <a:sym typeface="Bookman Old Style"/>
                </a:rPr>
                <a:t>N</a:t>
              </a:r>
              <a:r>
                <a:rPr b="1" i="0" lang="pt-BR" sz="1400" u="none" cap="none" strike="noStrike">
                  <a:solidFill>
                    <a:schemeClr val="dk1"/>
                  </a:solidFill>
                  <a:latin typeface="Bookman Old Style"/>
                  <a:ea typeface="Bookman Old Style"/>
                  <a:cs typeface="Bookman Old Style"/>
                  <a:sym typeface="Bookman Old Style"/>
                </a:rPr>
                <a:t>=15</a:t>
              </a:r>
              <a:endParaRPr/>
            </a:p>
          </p:txBody>
        </p:sp>
        <p:sp>
          <p:nvSpPr>
            <p:cNvPr id="845" name="Google Shape;845;p36"/>
            <p:cNvSpPr txBox="1"/>
            <p:nvPr/>
          </p:nvSpPr>
          <p:spPr>
            <a:xfrm>
              <a:off x="7376983" y="4326206"/>
              <a:ext cx="1520362" cy="73866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Altura mínima</a:t>
              </a:r>
              <a:endParaRPr/>
            </a:p>
            <a:p>
              <a:pPr indent="0" lvl="0" marL="0" marR="0" rtl="0" algn="ctr">
                <a:spcBef>
                  <a:spcPts val="0"/>
                </a:spcBef>
                <a:spcAft>
                  <a:spcPts val="0"/>
                </a:spcAft>
                <a:buClr>
                  <a:srgbClr val="0000FF"/>
                </a:buClr>
                <a:buSzPts val="1400"/>
                <a:buFont typeface="Noto Sans Symbols"/>
                <a:buNone/>
              </a:pPr>
              <a:r>
                <a:rPr b="1"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=4</a:t>
              </a:r>
              <a:endParaRPr/>
            </a:p>
          </p:txBody>
        </p:sp>
      </p:grpSp>
      <p:pic>
        <p:nvPicPr>
          <p:cNvPr id="846" name="Google Shape;846;p36"/>
          <p:cNvPicPr preferRelativeResize="0"/>
          <p:nvPr/>
        </p:nvPicPr>
        <p:blipFill rotWithShape="1">
          <a:blip r:embed="rId4">
            <a:alphaModFix/>
          </a:blip>
          <a:srcRect b="0" l="0" r="0" t="0"/>
          <a:stretch/>
        </p:blipFill>
        <p:spPr>
          <a:xfrm>
            <a:off x="6216611" y="2996162"/>
            <a:ext cx="1736725" cy="609600"/>
          </a:xfrm>
          <a:prstGeom prst="rect">
            <a:avLst/>
          </a:prstGeom>
          <a:noFill/>
          <a:ln>
            <a:noFill/>
          </a:ln>
        </p:spPr>
      </p:pic>
      <p:pic>
        <p:nvPicPr>
          <p:cNvPr id="847" name="Google Shape;847;p36"/>
          <p:cNvPicPr preferRelativeResize="0"/>
          <p:nvPr/>
        </p:nvPicPr>
        <p:blipFill rotWithShape="1">
          <a:blip r:embed="rId5">
            <a:alphaModFix/>
          </a:blip>
          <a:srcRect b="0" l="0" r="0" t="0"/>
          <a:stretch/>
        </p:blipFill>
        <p:spPr>
          <a:xfrm>
            <a:off x="6216611" y="4495555"/>
            <a:ext cx="2071687" cy="822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853" name="Google Shape;853;p37"/>
          <p:cNvSpPr txBox="1"/>
          <p:nvPr/>
        </p:nvSpPr>
        <p:spPr>
          <a:xfrm>
            <a:off x="749300" y="1460501"/>
            <a:ext cx="7772400" cy="55905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número de nós de uma árvore binária também pode ser determinada matematicamente.</a:t>
            </a:r>
            <a:endParaRPr/>
          </a:p>
        </p:txBody>
      </p:sp>
      <p:sp>
        <p:nvSpPr>
          <p:cNvPr id="854" name="Google Shape;854;p3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5" name="Google Shape;855;p3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6" name="Google Shape;856;p3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857" name="Google Shape;857;p3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8" name="Google Shape;858;p37"/>
          <p:cNvSpPr txBox="1"/>
          <p:nvPr/>
        </p:nvSpPr>
        <p:spPr>
          <a:xfrm>
            <a:off x="749300" y="2173733"/>
            <a:ext cx="7772400" cy="61518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Número mínimo de nós. </a:t>
            </a:r>
            <a:r>
              <a:rPr b="0" i="0" lang="pt-BR" sz="1800" u="none" cap="none" strike="noStrike">
                <a:solidFill>
                  <a:srgbClr val="002060"/>
                </a:solidFill>
                <a:latin typeface="Gill Sans"/>
                <a:ea typeface="Gill Sans"/>
                <a:cs typeface="Gill Sans"/>
                <a:sym typeface="Gill Sans"/>
              </a:rPr>
              <a:t>Dada uma árvore binária com altura H, o número mínimo de nós na árvore é dada por N</a:t>
            </a:r>
            <a:r>
              <a:rPr b="0" i="0" lang="pt-BR" sz="1100" u="none" cap="none" strike="noStrike">
                <a:solidFill>
                  <a:srgbClr val="002060"/>
                </a:solidFill>
                <a:latin typeface="Gill Sans"/>
                <a:ea typeface="Gill Sans"/>
                <a:cs typeface="Gill Sans"/>
                <a:sym typeface="Gill Sans"/>
              </a:rPr>
              <a:t>min</a:t>
            </a:r>
            <a:r>
              <a:rPr b="0" i="0" lang="pt-BR" sz="1800" u="none" cap="none" strike="noStrike">
                <a:solidFill>
                  <a:srgbClr val="002060"/>
                </a:solidFill>
                <a:latin typeface="Gill Sans"/>
                <a:ea typeface="Gill Sans"/>
                <a:cs typeface="Gill Sans"/>
                <a:sym typeface="Gill Sans"/>
              </a:rPr>
              <a:t> é:</a:t>
            </a:r>
            <a:endParaRPr/>
          </a:p>
        </p:txBody>
      </p:sp>
      <p:pic>
        <p:nvPicPr>
          <p:cNvPr id="859" name="Google Shape;859;p37"/>
          <p:cNvPicPr preferRelativeResize="0"/>
          <p:nvPr/>
        </p:nvPicPr>
        <p:blipFill rotWithShape="1">
          <a:blip r:embed="rId3">
            <a:alphaModFix/>
          </a:blip>
          <a:srcRect b="0" l="0" r="0" t="0"/>
          <a:stretch/>
        </p:blipFill>
        <p:spPr>
          <a:xfrm>
            <a:off x="3886200" y="2789238"/>
            <a:ext cx="1036638" cy="388937"/>
          </a:xfrm>
          <a:prstGeom prst="rect">
            <a:avLst/>
          </a:prstGeom>
          <a:noFill/>
          <a:ln>
            <a:noFill/>
          </a:ln>
        </p:spPr>
      </p:pic>
      <p:sp>
        <p:nvSpPr>
          <p:cNvPr id="860" name="Google Shape;860;p37"/>
          <p:cNvSpPr txBox="1"/>
          <p:nvPr/>
        </p:nvSpPr>
        <p:spPr>
          <a:xfrm>
            <a:off x="749300" y="3332353"/>
            <a:ext cx="7772400" cy="61518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Número máximo de nós. </a:t>
            </a:r>
            <a:r>
              <a:rPr b="0" i="0" lang="pt-BR" sz="1800" u="none" cap="none" strike="noStrike">
                <a:solidFill>
                  <a:srgbClr val="002060"/>
                </a:solidFill>
                <a:latin typeface="Gill Sans"/>
                <a:ea typeface="Gill Sans"/>
                <a:cs typeface="Gill Sans"/>
                <a:sym typeface="Gill Sans"/>
              </a:rPr>
              <a:t>Dada uma árvore binária com altura H, o número máximo de nós na árvore é dada por N</a:t>
            </a:r>
            <a:r>
              <a:rPr b="0" i="0" lang="pt-BR" sz="1100" u="none" cap="none" strike="noStrike">
                <a:solidFill>
                  <a:srgbClr val="002060"/>
                </a:solidFill>
                <a:latin typeface="Gill Sans"/>
                <a:ea typeface="Gill Sans"/>
                <a:cs typeface="Gill Sans"/>
                <a:sym typeface="Gill Sans"/>
              </a:rPr>
              <a:t>max</a:t>
            </a:r>
            <a:r>
              <a:rPr b="0" i="0" lang="pt-BR" sz="1800" u="none" cap="none" strike="noStrike">
                <a:solidFill>
                  <a:srgbClr val="002060"/>
                </a:solidFill>
                <a:latin typeface="Gill Sans"/>
                <a:ea typeface="Gill Sans"/>
                <a:cs typeface="Gill Sans"/>
                <a:sym typeface="Gill Sans"/>
              </a:rPr>
              <a:t> é:</a:t>
            </a:r>
            <a:endParaRPr/>
          </a:p>
        </p:txBody>
      </p:sp>
      <p:pic>
        <p:nvPicPr>
          <p:cNvPr id="861" name="Google Shape;861;p37"/>
          <p:cNvPicPr preferRelativeResize="0"/>
          <p:nvPr/>
        </p:nvPicPr>
        <p:blipFill rotWithShape="1">
          <a:blip r:embed="rId4">
            <a:alphaModFix/>
          </a:blip>
          <a:srcRect b="0" l="0" r="0" t="0"/>
          <a:stretch/>
        </p:blipFill>
        <p:spPr>
          <a:xfrm>
            <a:off x="3692525" y="4062413"/>
            <a:ext cx="1425575" cy="4111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867" name="Google Shape;867;p38"/>
          <p:cNvSpPr txBox="1"/>
          <p:nvPr/>
        </p:nvSpPr>
        <p:spPr>
          <a:xfrm>
            <a:off x="746125" y="1321944"/>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número de nós. Mínimo. Máximo.</a:t>
            </a:r>
            <a:endParaRPr/>
          </a:p>
        </p:txBody>
      </p:sp>
      <p:sp>
        <p:nvSpPr>
          <p:cNvPr id="868" name="Google Shape;868;p3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69" name="Google Shape;869;p3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70" name="Google Shape;870;p3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871" name="Google Shape;871;p3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872" name="Google Shape;872;p38"/>
          <p:cNvPicPr preferRelativeResize="0"/>
          <p:nvPr/>
        </p:nvPicPr>
        <p:blipFill rotWithShape="1">
          <a:blip r:embed="rId3">
            <a:alphaModFix/>
          </a:blip>
          <a:srcRect b="0" l="0" r="0" t="0"/>
          <a:stretch/>
        </p:blipFill>
        <p:spPr>
          <a:xfrm>
            <a:off x="1817281" y="2522358"/>
            <a:ext cx="1036638" cy="388937"/>
          </a:xfrm>
          <a:prstGeom prst="rect">
            <a:avLst/>
          </a:prstGeom>
          <a:noFill/>
          <a:ln>
            <a:noFill/>
          </a:ln>
        </p:spPr>
      </p:pic>
      <p:pic>
        <p:nvPicPr>
          <p:cNvPr id="873" name="Google Shape;873;p38"/>
          <p:cNvPicPr preferRelativeResize="0"/>
          <p:nvPr/>
        </p:nvPicPr>
        <p:blipFill rotWithShape="1">
          <a:blip r:embed="rId4">
            <a:alphaModFix/>
          </a:blip>
          <a:srcRect b="0" l="0" r="0" t="0"/>
          <a:stretch/>
        </p:blipFill>
        <p:spPr>
          <a:xfrm>
            <a:off x="4607668" y="2474859"/>
            <a:ext cx="1425575" cy="411162"/>
          </a:xfrm>
          <a:prstGeom prst="rect">
            <a:avLst/>
          </a:prstGeom>
          <a:noFill/>
          <a:ln>
            <a:noFill/>
          </a:ln>
        </p:spPr>
      </p:pic>
      <p:grpSp>
        <p:nvGrpSpPr>
          <p:cNvPr id="874" name="Google Shape;874;p38"/>
          <p:cNvGrpSpPr/>
          <p:nvPr/>
        </p:nvGrpSpPr>
        <p:grpSpPr>
          <a:xfrm>
            <a:off x="3477065" y="3100895"/>
            <a:ext cx="5539031" cy="2506662"/>
            <a:chOff x="3358314" y="3100895"/>
            <a:chExt cx="5539031" cy="2506662"/>
          </a:xfrm>
        </p:grpSpPr>
        <p:grpSp>
          <p:nvGrpSpPr>
            <p:cNvPr id="875" name="Google Shape;875;p38"/>
            <p:cNvGrpSpPr/>
            <p:nvPr/>
          </p:nvGrpSpPr>
          <p:grpSpPr>
            <a:xfrm>
              <a:off x="3358314" y="3100895"/>
              <a:ext cx="3706813" cy="2506662"/>
              <a:chOff x="2635614" y="2757488"/>
              <a:chExt cx="3706796" cy="2506663"/>
            </a:xfrm>
          </p:grpSpPr>
          <p:sp>
            <p:nvSpPr>
              <p:cNvPr id="876" name="Google Shape;876;p38"/>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877" name="Google Shape;877;p38"/>
              <p:cNvCxnSpPr>
                <a:stCxn id="876" idx="1"/>
                <a:endCxn id="878" idx="5"/>
              </p:cNvCxnSpPr>
              <p:nvPr/>
            </p:nvCxnSpPr>
            <p:spPr>
              <a:xfrm flipH="1" rot="10800000">
                <a:off x="3694397"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879" name="Google Shape;879;p38"/>
              <p:cNvCxnSpPr>
                <a:stCxn id="880" idx="7"/>
                <a:endCxn id="878" idx="3"/>
              </p:cNvCxnSpPr>
              <p:nvPr/>
            </p:nvCxnSpPr>
            <p:spPr>
              <a:xfrm rot="10800000">
                <a:off x="4629351"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878" name="Google Shape;878;p38"/>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881" name="Google Shape;881;p38"/>
              <p:cNvCxnSpPr>
                <a:stCxn id="882" idx="0"/>
                <a:endCxn id="876"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882" name="Google Shape;882;p38"/>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883" name="Google Shape;883;p38"/>
              <p:cNvCxnSpPr>
                <a:stCxn id="884" idx="0"/>
                <a:endCxn id="885" idx="5"/>
              </p:cNvCxnSpPr>
              <p:nvPr/>
            </p:nvCxnSpPr>
            <p:spPr>
              <a:xfrm flipH="1" rot="10800000">
                <a:off x="5656613" y="4476789"/>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886" name="Google Shape;886;p38"/>
              <p:cNvCxnSpPr>
                <a:stCxn id="887" idx="0"/>
                <a:endCxn id="876" idx="3"/>
              </p:cNvCxnSpPr>
              <p:nvPr/>
            </p:nvCxnSpPr>
            <p:spPr>
              <a:xfrm rot="10800000">
                <a:off x="3694520" y="3746651"/>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880" name="Google Shape;880;p38"/>
              <p:cNvSpPr/>
              <p:nvPr/>
            </p:nvSpPr>
            <p:spPr>
              <a:xfrm flipH="1">
                <a:off x="5294665" y="3471863"/>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888" name="Google Shape;888;p38"/>
              <p:cNvCxnSpPr>
                <a:stCxn id="889" idx="0"/>
                <a:endCxn id="880" idx="5"/>
              </p:cNvCxnSpPr>
              <p:nvPr/>
            </p:nvCxnSpPr>
            <p:spPr>
              <a:xfrm flipH="1" rot="10800000">
                <a:off x="4973991" y="3757639"/>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890" name="Google Shape;890;p38"/>
              <p:cNvCxnSpPr>
                <a:stCxn id="885" idx="0"/>
                <a:endCxn id="880" idx="3"/>
              </p:cNvCxnSpPr>
              <p:nvPr/>
            </p:nvCxnSpPr>
            <p:spPr>
              <a:xfrm rot="10800000">
                <a:off x="5581837" y="3757801"/>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887" name="Google Shape;887;p38"/>
              <p:cNvSpPr/>
              <p:nvPr/>
            </p:nvSpPr>
            <p:spPr>
              <a:xfrm flipH="1">
                <a:off x="3875446" y="418465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889" name="Google Shape;889;p38"/>
              <p:cNvSpPr/>
              <p:nvPr/>
            </p:nvSpPr>
            <p:spPr>
              <a:xfrm flipH="1">
                <a:off x="4805717" y="419893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885" name="Google Shape;885;p38"/>
              <p:cNvSpPr/>
              <p:nvPr/>
            </p:nvSpPr>
            <p:spPr>
              <a:xfrm flipH="1">
                <a:off x="5764563" y="4191001"/>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884" name="Google Shape;884;p38"/>
              <p:cNvSpPr/>
              <p:nvPr/>
            </p:nvSpPr>
            <p:spPr>
              <a:xfrm flipH="1">
                <a:off x="5488339"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891" name="Google Shape;891;p38"/>
              <p:cNvSpPr/>
              <p:nvPr/>
            </p:nvSpPr>
            <p:spPr>
              <a:xfrm flipH="1">
                <a:off x="6005862"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892" name="Google Shape;892;p38"/>
              <p:cNvCxnSpPr>
                <a:stCxn id="891" idx="0"/>
                <a:endCxn id="885" idx="3"/>
              </p:cNvCxnSpPr>
              <p:nvPr/>
            </p:nvCxnSpPr>
            <p:spPr>
              <a:xfrm rot="10800000">
                <a:off x="6051736" y="4476789"/>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893" name="Google Shape;893;p38"/>
              <p:cNvCxnSpPr>
                <a:stCxn id="894" idx="0"/>
                <a:endCxn id="882" idx="5"/>
              </p:cNvCxnSpPr>
              <p:nvPr/>
            </p:nvCxnSpPr>
            <p:spPr>
              <a:xfrm flipH="1" rot="10800000">
                <a:off x="2803888" y="4483389"/>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894" name="Google Shape;894;p38"/>
              <p:cNvSpPr/>
              <p:nvPr/>
            </p:nvSpPr>
            <p:spPr>
              <a:xfrm flipH="1">
                <a:off x="263561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895" name="Google Shape;895;p38"/>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896" name="Google Shape;896;p38"/>
              <p:cNvCxnSpPr>
                <a:stCxn id="895" idx="0"/>
                <a:endCxn id="882"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897" name="Google Shape;897;p38"/>
              <p:cNvCxnSpPr>
                <a:stCxn id="898" idx="0"/>
                <a:endCxn id="887" idx="5"/>
              </p:cNvCxnSpPr>
              <p:nvPr/>
            </p:nvCxnSpPr>
            <p:spPr>
              <a:xfrm flipH="1" rot="10800000">
                <a:off x="3797658" y="4470489"/>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898" name="Google Shape;898;p38"/>
              <p:cNvSpPr/>
              <p:nvPr/>
            </p:nvSpPr>
            <p:spPr>
              <a:xfrm flipH="1">
                <a:off x="3629384"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899" name="Google Shape;899;p38"/>
              <p:cNvSpPr/>
              <p:nvPr/>
            </p:nvSpPr>
            <p:spPr>
              <a:xfrm flipH="1">
                <a:off x="414690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900" name="Google Shape;900;p38"/>
              <p:cNvCxnSpPr>
                <a:stCxn id="899" idx="0"/>
                <a:endCxn id="887" idx="3"/>
              </p:cNvCxnSpPr>
              <p:nvPr/>
            </p:nvCxnSpPr>
            <p:spPr>
              <a:xfrm rot="10800000">
                <a:off x="4162781" y="4470489"/>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901" name="Google Shape;901;p38"/>
              <p:cNvCxnSpPr>
                <a:stCxn id="902" idx="0"/>
                <a:endCxn id="889" idx="5"/>
              </p:cNvCxnSpPr>
              <p:nvPr/>
            </p:nvCxnSpPr>
            <p:spPr>
              <a:xfrm flipH="1" rot="10800000">
                <a:off x="4727929" y="4484889"/>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902" name="Google Shape;902;p38"/>
              <p:cNvSpPr/>
              <p:nvPr/>
            </p:nvSpPr>
            <p:spPr>
              <a:xfrm flipH="1">
                <a:off x="4559655"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903" name="Google Shape;903;p38"/>
              <p:cNvSpPr/>
              <p:nvPr/>
            </p:nvSpPr>
            <p:spPr>
              <a:xfrm flipH="1">
                <a:off x="5077178"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904" name="Google Shape;904;p38"/>
              <p:cNvCxnSpPr>
                <a:stCxn id="903" idx="0"/>
                <a:endCxn id="889" idx="3"/>
              </p:cNvCxnSpPr>
              <p:nvPr/>
            </p:nvCxnSpPr>
            <p:spPr>
              <a:xfrm rot="10800000">
                <a:off x="5093052" y="4484889"/>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905" name="Google Shape;905;p38"/>
            <p:cNvSpPr/>
            <p:nvPr/>
          </p:nvSpPr>
          <p:spPr>
            <a:xfrm flipH="1">
              <a:off x="7319127" y="3100895"/>
              <a:ext cx="196850" cy="2506662"/>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06" name="Google Shape;906;p38"/>
            <p:cNvSpPr txBox="1"/>
            <p:nvPr/>
          </p:nvSpPr>
          <p:spPr>
            <a:xfrm>
              <a:off x="7456081" y="3411568"/>
              <a:ext cx="126645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Altura </a:t>
              </a:r>
              <a:r>
                <a:rPr b="1" i="1" lang="pt-BR" sz="1400" u="none" cap="none" strike="noStrike">
                  <a:solidFill>
                    <a:schemeClr val="dk1"/>
                  </a:solidFill>
                  <a:latin typeface="Bookman Old Style"/>
                  <a:ea typeface="Bookman Old Style"/>
                  <a:cs typeface="Bookman Old Style"/>
                  <a:sym typeface="Bookman Old Style"/>
                </a:rPr>
                <a:t>H</a:t>
              </a:r>
              <a:r>
                <a:rPr b="1" i="0" lang="pt-BR" sz="1400" u="none" cap="none" strike="noStrike">
                  <a:solidFill>
                    <a:schemeClr val="dk1"/>
                  </a:solidFill>
                  <a:latin typeface="Bookman Old Style"/>
                  <a:ea typeface="Bookman Old Style"/>
                  <a:cs typeface="Bookman Old Style"/>
                  <a:sym typeface="Bookman Old Style"/>
                </a:rPr>
                <a:t>=4</a:t>
              </a:r>
              <a:endParaRPr/>
            </a:p>
          </p:txBody>
        </p:sp>
        <p:sp>
          <p:nvSpPr>
            <p:cNvPr id="907" name="Google Shape;907;p38"/>
            <p:cNvSpPr txBox="1"/>
            <p:nvPr/>
          </p:nvSpPr>
          <p:spPr>
            <a:xfrm>
              <a:off x="7376983" y="4433928"/>
              <a:ext cx="152036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Total de nós</a:t>
              </a:r>
              <a:endParaRPr/>
            </a:p>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N=2</a:t>
              </a:r>
              <a:r>
                <a:rPr b="1" baseline="30000"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 -1=15</a:t>
              </a:r>
              <a:endParaRPr/>
            </a:p>
          </p:txBody>
        </p:sp>
      </p:grpSp>
      <p:grpSp>
        <p:nvGrpSpPr>
          <p:cNvPr id="908" name="Google Shape;908;p38"/>
          <p:cNvGrpSpPr/>
          <p:nvPr/>
        </p:nvGrpSpPr>
        <p:grpSpPr>
          <a:xfrm>
            <a:off x="217692" y="3070053"/>
            <a:ext cx="3215715" cy="2569368"/>
            <a:chOff x="1599200" y="2339113"/>
            <a:chExt cx="3215705" cy="2569369"/>
          </a:xfrm>
        </p:grpSpPr>
        <p:grpSp>
          <p:nvGrpSpPr>
            <p:cNvPr id="909" name="Google Shape;909;p38"/>
            <p:cNvGrpSpPr/>
            <p:nvPr/>
          </p:nvGrpSpPr>
          <p:grpSpPr>
            <a:xfrm>
              <a:off x="3060726" y="2339113"/>
              <a:ext cx="1754179" cy="2506663"/>
              <a:chOff x="2924538" y="2757488"/>
              <a:chExt cx="1754179" cy="2506663"/>
            </a:xfrm>
          </p:grpSpPr>
          <p:sp>
            <p:nvSpPr>
              <p:cNvPr id="910" name="Google Shape;910;p38"/>
              <p:cNvSpPr/>
              <p:nvPr/>
            </p:nvSpPr>
            <p:spPr>
              <a:xfrm flipH="1">
                <a:off x="3407135" y="3460750"/>
                <a:ext cx="336548"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911" name="Google Shape;911;p38"/>
              <p:cNvCxnSpPr>
                <a:stCxn id="910" idx="1"/>
                <a:endCxn id="912" idx="5"/>
              </p:cNvCxnSpPr>
              <p:nvPr/>
            </p:nvCxnSpPr>
            <p:spPr>
              <a:xfrm flipH="1" rot="10800000">
                <a:off x="3694397" y="3043304"/>
                <a:ext cx="697200" cy="466500"/>
              </a:xfrm>
              <a:prstGeom prst="straightConnector1">
                <a:avLst/>
              </a:prstGeom>
              <a:noFill/>
              <a:ln cap="flat" cmpd="sng" w="25400">
                <a:solidFill>
                  <a:srgbClr val="0000FF"/>
                </a:solidFill>
                <a:prstDash val="solid"/>
                <a:miter lim="800000"/>
                <a:headEnd len="med" w="med" type="none"/>
                <a:tailEnd len="med" w="med" type="none"/>
              </a:ln>
            </p:spPr>
          </p:cxnSp>
          <p:sp>
            <p:nvSpPr>
              <p:cNvPr id="912" name="Google Shape;912;p38"/>
              <p:cNvSpPr/>
              <p:nvPr/>
            </p:nvSpPr>
            <p:spPr>
              <a:xfrm flipH="1">
                <a:off x="4342169" y="2757488"/>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913" name="Google Shape;913;p38"/>
              <p:cNvCxnSpPr>
                <a:stCxn id="914" idx="0"/>
                <a:endCxn id="910" idx="5"/>
              </p:cNvCxnSpPr>
              <p:nvPr/>
            </p:nvCxnSpPr>
            <p:spPr>
              <a:xfrm flipH="1" rot="10800000">
                <a:off x="3092019" y="3746751"/>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914" name="Google Shape;914;p38"/>
              <p:cNvSpPr/>
              <p:nvPr/>
            </p:nvSpPr>
            <p:spPr>
              <a:xfrm flipH="1">
                <a:off x="2924538" y="4197351"/>
                <a:ext cx="334961"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915" name="Google Shape;915;p38"/>
              <p:cNvSpPr/>
              <p:nvPr/>
            </p:nvSpPr>
            <p:spPr>
              <a:xfrm flipH="1">
                <a:off x="3153137" y="4929189"/>
                <a:ext cx="336548"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916" name="Google Shape;916;p38"/>
              <p:cNvCxnSpPr>
                <a:stCxn id="915" idx="0"/>
                <a:endCxn id="914" idx="3"/>
              </p:cNvCxnSpPr>
              <p:nvPr/>
            </p:nvCxnSpPr>
            <p:spPr>
              <a:xfrm rot="10800000">
                <a:off x="3210411" y="4483389"/>
                <a:ext cx="111000" cy="445800"/>
              </a:xfrm>
              <a:prstGeom prst="straightConnector1">
                <a:avLst/>
              </a:prstGeom>
              <a:noFill/>
              <a:ln cap="flat" cmpd="sng" w="25400">
                <a:solidFill>
                  <a:srgbClr val="0000FF"/>
                </a:solidFill>
                <a:prstDash val="solid"/>
                <a:miter lim="800000"/>
                <a:headEnd len="med" w="med" type="none"/>
                <a:tailEnd len="med" w="med" type="none"/>
              </a:ln>
            </p:spPr>
          </p:cxnSp>
        </p:grpSp>
        <p:sp>
          <p:nvSpPr>
            <p:cNvPr id="917" name="Google Shape;917;p38"/>
            <p:cNvSpPr/>
            <p:nvPr/>
          </p:nvSpPr>
          <p:spPr>
            <a:xfrm>
              <a:off x="2802006" y="2401819"/>
              <a:ext cx="196849" cy="2506663"/>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18" name="Google Shape;918;p38"/>
            <p:cNvSpPr txBox="1"/>
            <p:nvPr/>
          </p:nvSpPr>
          <p:spPr>
            <a:xfrm>
              <a:off x="1599200" y="2726657"/>
              <a:ext cx="1266446"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Árvore com</a:t>
              </a:r>
              <a:endParaRPr/>
            </a:p>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Altura </a:t>
              </a:r>
              <a:r>
                <a:rPr b="1" i="1" lang="pt-BR" sz="1400" u="none" cap="none" strike="noStrike">
                  <a:solidFill>
                    <a:schemeClr val="dk1"/>
                  </a:solidFill>
                  <a:latin typeface="Bookman Old Style"/>
                  <a:ea typeface="Bookman Old Style"/>
                  <a:cs typeface="Bookman Old Style"/>
                  <a:sym typeface="Bookman Old Style"/>
                </a:rPr>
                <a:t>H</a:t>
              </a:r>
              <a:r>
                <a:rPr b="1" i="0" lang="pt-BR" sz="1400" u="none" cap="none" strike="noStrike">
                  <a:solidFill>
                    <a:schemeClr val="dk1"/>
                  </a:solidFill>
                  <a:latin typeface="Bookman Old Style"/>
                  <a:ea typeface="Bookman Old Style"/>
                  <a:cs typeface="Bookman Old Style"/>
                  <a:sym typeface="Bookman Old Style"/>
                </a:rPr>
                <a:t>=4</a:t>
              </a:r>
              <a:endParaRPr/>
            </a:p>
          </p:txBody>
        </p:sp>
      </p:grpSp>
      <p:sp>
        <p:nvSpPr>
          <p:cNvPr id="919" name="Google Shape;919;p38"/>
          <p:cNvSpPr txBox="1"/>
          <p:nvPr/>
        </p:nvSpPr>
        <p:spPr>
          <a:xfrm>
            <a:off x="52682" y="4575418"/>
            <a:ext cx="152036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Total de nós</a:t>
            </a:r>
            <a:endParaRPr/>
          </a:p>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N=</a:t>
            </a:r>
            <a:r>
              <a:rPr b="1" i="1" lang="pt-BR" sz="1400" u="none" cap="none" strike="noStrike">
                <a:solidFill>
                  <a:srgbClr val="0000FF"/>
                </a:solidFill>
                <a:latin typeface="Bookman Old Style"/>
                <a:ea typeface="Bookman Old Style"/>
                <a:cs typeface="Bookman Old Style"/>
                <a:sym typeface="Bookman Old Style"/>
              </a:rPr>
              <a:t>H</a:t>
            </a:r>
            <a:r>
              <a:rPr b="1" i="0" lang="pt-BR" sz="1400" u="none" cap="none" strike="noStrike">
                <a:solidFill>
                  <a:srgbClr val="0000FF"/>
                </a:solidFill>
                <a:latin typeface="Bookman Old Style"/>
                <a:ea typeface="Bookman Old Style"/>
                <a:cs typeface="Bookman Old Style"/>
                <a:sym typeface="Bookman Old Style"/>
              </a:rPr>
              <a:t>=4</a:t>
            </a:r>
            <a:endParaRPr/>
          </a:p>
        </p:txBody>
      </p:sp>
      <p:pic>
        <p:nvPicPr>
          <p:cNvPr id="920" name="Google Shape;920;p38"/>
          <p:cNvPicPr preferRelativeResize="0"/>
          <p:nvPr/>
        </p:nvPicPr>
        <p:blipFill rotWithShape="1">
          <a:blip r:embed="rId5">
            <a:alphaModFix/>
          </a:blip>
          <a:srcRect b="0" l="0" r="0" t="0"/>
          <a:stretch/>
        </p:blipFill>
        <p:spPr>
          <a:xfrm>
            <a:off x="7495734" y="5735194"/>
            <a:ext cx="1295136" cy="5179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3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926" name="Google Shape;926;p39"/>
          <p:cNvSpPr txBox="1"/>
          <p:nvPr/>
        </p:nvSpPr>
        <p:spPr>
          <a:xfrm>
            <a:off x="746125" y="1321944"/>
            <a:ext cx="7772400" cy="39573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a:t>
            </a:r>
            <a:endParaRPr/>
          </a:p>
        </p:txBody>
      </p:sp>
      <p:sp>
        <p:nvSpPr>
          <p:cNvPr id="927" name="Google Shape;927;p3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8" name="Google Shape;928;p3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29" name="Google Shape;929;p3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930" name="Google Shape;930;p3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931" name="Google Shape;931;p39"/>
          <p:cNvPicPr preferRelativeResize="0"/>
          <p:nvPr/>
        </p:nvPicPr>
        <p:blipFill rotWithShape="1">
          <a:blip r:embed="rId3">
            <a:alphaModFix/>
          </a:blip>
          <a:srcRect b="0" l="0" r="0" t="0"/>
          <a:stretch/>
        </p:blipFill>
        <p:spPr>
          <a:xfrm>
            <a:off x="7261225" y="3506942"/>
            <a:ext cx="1425575" cy="411162"/>
          </a:xfrm>
          <a:prstGeom prst="rect">
            <a:avLst/>
          </a:prstGeom>
          <a:noFill/>
          <a:ln>
            <a:noFill/>
          </a:ln>
        </p:spPr>
      </p:pic>
      <p:grpSp>
        <p:nvGrpSpPr>
          <p:cNvPr id="932" name="Google Shape;932;p39"/>
          <p:cNvGrpSpPr/>
          <p:nvPr/>
        </p:nvGrpSpPr>
        <p:grpSpPr>
          <a:xfrm>
            <a:off x="485832" y="2023141"/>
            <a:ext cx="6126398" cy="2522026"/>
            <a:chOff x="1443908" y="3262441"/>
            <a:chExt cx="6126398" cy="2522026"/>
          </a:xfrm>
        </p:grpSpPr>
        <p:grpSp>
          <p:nvGrpSpPr>
            <p:cNvPr id="933" name="Google Shape;933;p39"/>
            <p:cNvGrpSpPr/>
            <p:nvPr/>
          </p:nvGrpSpPr>
          <p:grpSpPr>
            <a:xfrm>
              <a:off x="2443099" y="3262441"/>
              <a:ext cx="3706812" cy="2506662"/>
              <a:chOff x="2635623" y="2757488"/>
              <a:chExt cx="3706812" cy="2506662"/>
            </a:xfrm>
          </p:grpSpPr>
          <p:sp>
            <p:nvSpPr>
              <p:cNvPr id="934" name="Google Shape;934;p39"/>
              <p:cNvSpPr/>
              <p:nvPr/>
            </p:nvSpPr>
            <p:spPr>
              <a:xfrm flipH="1">
                <a:off x="3407148" y="3460750"/>
                <a:ext cx="336550" cy="334963"/>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cxnSp>
            <p:nvCxnSpPr>
              <p:cNvPr id="935" name="Google Shape;935;p39"/>
              <p:cNvCxnSpPr>
                <a:stCxn id="934" idx="1"/>
                <a:endCxn id="936" idx="5"/>
              </p:cNvCxnSpPr>
              <p:nvPr/>
            </p:nvCxnSpPr>
            <p:spPr>
              <a:xfrm flipH="1" rot="10800000">
                <a:off x="3694411" y="3043304"/>
                <a:ext cx="697200" cy="466500"/>
              </a:xfrm>
              <a:prstGeom prst="straightConnector1">
                <a:avLst/>
              </a:prstGeom>
              <a:noFill/>
              <a:ln cap="flat" cmpd="sng" w="25400">
                <a:solidFill>
                  <a:srgbClr val="0000FF"/>
                </a:solidFill>
                <a:prstDash val="solid"/>
                <a:miter lim="800000"/>
                <a:headEnd len="med" w="med" type="none"/>
                <a:tailEnd len="med" w="med" type="none"/>
              </a:ln>
            </p:spPr>
          </p:cxnSp>
          <p:cxnSp>
            <p:nvCxnSpPr>
              <p:cNvPr id="937" name="Google Shape;937;p39"/>
              <p:cNvCxnSpPr>
                <a:stCxn id="938" idx="7"/>
                <a:endCxn id="936" idx="3"/>
              </p:cNvCxnSpPr>
              <p:nvPr/>
            </p:nvCxnSpPr>
            <p:spPr>
              <a:xfrm rot="10800000">
                <a:off x="4629372" y="3043317"/>
                <a:ext cx="714600" cy="477600"/>
              </a:xfrm>
              <a:prstGeom prst="straightConnector1">
                <a:avLst/>
              </a:prstGeom>
              <a:noFill/>
              <a:ln cap="flat" cmpd="sng" w="25400">
                <a:solidFill>
                  <a:srgbClr val="0000FF"/>
                </a:solidFill>
                <a:prstDash val="solid"/>
                <a:miter lim="800000"/>
                <a:headEnd len="med" w="med" type="none"/>
                <a:tailEnd len="med" w="med" type="none"/>
              </a:ln>
            </p:spPr>
          </p:cxnSp>
          <p:sp>
            <p:nvSpPr>
              <p:cNvPr id="936" name="Google Shape;936;p39"/>
              <p:cNvSpPr/>
              <p:nvPr/>
            </p:nvSpPr>
            <p:spPr>
              <a:xfrm flipH="1">
                <a:off x="4342185" y="27574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cxnSp>
            <p:nvCxnSpPr>
              <p:cNvPr id="939" name="Google Shape;939;p39"/>
              <p:cNvCxnSpPr>
                <a:stCxn id="940" idx="0"/>
                <a:endCxn id="934" idx="5"/>
              </p:cNvCxnSpPr>
              <p:nvPr/>
            </p:nvCxnSpPr>
            <p:spPr>
              <a:xfrm flipH="1" rot="10800000">
                <a:off x="3092029" y="3746750"/>
                <a:ext cx="364500" cy="450600"/>
              </a:xfrm>
              <a:prstGeom prst="straightConnector1">
                <a:avLst/>
              </a:prstGeom>
              <a:noFill/>
              <a:ln cap="flat" cmpd="sng" w="25400">
                <a:solidFill>
                  <a:srgbClr val="0000FF"/>
                </a:solidFill>
                <a:prstDash val="solid"/>
                <a:miter lim="800000"/>
                <a:headEnd len="med" w="med" type="none"/>
                <a:tailEnd len="med" w="med" type="none"/>
              </a:ln>
            </p:spPr>
          </p:cxnSp>
          <p:sp>
            <p:nvSpPr>
              <p:cNvPr id="940" name="Google Shape;940;p39"/>
              <p:cNvSpPr/>
              <p:nvPr/>
            </p:nvSpPr>
            <p:spPr>
              <a:xfrm flipH="1">
                <a:off x="2924548" y="4197350"/>
                <a:ext cx="334962"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cxnSp>
            <p:nvCxnSpPr>
              <p:cNvPr id="941" name="Google Shape;941;p39"/>
              <p:cNvCxnSpPr>
                <a:stCxn id="942" idx="0"/>
                <a:endCxn id="943" idx="5"/>
              </p:cNvCxnSpPr>
              <p:nvPr/>
            </p:nvCxnSpPr>
            <p:spPr>
              <a:xfrm flipH="1" rot="10800000">
                <a:off x="5656635" y="4476788"/>
                <a:ext cx="1572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944" name="Google Shape;944;p39"/>
              <p:cNvCxnSpPr>
                <a:stCxn id="945" idx="0"/>
                <a:endCxn id="934" idx="3"/>
              </p:cNvCxnSpPr>
              <p:nvPr/>
            </p:nvCxnSpPr>
            <p:spPr>
              <a:xfrm rot="10800000">
                <a:off x="3694535" y="3746650"/>
                <a:ext cx="349200" cy="438000"/>
              </a:xfrm>
              <a:prstGeom prst="straightConnector1">
                <a:avLst/>
              </a:prstGeom>
              <a:noFill/>
              <a:ln cap="flat" cmpd="sng" w="25400">
                <a:solidFill>
                  <a:srgbClr val="0000FF"/>
                </a:solidFill>
                <a:prstDash val="solid"/>
                <a:miter lim="800000"/>
                <a:headEnd len="med" w="med" type="none"/>
                <a:tailEnd len="med" w="med" type="none"/>
              </a:ln>
            </p:spPr>
          </p:cxnSp>
          <p:sp>
            <p:nvSpPr>
              <p:cNvPr id="938" name="Google Shape;938;p39"/>
              <p:cNvSpPr/>
              <p:nvPr/>
            </p:nvSpPr>
            <p:spPr>
              <a:xfrm flipH="1">
                <a:off x="5294685" y="3471863"/>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cxnSp>
            <p:nvCxnSpPr>
              <p:cNvPr id="946" name="Google Shape;946;p39"/>
              <p:cNvCxnSpPr>
                <a:stCxn id="947" idx="0"/>
                <a:endCxn id="938" idx="5"/>
              </p:cNvCxnSpPr>
              <p:nvPr/>
            </p:nvCxnSpPr>
            <p:spPr>
              <a:xfrm flipH="1" rot="10800000">
                <a:off x="4974010" y="3757638"/>
                <a:ext cx="369900" cy="441300"/>
              </a:xfrm>
              <a:prstGeom prst="straightConnector1">
                <a:avLst/>
              </a:prstGeom>
              <a:noFill/>
              <a:ln cap="flat" cmpd="sng" w="25400">
                <a:solidFill>
                  <a:srgbClr val="0000FF"/>
                </a:solidFill>
                <a:prstDash val="solid"/>
                <a:miter lim="800000"/>
                <a:headEnd len="med" w="med" type="none"/>
                <a:tailEnd len="med" w="med" type="none"/>
              </a:ln>
            </p:spPr>
          </p:cxnSp>
          <p:cxnSp>
            <p:nvCxnSpPr>
              <p:cNvPr id="948" name="Google Shape;948;p39"/>
              <p:cNvCxnSpPr>
                <a:stCxn id="943" idx="0"/>
                <a:endCxn id="938" idx="3"/>
              </p:cNvCxnSpPr>
              <p:nvPr/>
            </p:nvCxnSpPr>
            <p:spPr>
              <a:xfrm rot="10800000">
                <a:off x="5581860" y="3757800"/>
                <a:ext cx="351000" cy="433200"/>
              </a:xfrm>
              <a:prstGeom prst="straightConnector1">
                <a:avLst/>
              </a:prstGeom>
              <a:noFill/>
              <a:ln cap="flat" cmpd="sng" w="25400">
                <a:solidFill>
                  <a:srgbClr val="0000FF"/>
                </a:solidFill>
                <a:prstDash val="solid"/>
                <a:miter lim="800000"/>
                <a:headEnd len="med" w="med" type="none"/>
                <a:tailEnd len="med" w="med" type="none"/>
              </a:ln>
            </p:spPr>
          </p:cxnSp>
          <p:sp>
            <p:nvSpPr>
              <p:cNvPr id="945" name="Google Shape;945;p39"/>
              <p:cNvSpPr/>
              <p:nvPr/>
            </p:nvSpPr>
            <p:spPr>
              <a:xfrm flipH="1">
                <a:off x="3875460" y="4184650"/>
                <a:ext cx="336550"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947" name="Google Shape;947;p39"/>
              <p:cNvSpPr/>
              <p:nvPr/>
            </p:nvSpPr>
            <p:spPr>
              <a:xfrm flipH="1">
                <a:off x="4805735" y="4198938"/>
                <a:ext cx="336550" cy="334962"/>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943" name="Google Shape;943;p39"/>
              <p:cNvSpPr/>
              <p:nvPr/>
            </p:nvSpPr>
            <p:spPr>
              <a:xfrm flipH="1">
                <a:off x="5764585" y="4191000"/>
                <a:ext cx="336550" cy="334963"/>
              </a:xfrm>
              <a:prstGeom prst="ellipse">
                <a:avLst/>
              </a:prstGeom>
              <a:solidFill>
                <a:srgbClr val="D3B4A9">
                  <a:alpha val="49803"/>
                </a:srgb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942" name="Google Shape;942;p39"/>
              <p:cNvSpPr/>
              <p:nvPr/>
            </p:nvSpPr>
            <p:spPr>
              <a:xfrm flipH="1">
                <a:off x="5488360"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O</a:t>
                </a:r>
                <a:endParaRPr/>
              </a:p>
            </p:txBody>
          </p:sp>
          <p:sp>
            <p:nvSpPr>
              <p:cNvPr id="949" name="Google Shape;949;p39"/>
              <p:cNvSpPr/>
              <p:nvPr/>
            </p:nvSpPr>
            <p:spPr>
              <a:xfrm flipH="1">
                <a:off x="6005885"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P</a:t>
                </a:r>
                <a:endParaRPr/>
              </a:p>
            </p:txBody>
          </p:sp>
          <p:cxnSp>
            <p:nvCxnSpPr>
              <p:cNvPr id="950" name="Google Shape;950;p39"/>
              <p:cNvCxnSpPr>
                <a:stCxn id="949" idx="0"/>
                <a:endCxn id="943" idx="3"/>
              </p:cNvCxnSpPr>
              <p:nvPr/>
            </p:nvCxnSpPr>
            <p:spPr>
              <a:xfrm rot="10800000">
                <a:off x="6051760" y="4476788"/>
                <a:ext cx="122400" cy="452400"/>
              </a:xfrm>
              <a:prstGeom prst="straightConnector1">
                <a:avLst/>
              </a:prstGeom>
              <a:noFill/>
              <a:ln cap="flat" cmpd="sng" w="25400">
                <a:solidFill>
                  <a:srgbClr val="0000FF"/>
                </a:solidFill>
                <a:prstDash val="solid"/>
                <a:miter lim="800000"/>
                <a:headEnd len="med" w="med" type="none"/>
                <a:tailEnd len="med" w="med" type="none"/>
              </a:ln>
            </p:spPr>
          </p:cxnSp>
          <p:cxnSp>
            <p:nvCxnSpPr>
              <p:cNvPr id="951" name="Google Shape;951;p39"/>
              <p:cNvCxnSpPr>
                <a:stCxn id="952" idx="0"/>
                <a:endCxn id="940" idx="5"/>
              </p:cNvCxnSpPr>
              <p:nvPr/>
            </p:nvCxnSpPr>
            <p:spPr>
              <a:xfrm flipH="1" rot="10800000">
                <a:off x="2803898" y="4483388"/>
                <a:ext cx="169800" cy="445800"/>
              </a:xfrm>
              <a:prstGeom prst="straightConnector1">
                <a:avLst/>
              </a:prstGeom>
              <a:noFill/>
              <a:ln cap="flat" cmpd="sng" w="25400">
                <a:solidFill>
                  <a:srgbClr val="0000FF"/>
                </a:solidFill>
                <a:prstDash val="solid"/>
                <a:miter lim="800000"/>
                <a:headEnd len="med" w="med" type="none"/>
                <a:tailEnd len="med" w="med" type="none"/>
              </a:ln>
            </p:spPr>
          </p:cxnSp>
          <p:sp>
            <p:nvSpPr>
              <p:cNvPr id="952" name="Google Shape;952;p39"/>
              <p:cNvSpPr/>
              <p:nvPr/>
            </p:nvSpPr>
            <p:spPr>
              <a:xfrm flipH="1">
                <a:off x="263562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sp>
            <p:nvSpPr>
              <p:cNvPr id="953" name="Google Shape;953;p39"/>
              <p:cNvSpPr/>
              <p:nvPr/>
            </p:nvSpPr>
            <p:spPr>
              <a:xfrm flipH="1">
                <a:off x="315314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J</a:t>
                </a:r>
                <a:endParaRPr/>
              </a:p>
            </p:txBody>
          </p:sp>
          <p:cxnSp>
            <p:nvCxnSpPr>
              <p:cNvPr id="954" name="Google Shape;954;p39"/>
              <p:cNvCxnSpPr>
                <a:stCxn id="953" idx="0"/>
                <a:endCxn id="940" idx="3"/>
              </p:cNvCxnSpPr>
              <p:nvPr/>
            </p:nvCxnSpPr>
            <p:spPr>
              <a:xfrm rot="10800000">
                <a:off x="3210423" y="4483388"/>
                <a:ext cx="111000" cy="445800"/>
              </a:xfrm>
              <a:prstGeom prst="straightConnector1">
                <a:avLst/>
              </a:prstGeom>
              <a:noFill/>
              <a:ln cap="flat" cmpd="sng" w="25400">
                <a:solidFill>
                  <a:srgbClr val="0000FF"/>
                </a:solidFill>
                <a:prstDash val="solid"/>
                <a:miter lim="800000"/>
                <a:headEnd len="med" w="med" type="none"/>
                <a:tailEnd len="med" w="med" type="none"/>
              </a:ln>
            </p:spPr>
          </p:cxnSp>
          <p:cxnSp>
            <p:nvCxnSpPr>
              <p:cNvPr id="955" name="Google Shape;955;p39"/>
              <p:cNvCxnSpPr>
                <a:stCxn id="956" idx="0"/>
                <a:endCxn id="945" idx="5"/>
              </p:cNvCxnSpPr>
              <p:nvPr/>
            </p:nvCxnSpPr>
            <p:spPr>
              <a:xfrm flipH="1" rot="10800000">
                <a:off x="3797673" y="4470488"/>
                <a:ext cx="127200" cy="458700"/>
              </a:xfrm>
              <a:prstGeom prst="straightConnector1">
                <a:avLst/>
              </a:prstGeom>
              <a:noFill/>
              <a:ln cap="flat" cmpd="sng" w="25400">
                <a:solidFill>
                  <a:srgbClr val="0000FF"/>
                </a:solidFill>
                <a:prstDash val="solid"/>
                <a:miter lim="800000"/>
                <a:headEnd len="med" w="med" type="none"/>
                <a:tailEnd len="med" w="med" type="none"/>
              </a:ln>
            </p:spPr>
          </p:cxnSp>
          <p:sp>
            <p:nvSpPr>
              <p:cNvPr id="956" name="Google Shape;956;p39"/>
              <p:cNvSpPr/>
              <p:nvPr/>
            </p:nvSpPr>
            <p:spPr>
              <a:xfrm flipH="1">
                <a:off x="362939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K</a:t>
                </a:r>
                <a:endParaRPr/>
              </a:p>
            </p:txBody>
          </p:sp>
          <p:sp>
            <p:nvSpPr>
              <p:cNvPr id="957" name="Google Shape;957;p39"/>
              <p:cNvSpPr/>
              <p:nvPr/>
            </p:nvSpPr>
            <p:spPr>
              <a:xfrm flipH="1">
                <a:off x="414692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L</a:t>
                </a:r>
                <a:endParaRPr/>
              </a:p>
            </p:txBody>
          </p:sp>
          <p:cxnSp>
            <p:nvCxnSpPr>
              <p:cNvPr id="958" name="Google Shape;958;p39"/>
              <p:cNvCxnSpPr>
                <a:stCxn id="957" idx="0"/>
                <a:endCxn id="945" idx="3"/>
              </p:cNvCxnSpPr>
              <p:nvPr/>
            </p:nvCxnSpPr>
            <p:spPr>
              <a:xfrm rot="10800000">
                <a:off x="4162798" y="4470488"/>
                <a:ext cx="152400" cy="458700"/>
              </a:xfrm>
              <a:prstGeom prst="straightConnector1">
                <a:avLst/>
              </a:prstGeom>
              <a:noFill/>
              <a:ln cap="flat" cmpd="sng" w="25400">
                <a:solidFill>
                  <a:srgbClr val="0000FF"/>
                </a:solidFill>
                <a:prstDash val="solid"/>
                <a:miter lim="800000"/>
                <a:headEnd len="med" w="med" type="none"/>
                <a:tailEnd len="med" w="med" type="none"/>
              </a:ln>
            </p:spPr>
          </p:cxnSp>
          <p:cxnSp>
            <p:nvCxnSpPr>
              <p:cNvPr id="959" name="Google Shape;959;p39"/>
              <p:cNvCxnSpPr>
                <a:stCxn id="960" idx="0"/>
                <a:endCxn id="947" idx="5"/>
              </p:cNvCxnSpPr>
              <p:nvPr/>
            </p:nvCxnSpPr>
            <p:spPr>
              <a:xfrm flipH="1" rot="10800000">
                <a:off x="4727948" y="4484888"/>
                <a:ext cx="127200" cy="444300"/>
              </a:xfrm>
              <a:prstGeom prst="straightConnector1">
                <a:avLst/>
              </a:prstGeom>
              <a:noFill/>
              <a:ln cap="flat" cmpd="sng" w="25400">
                <a:solidFill>
                  <a:srgbClr val="0000FF"/>
                </a:solidFill>
                <a:prstDash val="solid"/>
                <a:miter lim="800000"/>
                <a:headEnd len="med" w="med" type="none"/>
                <a:tailEnd len="med" w="med" type="none"/>
              </a:ln>
            </p:spPr>
          </p:cxnSp>
          <p:sp>
            <p:nvSpPr>
              <p:cNvPr id="960" name="Google Shape;960;p39"/>
              <p:cNvSpPr/>
              <p:nvPr/>
            </p:nvSpPr>
            <p:spPr>
              <a:xfrm flipH="1">
                <a:off x="4559673"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M</a:t>
                </a:r>
                <a:endParaRPr/>
              </a:p>
            </p:txBody>
          </p:sp>
          <p:sp>
            <p:nvSpPr>
              <p:cNvPr id="961" name="Google Shape;961;p39"/>
              <p:cNvSpPr/>
              <p:nvPr/>
            </p:nvSpPr>
            <p:spPr>
              <a:xfrm flipH="1">
                <a:off x="5077198" y="4929188"/>
                <a:ext cx="336550" cy="334962"/>
              </a:xfrm>
              <a:prstGeom prst="ellipse">
                <a:avLst/>
              </a:prstGeom>
              <a:solidFill>
                <a:schemeClr val="lt1">
                  <a:alpha val="49803"/>
                </a:schemeClr>
              </a:solidFill>
              <a:ln cap="flat" cmpd="sng" w="1587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N</a:t>
                </a:r>
                <a:endParaRPr/>
              </a:p>
            </p:txBody>
          </p:sp>
          <p:cxnSp>
            <p:nvCxnSpPr>
              <p:cNvPr id="962" name="Google Shape;962;p39"/>
              <p:cNvCxnSpPr>
                <a:stCxn id="961" idx="0"/>
                <a:endCxn id="947" idx="3"/>
              </p:cNvCxnSpPr>
              <p:nvPr/>
            </p:nvCxnSpPr>
            <p:spPr>
              <a:xfrm rot="10800000">
                <a:off x="5093073" y="4484888"/>
                <a:ext cx="152400" cy="444300"/>
              </a:xfrm>
              <a:prstGeom prst="straightConnector1">
                <a:avLst/>
              </a:prstGeom>
              <a:noFill/>
              <a:ln cap="flat" cmpd="sng" w="25400">
                <a:solidFill>
                  <a:srgbClr val="0000FF"/>
                </a:solidFill>
                <a:prstDash val="solid"/>
                <a:miter lim="800000"/>
                <a:headEnd len="med" w="med" type="none"/>
                <a:tailEnd len="med" w="med" type="none"/>
              </a:ln>
            </p:spPr>
          </p:cxnSp>
        </p:grpSp>
        <p:sp>
          <p:nvSpPr>
            <p:cNvPr id="963" name="Google Shape;963;p39"/>
            <p:cNvSpPr txBox="1"/>
            <p:nvPr/>
          </p:nvSpPr>
          <p:spPr>
            <a:xfrm>
              <a:off x="1443908" y="3262441"/>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0</a:t>
              </a:r>
              <a:endParaRPr/>
            </a:p>
          </p:txBody>
        </p:sp>
        <p:sp>
          <p:nvSpPr>
            <p:cNvPr id="964" name="Google Shape;964;p39"/>
            <p:cNvSpPr txBox="1"/>
            <p:nvPr/>
          </p:nvSpPr>
          <p:spPr>
            <a:xfrm>
              <a:off x="1443908" y="5461128"/>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3</a:t>
              </a:r>
              <a:endParaRPr/>
            </a:p>
          </p:txBody>
        </p:sp>
        <p:sp>
          <p:nvSpPr>
            <p:cNvPr id="965" name="Google Shape;965;p39"/>
            <p:cNvSpPr txBox="1"/>
            <p:nvPr/>
          </p:nvSpPr>
          <p:spPr>
            <a:xfrm>
              <a:off x="1443908" y="3994278"/>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1</a:t>
              </a:r>
              <a:endParaRPr/>
            </a:p>
          </p:txBody>
        </p:sp>
        <p:sp>
          <p:nvSpPr>
            <p:cNvPr id="966" name="Google Shape;966;p39"/>
            <p:cNvSpPr txBox="1"/>
            <p:nvPr/>
          </p:nvSpPr>
          <p:spPr>
            <a:xfrm>
              <a:off x="1443908" y="4727703"/>
              <a:ext cx="908050" cy="3079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Nível 2</a:t>
              </a:r>
              <a:endParaRPr/>
            </a:p>
          </p:txBody>
        </p:sp>
        <p:sp>
          <p:nvSpPr>
            <p:cNvPr id="967" name="Google Shape;967;p39"/>
            <p:cNvSpPr txBox="1"/>
            <p:nvPr/>
          </p:nvSpPr>
          <p:spPr>
            <a:xfrm>
              <a:off x="6316181" y="3284154"/>
              <a:ext cx="1254125" cy="3063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0</a:t>
              </a:r>
              <a:r>
                <a:rPr b="1" i="0" lang="pt-BR" sz="1400" u="none" cap="none" strike="noStrike">
                  <a:solidFill>
                    <a:schemeClr val="dk1"/>
                  </a:solidFill>
                  <a:latin typeface="Bookman Old Style"/>
                  <a:ea typeface="Bookman Old Style"/>
                  <a:cs typeface="Bookman Old Style"/>
                  <a:sym typeface="Bookman Old Style"/>
                </a:rPr>
                <a:t> = 1 Nó</a:t>
              </a:r>
              <a:endParaRPr/>
            </a:p>
          </p:txBody>
        </p:sp>
        <p:sp>
          <p:nvSpPr>
            <p:cNvPr id="968" name="Google Shape;968;p39"/>
            <p:cNvSpPr txBox="1"/>
            <p:nvPr/>
          </p:nvSpPr>
          <p:spPr>
            <a:xfrm>
              <a:off x="6316181" y="4014404"/>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1</a:t>
              </a:r>
              <a:r>
                <a:rPr b="1" i="0" lang="pt-BR" sz="1400" u="none" cap="none" strike="noStrike">
                  <a:solidFill>
                    <a:schemeClr val="dk1"/>
                  </a:solidFill>
                  <a:latin typeface="Bookman Old Style"/>
                  <a:ea typeface="Bookman Old Style"/>
                  <a:cs typeface="Bookman Old Style"/>
                  <a:sym typeface="Bookman Old Style"/>
                </a:rPr>
                <a:t> = 2 Nós</a:t>
              </a:r>
              <a:endParaRPr/>
            </a:p>
          </p:txBody>
        </p:sp>
        <p:sp>
          <p:nvSpPr>
            <p:cNvPr id="969" name="Google Shape;969;p39"/>
            <p:cNvSpPr txBox="1"/>
            <p:nvPr/>
          </p:nvSpPr>
          <p:spPr>
            <a:xfrm>
              <a:off x="6316181" y="4746242"/>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2</a:t>
              </a:r>
              <a:r>
                <a:rPr b="1" i="0" lang="pt-BR" sz="1400" u="none" cap="none" strike="noStrike">
                  <a:solidFill>
                    <a:schemeClr val="dk1"/>
                  </a:solidFill>
                  <a:latin typeface="Bookman Old Style"/>
                  <a:ea typeface="Bookman Old Style"/>
                  <a:cs typeface="Bookman Old Style"/>
                  <a:sym typeface="Bookman Old Style"/>
                </a:rPr>
                <a:t> = 4 Nós</a:t>
              </a:r>
              <a:endParaRPr/>
            </a:p>
          </p:txBody>
        </p:sp>
        <p:sp>
          <p:nvSpPr>
            <p:cNvPr id="970" name="Google Shape;970;p39"/>
            <p:cNvSpPr txBox="1"/>
            <p:nvPr/>
          </p:nvSpPr>
          <p:spPr>
            <a:xfrm>
              <a:off x="6316181" y="5476492"/>
              <a:ext cx="1254125" cy="307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pt-BR" sz="1400" u="none" cap="none" strike="noStrike">
                  <a:solidFill>
                    <a:schemeClr val="dk1"/>
                  </a:solidFill>
                  <a:latin typeface="Bookman Old Style"/>
                  <a:ea typeface="Bookman Old Style"/>
                  <a:cs typeface="Bookman Old Style"/>
                  <a:sym typeface="Bookman Old Style"/>
                </a:rPr>
                <a:t>2</a:t>
              </a:r>
              <a:r>
                <a:rPr b="1" baseline="30000" i="0" lang="pt-BR" sz="1400" u="none" cap="none" strike="noStrike">
                  <a:solidFill>
                    <a:schemeClr val="dk1"/>
                  </a:solidFill>
                  <a:latin typeface="Bookman Old Style"/>
                  <a:ea typeface="Bookman Old Style"/>
                  <a:cs typeface="Bookman Old Style"/>
                  <a:sym typeface="Bookman Old Style"/>
                </a:rPr>
                <a:t>3</a:t>
              </a:r>
              <a:r>
                <a:rPr b="1" i="0" lang="pt-BR" sz="1400" u="none" cap="none" strike="noStrike">
                  <a:solidFill>
                    <a:schemeClr val="dk1"/>
                  </a:solidFill>
                  <a:latin typeface="Bookman Old Style"/>
                  <a:ea typeface="Bookman Old Style"/>
                  <a:cs typeface="Bookman Old Style"/>
                  <a:sym typeface="Bookman Old Style"/>
                </a:rPr>
                <a:t> = 8 Nós</a:t>
              </a:r>
              <a:endParaRPr/>
            </a:p>
          </p:txBody>
        </p:sp>
      </p:grpSp>
      <p:pic>
        <p:nvPicPr>
          <p:cNvPr id="971" name="Google Shape;971;p39"/>
          <p:cNvPicPr preferRelativeResize="0"/>
          <p:nvPr/>
        </p:nvPicPr>
        <p:blipFill rotWithShape="1">
          <a:blip r:embed="rId4">
            <a:alphaModFix/>
          </a:blip>
          <a:srcRect b="0" l="0" r="0" t="0"/>
          <a:stretch/>
        </p:blipFill>
        <p:spPr>
          <a:xfrm>
            <a:off x="5500687" y="5192032"/>
            <a:ext cx="1760538" cy="800100"/>
          </a:xfrm>
          <a:prstGeom prst="rect">
            <a:avLst/>
          </a:prstGeom>
          <a:noFill/>
          <a:ln>
            <a:noFill/>
          </a:ln>
        </p:spPr>
      </p:pic>
      <p:pic>
        <p:nvPicPr>
          <p:cNvPr id="972" name="Google Shape;972;p39"/>
          <p:cNvPicPr preferRelativeResize="0"/>
          <p:nvPr/>
        </p:nvPicPr>
        <p:blipFill rotWithShape="1">
          <a:blip r:embed="rId5">
            <a:alphaModFix/>
          </a:blip>
          <a:srcRect b="0" l="0" r="0" t="0"/>
          <a:stretch/>
        </p:blipFill>
        <p:spPr>
          <a:xfrm>
            <a:off x="618000" y="5214257"/>
            <a:ext cx="3635375" cy="777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978" name="Google Shape;978;p4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79" name="Google Shape;979;p4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80" name="Google Shape;980;p4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981" name="Google Shape;981;p4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82" name="Google Shape;982;p40"/>
          <p:cNvSpPr txBox="1"/>
          <p:nvPr/>
        </p:nvSpPr>
        <p:spPr>
          <a:xfrm>
            <a:off x="749300" y="1311051"/>
            <a:ext cx="7772400" cy="378618"/>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Relação entre o número de nós e a altura </a:t>
            </a:r>
            <a:r>
              <a:rPr b="0" i="1" lang="pt-BR" sz="1800" u="none" cap="none" strike="noStrike">
                <a:solidFill>
                  <a:srgbClr val="002060"/>
                </a:solidFill>
                <a:latin typeface="Gill Sans"/>
                <a:ea typeface="Gill Sans"/>
                <a:cs typeface="Gill Sans"/>
                <a:sym typeface="Gill Sans"/>
              </a:rPr>
              <a:t>H</a:t>
            </a:r>
            <a:r>
              <a:rPr b="0" i="0" lang="pt-BR" sz="1800" u="none" cap="none" strike="noStrike">
                <a:solidFill>
                  <a:srgbClr val="002060"/>
                </a:solidFill>
                <a:latin typeface="Gill Sans"/>
                <a:ea typeface="Gill Sans"/>
                <a:cs typeface="Gill Sans"/>
                <a:sym typeface="Gill Sans"/>
              </a:rPr>
              <a:t> (ou número de níveis </a:t>
            </a:r>
            <a:r>
              <a:rPr b="0" i="1" lang="pt-BR" sz="1800" u="none" cap="none" strike="noStrike">
                <a:solidFill>
                  <a:srgbClr val="002060"/>
                </a:solidFill>
                <a:latin typeface="Gill Sans"/>
                <a:ea typeface="Gill Sans"/>
                <a:cs typeface="Gill Sans"/>
                <a:sym typeface="Gill Sans"/>
              </a:rPr>
              <a:t>L</a:t>
            </a:r>
            <a:r>
              <a:rPr b="0" i="0" lang="pt-BR" sz="1800" u="none" cap="none" strike="noStrike">
                <a:solidFill>
                  <a:srgbClr val="002060"/>
                </a:solidFill>
                <a:latin typeface="Gill Sans"/>
                <a:ea typeface="Gill Sans"/>
                <a:cs typeface="Gill Sans"/>
                <a:sym typeface="Gill Sans"/>
              </a:rPr>
              <a:t>).</a:t>
            </a:r>
            <a:endParaRPr b="0" baseline="-25000" i="0" sz="1800" u="none" cap="none" strike="noStrike">
              <a:solidFill>
                <a:srgbClr val="002060"/>
              </a:solidFill>
              <a:latin typeface="Gill Sans"/>
              <a:ea typeface="Gill Sans"/>
              <a:cs typeface="Gill Sans"/>
              <a:sym typeface="Gill Sans"/>
            </a:endParaRPr>
          </a:p>
        </p:txBody>
      </p:sp>
      <p:graphicFrame>
        <p:nvGraphicFramePr>
          <p:cNvPr id="983" name="Google Shape;983;p40"/>
          <p:cNvGraphicFramePr/>
          <p:nvPr/>
        </p:nvGraphicFramePr>
        <p:xfrm>
          <a:off x="3746047" y="1926768"/>
          <a:ext cx="3000000" cy="3000000"/>
        </p:xfrm>
        <a:graphic>
          <a:graphicData uri="http://schemas.openxmlformats.org/drawingml/2006/table">
            <a:tbl>
              <a:tblPr bandRow="1" firstRow="1">
                <a:noFill/>
                <a:tableStyleId>{CB62883E-E70B-436A-8EA1-AE4E2CB948F3}</a:tableStyleId>
              </a:tblPr>
              <a:tblGrid>
                <a:gridCol w="1368425"/>
                <a:gridCol w="1308100"/>
              </a:tblGrid>
              <a:tr h="588850">
                <a:tc>
                  <a:txBody>
                    <a:bodyPr/>
                    <a:lstStyle/>
                    <a:p>
                      <a:pPr indent="0" lvl="0" marL="0" marR="0" rtl="0" algn="ctr">
                        <a:spcBef>
                          <a:spcPts val="0"/>
                        </a:spcBef>
                        <a:spcAft>
                          <a:spcPts val="0"/>
                        </a:spcAft>
                        <a:buNone/>
                      </a:pPr>
                      <a:r>
                        <a:rPr lang="pt-BR" sz="1500" u="none" strike="noStrike"/>
                        <a:t>Número</a:t>
                      </a:r>
                      <a:endParaRPr/>
                    </a:p>
                    <a:p>
                      <a:pPr indent="0" lvl="0" marL="0" marR="0" rtl="0" algn="ctr">
                        <a:spcBef>
                          <a:spcPts val="0"/>
                        </a:spcBef>
                        <a:spcAft>
                          <a:spcPts val="0"/>
                        </a:spcAft>
                        <a:buNone/>
                      </a:pPr>
                      <a:r>
                        <a:rPr lang="pt-BR" sz="1500" u="none" strike="noStrike"/>
                        <a:t>de Nós (N)</a:t>
                      </a:r>
                      <a:endParaRPr b="1" i="0" sz="1500" u="none" strike="noStrike">
                        <a:solidFill>
                          <a:srgbClr val="000000"/>
                        </a:solidFill>
                        <a:latin typeface="Calibri"/>
                        <a:ea typeface="Calibri"/>
                        <a:cs typeface="Calibri"/>
                        <a:sym typeface="Calibri"/>
                      </a:endParaRPr>
                    </a:p>
                  </a:txBody>
                  <a:tcPr marT="9125" marB="0" marR="9525" marL="9525" anchor="ctr"/>
                </a:tc>
                <a:tc>
                  <a:txBody>
                    <a:bodyPr/>
                    <a:lstStyle/>
                    <a:p>
                      <a:pPr indent="0" lvl="0" marL="0" marR="0" rtl="0" algn="ctr">
                        <a:spcBef>
                          <a:spcPts val="0"/>
                        </a:spcBef>
                        <a:spcAft>
                          <a:spcPts val="0"/>
                        </a:spcAft>
                        <a:buNone/>
                      </a:pPr>
                      <a:r>
                        <a:rPr lang="pt-BR" sz="1500" u="none" strike="noStrike"/>
                        <a:t>Número de</a:t>
                      </a:r>
                      <a:endParaRPr/>
                    </a:p>
                    <a:p>
                      <a:pPr indent="0" lvl="0" marL="0" marR="0" rtl="0" algn="ctr">
                        <a:spcBef>
                          <a:spcPts val="0"/>
                        </a:spcBef>
                        <a:spcAft>
                          <a:spcPts val="0"/>
                        </a:spcAft>
                        <a:buNone/>
                      </a:pPr>
                      <a:r>
                        <a:rPr lang="pt-BR" sz="1500" u="none" strike="noStrike"/>
                        <a:t>Níveis (L)</a:t>
                      </a:r>
                      <a:endParaRPr b="1"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1</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1</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3</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2</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7</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3</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15</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4</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31</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5</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1.023</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10</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32.767</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15</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1.048.575</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20</a:t>
                      </a:r>
                      <a:endParaRPr b="0" i="0" sz="1500" u="none" strike="noStrike">
                        <a:solidFill>
                          <a:srgbClr val="000000"/>
                        </a:solidFill>
                        <a:latin typeface="Calibri"/>
                        <a:ea typeface="Calibri"/>
                        <a:cs typeface="Calibri"/>
                        <a:sym typeface="Calibri"/>
                      </a:endParaRPr>
                    </a:p>
                  </a:txBody>
                  <a:tcPr marT="9125" marB="0" marR="9525" marL="9525" anchor="ctr"/>
                </a:tc>
              </a:tr>
              <a:tr h="300200">
                <a:tc>
                  <a:txBody>
                    <a:bodyPr/>
                    <a:lstStyle/>
                    <a:p>
                      <a:pPr indent="0" lvl="0" marL="0" marR="0" rtl="0" algn="l">
                        <a:spcBef>
                          <a:spcPts val="0"/>
                        </a:spcBef>
                        <a:spcAft>
                          <a:spcPts val="0"/>
                        </a:spcAft>
                        <a:buNone/>
                      </a:pPr>
                      <a:r>
                        <a:rPr lang="pt-BR" sz="1500" u="none" strike="noStrike"/>
                        <a:t>33.554.431</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25</a:t>
                      </a:r>
                      <a:endParaRPr b="0" i="0" sz="1500" u="none" strike="noStrike">
                        <a:solidFill>
                          <a:srgbClr val="000000"/>
                        </a:solidFill>
                        <a:latin typeface="Calibri"/>
                        <a:ea typeface="Calibri"/>
                        <a:cs typeface="Calibri"/>
                        <a:sym typeface="Calibri"/>
                      </a:endParaRPr>
                    </a:p>
                  </a:txBody>
                  <a:tcPr marT="9125" marB="0" marR="9525" marL="9525" anchor="ctr"/>
                </a:tc>
              </a:tr>
              <a:tr h="309400">
                <a:tc>
                  <a:txBody>
                    <a:bodyPr/>
                    <a:lstStyle/>
                    <a:p>
                      <a:pPr indent="0" lvl="0" marL="0" marR="0" rtl="0" algn="l">
                        <a:spcBef>
                          <a:spcPts val="0"/>
                        </a:spcBef>
                        <a:spcAft>
                          <a:spcPts val="0"/>
                        </a:spcAft>
                        <a:buNone/>
                      </a:pPr>
                      <a:r>
                        <a:rPr lang="pt-BR" sz="1500" u="none" strike="noStrike"/>
                        <a:t>1.073.741.823</a:t>
                      </a:r>
                      <a:endParaRPr b="0" i="0" sz="1500" u="none" strike="noStrike">
                        <a:solidFill>
                          <a:srgbClr val="000000"/>
                        </a:solidFill>
                        <a:latin typeface="Calibri"/>
                        <a:ea typeface="Calibri"/>
                        <a:cs typeface="Calibri"/>
                        <a:sym typeface="Calibri"/>
                      </a:endParaRPr>
                    </a:p>
                  </a:txBody>
                  <a:tcPr marT="9125" marB="0" marR="9525" marL="171450" anchor="ctr"/>
                </a:tc>
                <a:tc>
                  <a:txBody>
                    <a:bodyPr/>
                    <a:lstStyle/>
                    <a:p>
                      <a:pPr indent="0" lvl="0" marL="0" marR="0" rtl="0" algn="ctr">
                        <a:spcBef>
                          <a:spcPts val="0"/>
                        </a:spcBef>
                        <a:spcAft>
                          <a:spcPts val="0"/>
                        </a:spcAft>
                        <a:buNone/>
                      </a:pPr>
                      <a:r>
                        <a:rPr lang="pt-BR" sz="1500" u="none" strike="noStrike"/>
                        <a:t>30</a:t>
                      </a:r>
                      <a:endParaRPr b="0" i="0" sz="1500" u="none" strike="noStrike">
                        <a:solidFill>
                          <a:srgbClr val="000000"/>
                        </a:solidFill>
                        <a:latin typeface="Calibri"/>
                        <a:ea typeface="Calibri"/>
                        <a:cs typeface="Calibri"/>
                        <a:sym typeface="Calibri"/>
                      </a:endParaRPr>
                    </a:p>
                  </a:txBody>
                  <a:tcPr marT="9125" marB="0" marR="9525" marL="9525" anchor="ctr"/>
                </a:tc>
              </a:tr>
            </a:tbl>
          </a:graphicData>
        </a:graphic>
      </p:graphicFrame>
      <p:pic>
        <p:nvPicPr>
          <p:cNvPr id="984" name="Google Shape;984;p40"/>
          <p:cNvPicPr preferRelativeResize="0"/>
          <p:nvPr/>
        </p:nvPicPr>
        <p:blipFill rotWithShape="1">
          <a:blip r:embed="rId3">
            <a:alphaModFix/>
          </a:blip>
          <a:srcRect b="0" l="0" r="0" t="0"/>
          <a:stretch/>
        </p:blipFill>
        <p:spPr>
          <a:xfrm>
            <a:off x="1076325" y="2019300"/>
            <a:ext cx="2032000" cy="91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990" name="Google Shape;990;p41"/>
          <p:cNvSpPr txBox="1"/>
          <p:nvPr/>
        </p:nvSpPr>
        <p:spPr>
          <a:xfrm>
            <a:off x="749300" y="1460500"/>
            <a:ext cx="7772400" cy="179863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determinar se uma árvore esta balanceada, calcula-se seu fator de balanceamento. O </a:t>
            </a:r>
            <a:r>
              <a:rPr b="1" i="0" lang="pt-BR" sz="1800" u="none" cap="none" strike="noStrike">
                <a:solidFill>
                  <a:srgbClr val="002060"/>
                </a:solidFill>
                <a:latin typeface="Gill Sans"/>
                <a:ea typeface="Gill Sans"/>
                <a:cs typeface="Gill Sans"/>
                <a:sym typeface="Gill Sans"/>
              </a:rPr>
              <a:t>fator de balanceamento</a:t>
            </a:r>
            <a:r>
              <a:rPr b="0" i="0" lang="pt-BR" sz="1800" u="none" cap="none" strike="noStrike">
                <a:solidFill>
                  <a:srgbClr val="002060"/>
                </a:solidFill>
                <a:latin typeface="Gill Sans"/>
                <a:ea typeface="Gill Sans"/>
                <a:cs typeface="Gill Sans"/>
                <a:sym typeface="Gill Sans"/>
              </a:rPr>
              <a:t> em uma árvore binária é a diferença de alturas entre as subárvores esquerda e direita.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definimos a altura da sub-árvore esquerda como H</a:t>
            </a:r>
            <a:r>
              <a:rPr b="0" baseline="-25000" i="0" lang="pt-BR" sz="1800" u="none" cap="none" strike="noStrike">
                <a:solidFill>
                  <a:srgbClr val="002060"/>
                </a:solidFill>
                <a:latin typeface="Gill Sans"/>
                <a:ea typeface="Gill Sans"/>
                <a:cs typeface="Gill Sans"/>
                <a:sym typeface="Gill Sans"/>
              </a:rPr>
              <a:t>E </a:t>
            </a:r>
            <a:r>
              <a:rPr b="0" i="0" lang="pt-BR" sz="1800" u="none" cap="none" strike="noStrike">
                <a:solidFill>
                  <a:srgbClr val="002060"/>
                </a:solidFill>
                <a:latin typeface="Gill Sans"/>
                <a:ea typeface="Gill Sans"/>
                <a:cs typeface="Gill Sans"/>
                <a:sym typeface="Gill Sans"/>
              </a:rPr>
              <a:t> e a altura da sub-árvore direita como H</a:t>
            </a:r>
            <a:r>
              <a:rPr b="0" baseline="-25000" i="0" lang="pt-BR" sz="1800" u="none" cap="none" strike="noStrike">
                <a:solidFill>
                  <a:srgbClr val="002060"/>
                </a:solidFill>
                <a:latin typeface="Gill Sans"/>
                <a:ea typeface="Gill Sans"/>
                <a:cs typeface="Gill Sans"/>
                <a:sym typeface="Gill Sans"/>
              </a:rPr>
              <a:t>D</a:t>
            </a:r>
            <a:r>
              <a:rPr b="0" i="0" lang="pt-BR" sz="1800" u="none" cap="none" strike="noStrike">
                <a:solidFill>
                  <a:srgbClr val="002060"/>
                </a:solidFill>
                <a:latin typeface="Gill Sans"/>
                <a:ea typeface="Gill Sans"/>
                <a:cs typeface="Gill Sans"/>
                <a:sym typeface="Gill Sans"/>
              </a:rPr>
              <a:t> o fator de balanceamento B é determinado pela fórmula:</a:t>
            </a:r>
            <a:endParaRPr b="0" baseline="-25000" i="0" sz="1800" u="none" cap="none" strike="noStrike">
              <a:solidFill>
                <a:srgbClr val="002060"/>
              </a:solidFill>
              <a:latin typeface="Gill Sans"/>
              <a:ea typeface="Gill Sans"/>
              <a:cs typeface="Gill Sans"/>
              <a:sym typeface="Gill Sans"/>
            </a:endParaRPr>
          </a:p>
        </p:txBody>
      </p:sp>
      <p:sp>
        <p:nvSpPr>
          <p:cNvPr id="991" name="Google Shape;991;p4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92" name="Google Shape;992;p4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93" name="Google Shape;993;p4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994" name="Google Shape;994;p4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995" name="Google Shape;995;p41"/>
          <p:cNvPicPr preferRelativeResize="0"/>
          <p:nvPr/>
        </p:nvPicPr>
        <p:blipFill rotWithShape="1">
          <a:blip r:embed="rId3">
            <a:alphaModFix/>
          </a:blip>
          <a:srcRect b="0" l="0" r="0" t="0"/>
          <a:stretch/>
        </p:blipFill>
        <p:spPr>
          <a:xfrm>
            <a:off x="3803650" y="3259138"/>
            <a:ext cx="1425575" cy="390525"/>
          </a:xfrm>
          <a:prstGeom prst="rect">
            <a:avLst/>
          </a:prstGeom>
          <a:noFill/>
          <a:ln>
            <a:noFill/>
          </a:ln>
        </p:spPr>
      </p:pic>
      <p:sp>
        <p:nvSpPr>
          <p:cNvPr id="996" name="Google Shape;996;p41"/>
          <p:cNvSpPr txBox="1"/>
          <p:nvPr/>
        </p:nvSpPr>
        <p:spPr>
          <a:xfrm>
            <a:off x="749300" y="3814765"/>
            <a:ext cx="7772400" cy="75723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uma árvore binária balanceada, as alturas das subárvores diferem por no mais do que um. Ou seja, o fator de balanceamento é 0, +1 ou -1.</a:t>
            </a:r>
            <a:endParaRPr b="0" baseline="-25000" i="0" sz="1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Contexto</a:t>
            </a:r>
            <a:endParaRPr/>
          </a:p>
        </p:txBody>
      </p:sp>
      <p:sp>
        <p:nvSpPr>
          <p:cNvPr id="132" name="Google Shape;132;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 name="Google Shape;133;p1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4" name="Google Shape;134;p1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5" name="Google Shape;135;p1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descr="D:\Trabalho\Material_Aulas\UENF\Graduação\Semetre_2011-1\Estrutura_dados\treephoto31.jpg" id="136" name="Google Shape;136;p15"/>
          <p:cNvPicPr preferRelativeResize="0"/>
          <p:nvPr/>
        </p:nvPicPr>
        <p:blipFill rotWithShape="1">
          <a:blip r:embed="rId3">
            <a:alphaModFix/>
          </a:blip>
          <a:srcRect b="0" l="0" r="0" t="0"/>
          <a:stretch/>
        </p:blipFill>
        <p:spPr>
          <a:xfrm>
            <a:off x="2222500" y="1231900"/>
            <a:ext cx="5029200" cy="5029200"/>
          </a:xfrm>
          <a:prstGeom prst="rect">
            <a:avLst/>
          </a:prstGeom>
          <a:noFill/>
          <a:ln>
            <a:noFill/>
          </a:ln>
        </p:spPr>
      </p:pic>
      <p:sp>
        <p:nvSpPr>
          <p:cNvPr id="137" name="Google Shape;137;p15"/>
          <p:cNvSpPr/>
          <p:nvPr/>
        </p:nvSpPr>
        <p:spPr>
          <a:xfrm>
            <a:off x="7772400" y="4419600"/>
            <a:ext cx="914400" cy="396875"/>
          </a:xfrm>
          <a:prstGeom prst="wedgeRoundRectCallout">
            <a:avLst>
              <a:gd fmla="val -370833" name="adj1"/>
              <a:gd fmla="val 121488"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Raiz</a:t>
            </a:r>
            <a:endParaRPr/>
          </a:p>
        </p:txBody>
      </p:sp>
      <p:sp>
        <p:nvSpPr>
          <p:cNvPr id="138" name="Google Shape;138;p15"/>
          <p:cNvSpPr/>
          <p:nvPr/>
        </p:nvSpPr>
        <p:spPr>
          <a:xfrm>
            <a:off x="7696200" y="1597025"/>
            <a:ext cx="1181100" cy="396875"/>
          </a:xfrm>
          <a:prstGeom prst="wedgeRoundRectCallout">
            <a:avLst>
              <a:gd fmla="val -255870" name="adj1"/>
              <a:gd fmla="val 92686"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Folhas</a:t>
            </a:r>
            <a:endParaRPr/>
          </a:p>
        </p:txBody>
      </p:sp>
      <p:sp>
        <p:nvSpPr>
          <p:cNvPr id="139" name="Google Shape;139;p15"/>
          <p:cNvSpPr/>
          <p:nvPr/>
        </p:nvSpPr>
        <p:spPr>
          <a:xfrm>
            <a:off x="7696200" y="2641600"/>
            <a:ext cx="1181100" cy="601663"/>
          </a:xfrm>
          <a:prstGeom prst="wedgeRoundRectCallout">
            <a:avLst>
              <a:gd fmla="val -272714" name="adj1"/>
              <a:gd fmla="val 126623"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Ramos, </a:t>
            </a:r>
            <a:endParaRPr/>
          </a:p>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Galhos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500"/>
                                        <p:tgtEl>
                                          <p:spTgt spid="13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 calcmode="lin" valueType="num">
                                      <p:cBhvr additive="base">
                                        <p:cTn dur="500"/>
                                        <p:tgtEl>
                                          <p:spTgt spid="13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 calcmode="lin" valueType="num">
                                      <p:cBhvr additive="base">
                                        <p:cTn dur="500"/>
                                        <p:tgtEl>
                                          <p:spTgt spid="13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 calcmode="lin" valueType="num">
                                      <p:cBhvr additive="base">
                                        <p:cTn dur="500"/>
                                        <p:tgtEl>
                                          <p:spTgt spid="1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1002" name="Google Shape;1002;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3" name="Google Shape;1003;p4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04" name="Google Shape;1004;p4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05" name="Google Shape;1005;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006" name="Google Shape;1006;p42"/>
          <p:cNvPicPr preferRelativeResize="0"/>
          <p:nvPr/>
        </p:nvPicPr>
        <p:blipFill rotWithShape="1">
          <a:blip r:embed="rId3">
            <a:alphaModFix/>
          </a:blip>
          <a:srcRect b="0" l="0" r="0" t="0"/>
          <a:stretch/>
        </p:blipFill>
        <p:spPr>
          <a:xfrm>
            <a:off x="3803650" y="2090059"/>
            <a:ext cx="1425575" cy="390525"/>
          </a:xfrm>
          <a:prstGeom prst="rect">
            <a:avLst/>
          </a:prstGeom>
          <a:noFill/>
          <a:ln>
            <a:noFill/>
          </a:ln>
        </p:spPr>
      </p:pic>
      <p:sp>
        <p:nvSpPr>
          <p:cNvPr id="1007" name="Google Shape;1007;p42"/>
          <p:cNvSpPr txBox="1"/>
          <p:nvPr/>
        </p:nvSpPr>
        <p:spPr>
          <a:xfrm>
            <a:off x="685800" y="1332823"/>
            <a:ext cx="7772400" cy="75723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uma árvore binária balanceada, as alturas das subárvores diferem por no mais do que um. Ou seja, o fator de balanceamento é 0, +1 ou -1.</a:t>
            </a:r>
            <a:endParaRPr b="0" baseline="-25000" i="0" sz="1800" u="none" cap="none" strike="noStrike">
              <a:solidFill>
                <a:srgbClr val="002060"/>
              </a:solidFill>
              <a:latin typeface="Gill Sans"/>
              <a:ea typeface="Gill Sans"/>
              <a:cs typeface="Gill Sans"/>
              <a:sym typeface="Gill Sans"/>
            </a:endParaRPr>
          </a:p>
        </p:txBody>
      </p:sp>
      <p:grpSp>
        <p:nvGrpSpPr>
          <p:cNvPr id="1008" name="Google Shape;1008;p42"/>
          <p:cNvGrpSpPr/>
          <p:nvPr/>
        </p:nvGrpSpPr>
        <p:grpSpPr>
          <a:xfrm>
            <a:off x="473099" y="3246707"/>
            <a:ext cx="4165600" cy="1758950"/>
            <a:chOff x="584200" y="2906203"/>
            <a:chExt cx="4165599" cy="1758951"/>
          </a:xfrm>
        </p:grpSpPr>
        <p:grpSp>
          <p:nvGrpSpPr>
            <p:cNvPr id="1009" name="Google Shape;1009;p42"/>
            <p:cNvGrpSpPr/>
            <p:nvPr/>
          </p:nvGrpSpPr>
          <p:grpSpPr>
            <a:xfrm>
              <a:off x="584200" y="2906203"/>
              <a:ext cx="2949574" cy="1758951"/>
              <a:chOff x="888257" y="2153085"/>
              <a:chExt cx="2949077" cy="1758467"/>
            </a:xfrm>
          </p:grpSpPr>
          <p:grpSp>
            <p:nvGrpSpPr>
              <p:cNvPr id="1010" name="Google Shape;1010;p42"/>
              <p:cNvGrpSpPr/>
              <p:nvPr/>
            </p:nvGrpSpPr>
            <p:grpSpPr>
              <a:xfrm>
                <a:off x="888257" y="2153085"/>
                <a:ext cx="2949077" cy="1758467"/>
                <a:chOff x="888257" y="2153085"/>
                <a:chExt cx="2949077" cy="1758467"/>
              </a:xfrm>
            </p:grpSpPr>
            <p:grpSp>
              <p:nvGrpSpPr>
                <p:cNvPr id="1011" name="Google Shape;1011;p42"/>
                <p:cNvGrpSpPr/>
                <p:nvPr/>
              </p:nvGrpSpPr>
              <p:grpSpPr>
                <a:xfrm>
                  <a:off x="888257" y="3292597"/>
                  <a:ext cx="374587" cy="618955"/>
                  <a:chOff x="4021276" y="4481851"/>
                  <a:chExt cx="374587" cy="618955"/>
                </a:xfrm>
              </p:grpSpPr>
              <p:sp>
                <p:nvSpPr>
                  <p:cNvPr id="1012" name="Google Shape;1012;p42"/>
                  <p:cNvSpPr/>
                  <p:nvPr/>
                </p:nvSpPr>
                <p:spPr>
                  <a:xfrm flipH="1">
                    <a:off x="4033974" y="4772283"/>
                    <a:ext cx="328558"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2</a:t>
                    </a:r>
                    <a:endParaRPr/>
                  </a:p>
                </p:txBody>
              </p:sp>
              <p:sp>
                <p:nvSpPr>
                  <p:cNvPr id="1013" name="Google Shape;1013;p42"/>
                  <p:cNvSpPr txBox="1"/>
                  <p:nvPr/>
                </p:nvSpPr>
                <p:spPr>
                  <a:xfrm>
                    <a:off x="4021276" y="4481851"/>
                    <a:ext cx="374587"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grpSp>
            <p:grpSp>
              <p:nvGrpSpPr>
                <p:cNvPr id="1014" name="Google Shape;1014;p42"/>
                <p:cNvGrpSpPr/>
                <p:nvPr/>
              </p:nvGrpSpPr>
              <p:grpSpPr>
                <a:xfrm>
                  <a:off x="1891388" y="3305294"/>
                  <a:ext cx="374587" cy="606258"/>
                  <a:chOff x="4008059" y="4494548"/>
                  <a:chExt cx="374587" cy="606258"/>
                </a:xfrm>
              </p:grpSpPr>
              <p:sp>
                <p:nvSpPr>
                  <p:cNvPr id="1015" name="Google Shape;1015;p42"/>
                  <p:cNvSpPr/>
                  <p:nvPr/>
                </p:nvSpPr>
                <p:spPr>
                  <a:xfrm flipH="1">
                    <a:off x="4033455" y="4772283"/>
                    <a:ext cx="328558"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5</a:t>
                    </a:r>
                    <a:endParaRPr/>
                  </a:p>
                </p:txBody>
              </p:sp>
              <p:sp>
                <p:nvSpPr>
                  <p:cNvPr id="1016" name="Google Shape;1016;p42"/>
                  <p:cNvSpPr txBox="1"/>
                  <p:nvPr/>
                </p:nvSpPr>
                <p:spPr>
                  <a:xfrm>
                    <a:off x="4008059" y="4494548"/>
                    <a:ext cx="374587" cy="27773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grpSp>
            <p:grpSp>
              <p:nvGrpSpPr>
                <p:cNvPr id="1017" name="Google Shape;1017;p42"/>
                <p:cNvGrpSpPr/>
                <p:nvPr/>
              </p:nvGrpSpPr>
              <p:grpSpPr>
                <a:xfrm>
                  <a:off x="3462747" y="3292597"/>
                  <a:ext cx="374587" cy="618955"/>
                  <a:chOff x="4021199" y="4481851"/>
                  <a:chExt cx="374587" cy="618955"/>
                </a:xfrm>
              </p:grpSpPr>
              <p:sp>
                <p:nvSpPr>
                  <p:cNvPr id="1018" name="Google Shape;1018;p42"/>
                  <p:cNvSpPr/>
                  <p:nvPr/>
                </p:nvSpPr>
                <p:spPr>
                  <a:xfrm flipH="1">
                    <a:off x="4033897" y="4772283"/>
                    <a:ext cx="328558"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8</a:t>
                    </a:r>
                    <a:endParaRPr/>
                  </a:p>
                </p:txBody>
              </p:sp>
              <p:sp>
                <p:nvSpPr>
                  <p:cNvPr id="1019" name="Google Shape;1019;p42"/>
                  <p:cNvSpPr txBox="1"/>
                  <p:nvPr/>
                </p:nvSpPr>
                <p:spPr>
                  <a:xfrm>
                    <a:off x="4021199" y="4481851"/>
                    <a:ext cx="374587"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grpSp>
            <p:grpSp>
              <p:nvGrpSpPr>
                <p:cNvPr id="1020" name="Google Shape;1020;p42"/>
                <p:cNvGrpSpPr/>
                <p:nvPr/>
              </p:nvGrpSpPr>
              <p:grpSpPr>
                <a:xfrm>
                  <a:off x="1181397" y="2752995"/>
                  <a:ext cx="783503" cy="878145"/>
                  <a:chOff x="3811114" y="4583416"/>
                  <a:chExt cx="783503" cy="878145"/>
                </a:xfrm>
              </p:grpSpPr>
              <p:cxnSp>
                <p:nvCxnSpPr>
                  <p:cNvPr id="1021" name="Google Shape;1021;p42"/>
                  <p:cNvCxnSpPr>
                    <a:stCxn id="1012" idx="1"/>
                    <a:endCxn id="1022" idx="5"/>
                  </p:cNvCxnSpPr>
                  <p:nvPr/>
                </p:nvCxnSpPr>
                <p:spPr>
                  <a:xfrm flipH="1" rot="10800000">
                    <a:off x="3811114" y="5128861"/>
                    <a:ext cx="271200" cy="332700"/>
                  </a:xfrm>
                  <a:prstGeom prst="straightConnector1">
                    <a:avLst/>
                  </a:prstGeom>
                  <a:noFill/>
                  <a:ln cap="flat" cmpd="sng" w="25400">
                    <a:solidFill>
                      <a:schemeClr val="dk1"/>
                    </a:solidFill>
                    <a:prstDash val="solid"/>
                    <a:miter lim="800000"/>
                    <a:headEnd len="med" w="med" type="none"/>
                    <a:tailEnd len="med" w="med" type="none"/>
                  </a:ln>
                </p:spPr>
              </p:cxnSp>
              <p:cxnSp>
                <p:nvCxnSpPr>
                  <p:cNvPr id="1023" name="Google Shape;1023;p42"/>
                  <p:cNvCxnSpPr>
                    <a:stCxn id="1015" idx="7"/>
                    <a:endCxn id="1022" idx="3"/>
                  </p:cNvCxnSpPr>
                  <p:nvPr/>
                </p:nvCxnSpPr>
                <p:spPr>
                  <a:xfrm rot="10800000">
                    <a:off x="4315617" y="5128861"/>
                    <a:ext cx="279000" cy="332700"/>
                  </a:xfrm>
                  <a:prstGeom prst="straightConnector1">
                    <a:avLst/>
                  </a:prstGeom>
                  <a:noFill/>
                  <a:ln cap="flat" cmpd="sng" w="25400">
                    <a:solidFill>
                      <a:schemeClr val="dk1"/>
                    </a:solidFill>
                    <a:prstDash val="solid"/>
                    <a:miter lim="800000"/>
                    <a:headEnd len="med" w="med" type="none"/>
                    <a:tailEnd len="med" w="med" type="none"/>
                  </a:ln>
                </p:spPr>
              </p:cxnSp>
              <p:sp>
                <p:nvSpPr>
                  <p:cNvPr id="1022" name="Google Shape;1022;p42"/>
                  <p:cNvSpPr/>
                  <p:nvPr/>
                </p:nvSpPr>
                <p:spPr>
                  <a:xfrm flipH="1">
                    <a:off x="4033825" y="4848455"/>
                    <a:ext cx="330144"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3</a:t>
                    </a:r>
                    <a:endParaRPr/>
                  </a:p>
                </p:txBody>
              </p:sp>
              <p:sp>
                <p:nvSpPr>
                  <p:cNvPr id="1024" name="Google Shape;1024;p42"/>
                  <p:cNvSpPr txBox="1"/>
                  <p:nvPr/>
                </p:nvSpPr>
                <p:spPr>
                  <a:xfrm>
                    <a:off x="4008429" y="4583416"/>
                    <a:ext cx="376174"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grpSp>
            <p:grpSp>
              <p:nvGrpSpPr>
                <p:cNvPr id="1025" name="Google Shape;1025;p42"/>
                <p:cNvGrpSpPr/>
                <p:nvPr/>
              </p:nvGrpSpPr>
              <p:grpSpPr>
                <a:xfrm>
                  <a:off x="2977054" y="2733950"/>
                  <a:ext cx="546507" cy="897190"/>
                  <a:chOff x="4021653" y="4558802"/>
                  <a:chExt cx="546507" cy="897190"/>
                </a:xfrm>
              </p:grpSpPr>
              <p:cxnSp>
                <p:nvCxnSpPr>
                  <p:cNvPr id="1026" name="Google Shape;1026;p42"/>
                  <p:cNvCxnSpPr>
                    <a:stCxn id="1018" idx="7"/>
                    <a:endCxn id="1027" idx="3"/>
                  </p:cNvCxnSpPr>
                  <p:nvPr/>
                </p:nvCxnSpPr>
                <p:spPr>
                  <a:xfrm rot="10800000">
                    <a:off x="4314660" y="5128092"/>
                    <a:ext cx="253500" cy="327900"/>
                  </a:xfrm>
                  <a:prstGeom prst="straightConnector1">
                    <a:avLst/>
                  </a:prstGeom>
                  <a:noFill/>
                  <a:ln cap="flat" cmpd="sng" w="25400">
                    <a:solidFill>
                      <a:schemeClr val="dk1"/>
                    </a:solidFill>
                    <a:prstDash val="solid"/>
                    <a:miter lim="800000"/>
                    <a:headEnd len="med" w="med" type="none"/>
                    <a:tailEnd len="med" w="med" type="none"/>
                  </a:ln>
                </p:spPr>
              </p:cxnSp>
              <p:sp>
                <p:nvSpPr>
                  <p:cNvPr id="1027" name="Google Shape;1027;p42"/>
                  <p:cNvSpPr/>
                  <p:nvPr/>
                </p:nvSpPr>
                <p:spPr>
                  <a:xfrm flipH="1">
                    <a:off x="4034351" y="4847648"/>
                    <a:ext cx="328558" cy="32852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7</a:t>
                    </a:r>
                    <a:endParaRPr/>
                  </a:p>
                </p:txBody>
              </p:sp>
              <p:sp>
                <p:nvSpPr>
                  <p:cNvPr id="1028" name="Google Shape;1028;p42"/>
                  <p:cNvSpPr txBox="1"/>
                  <p:nvPr/>
                </p:nvSpPr>
                <p:spPr>
                  <a:xfrm>
                    <a:off x="4021653" y="4558802"/>
                    <a:ext cx="374587" cy="27614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grpSp>
            <p:grpSp>
              <p:nvGrpSpPr>
                <p:cNvPr id="1029" name="Google Shape;1029;p42"/>
                <p:cNvGrpSpPr/>
                <p:nvPr/>
              </p:nvGrpSpPr>
              <p:grpSpPr>
                <a:xfrm>
                  <a:off x="1685904" y="2153085"/>
                  <a:ext cx="1351965" cy="917822"/>
                  <a:chOff x="3404755" y="4609326"/>
                  <a:chExt cx="1351965" cy="917822"/>
                </a:xfrm>
              </p:grpSpPr>
              <p:cxnSp>
                <p:nvCxnSpPr>
                  <p:cNvPr id="1030" name="Google Shape;1030;p42"/>
                  <p:cNvCxnSpPr>
                    <a:stCxn id="1022" idx="1"/>
                    <a:endCxn id="1031" idx="5"/>
                  </p:cNvCxnSpPr>
                  <p:nvPr/>
                </p:nvCxnSpPr>
                <p:spPr>
                  <a:xfrm flipH="1" rot="10800000">
                    <a:off x="3404755" y="5180086"/>
                    <a:ext cx="577200" cy="342300"/>
                  </a:xfrm>
                  <a:prstGeom prst="straightConnector1">
                    <a:avLst/>
                  </a:prstGeom>
                  <a:noFill/>
                  <a:ln cap="flat" cmpd="sng" w="25400">
                    <a:solidFill>
                      <a:schemeClr val="dk1"/>
                    </a:solidFill>
                    <a:prstDash val="solid"/>
                    <a:miter lim="800000"/>
                    <a:headEnd len="med" w="med" type="none"/>
                    <a:tailEnd len="med" w="med" type="none"/>
                  </a:ln>
                </p:spPr>
              </p:cxnSp>
              <p:cxnSp>
                <p:nvCxnSpPr>
                  <p:cNvPr id="1032" name="Google Shape;1032;p42"/>
                  <p:cNvCxnSpPr>
                    <a:stCxn id="1027" idx="7"/>
                    <a:endCxn id="1031" idx="3"/>
                  </p:cNvCxnSpPr>
                  <p:nvPr/>
                </p:nvCxnSpPr>
                <p:spPr>
                  <a:xfrm rot="10800000">
                    <a:off x="4213119" y="5180048"/>
                    <a:ext cx="543600" cy="347100"/>
                  </a:xfrm>
                  <a:prstGeom prst="straightConnector1">
                    <a:avLst/>
                  </a:prstGeom>
                  <a:noFill/>
                  <a:ln cap="flat" cmpd="sng" w="25400">
                    <a:solidFill>
                      <a:schemeClr val="dk1"/>
                    </a:solidFill>
                    <a:prstDash val="solid"/>
                    <a:miter lim="800000"/>
                    <a:headEnd len="med" w="med" type="none"/>
                    <a:tailEnd len="med" w="med" type="none"/>
                  </a:ln>
                </p:spPr>
              </p:cxnSp>
              <p:sp>
                <p:nvSpPr>
                  <p:cNvPr id="1031" name="Google Shape;1031;p42"/>
                  <p:cNvSpPr/>
                  <p:nvPr/>
                </p:nvSpPr>
                <p:spPr>
                  <a:xfrm flipH="1">
                    <a:off x="3934034" y="4899758"/>
                    <a:ext cx="326970" cy="32852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5</a:t>
                    </a:r>
                    <a:endParaRPr/>
                  </a:p>
                </p:txBody>
              </p:sp>
              <p:sp>
                <p:nvSpPr>
                  <p:cNvPr id="1033" name="Google Shape;1033;p42"/>
                  <p:cNvSpPr txBox="1"/>
                  <p:nvPr/>
                </p:nvSpPr>
                <p:spPr>
                  <a:xfrm>
                    <a:off x="3908638" y="4609326"/>
                    <a:ext cx="373000"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grpSp>
          </p:grpSp>
          <p:sp>
            <p:nvSpPr>
              <p:cNvPr id="1034" name="Google Shape;1034;p42"/>
              <p:cNvSpPr txBox="1"/>
              <p:nvPr/>
            </p:nvSpPr>
            <p:spPr>
              <a:xfrm>
                <a:off x="1126342" y="2768866"/>
                <a:ext cx="468234" cy="277736"/>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1" i="0" sz="1200" u="none" cap="none" strike="noStrike">
                  <a:solidFill>
                    <a:srgbClr val="0000FF"/>
                  </a:solidFill>
                  <a:latin typeface="Georgia"/>
                  <a:ea typeface="Georgia"/>
                  <a:cs typeface="Georgia"/>
                  <a:sym typeface="Georgia"/>
                </a:endParaRPr>
              </a:p>
            </p:txBody>
          </p:sp>
        </p:grpSp>
        <p:sp>
          <p:nvSpPr>
            <p:cNvPr id="1035" name="Google Shape;1035;p42"/>
            <p:cNvSpPr/>
            <p:nvPr/>
          </p:nvSpPr>
          <p:spPr>
            <a:xfrm flipH="1">
              <a:off x="3725862" y="3260215"/>
              <a:ext cx="196850" cy="1404939"/>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36" name="Google Shape;1036;p42"/>
            <p:cNvSpPr txBox="1"/>
            <p:nvPr/>
          </p:nvSpPr>
          <p:spPr>
            <a:xfrm>
              <a:off x="3922712" y="3682284"/>
              <a:ext cx="827087"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C00000"/>
                </a:buClr>
                <a:buSzPts val="1400"/>
                <a:buFont typeface="Noto Sans Symbols"/>
                <a:buNone/>
              </a:pPr>
              <a:r>
                <a:rPr b="1" i="0" lang="pt-BR" sz="1400" u="none" cap="none" strike="noStrike">
                  <a:solidFill>
                    <a:srgbClr val="C00000"/>
                  </a:solidFill>
                  <a:latin typeface="Bookman Old Style"/>
                  <a:ea typeface="Bookman Old Style"/>
                  <a:cs typeface="Bookman Old Style"/>
                  <a:sym typeface="Bookman Old Style"/>
                </a:rPr>
                <a:t>Altura</a:t>
              </a:r>
              <a:endParaRPr/>
            </a:p>
            <a:p>
              <a:pPr indent="0" lvl="0" marL="0" marR="0" rtl="0" algn="ctr">
                <a:spcBef>
                  <a:spcPts val="0"/>
                </a:spcBef>
                <a:spcAft>
                  <a:spcPts val="0"/>
                </a:spcAft>
                <a:buClr>
                  <a:srgbClr val="C00000"/>
                </a:buClr>
                <a:buSzPts val="1400"/>
                <a:buFont typeface="Noto Sans Symbols"/>
                <a:buNone/>
              </a:pPr>
              <a:r>
                <a:rPr b="1" i="0" lang="pt-BR" sz="1400" u="none" cap="none" strike="noStrike">
                  <a:solidFill>
                    <a:srgbClr val="C00000"/>
                  </a:solidFill>
                  <a:latin typeface="Bookman Old Style"/>
                  <a:ea typeface="Bookman Old Style"/>
                  <a:cs typeface="Bookman Old Style"/>
                  <a:sym typeface="Bookman Old Style"/>
                </a:rPr>
                <a:t>H=3</a:t>
              </a:r>
              <a:endParaRPr/>
            </a:p>
          </p:txBody>
        </p:sp>
      </p:grpSp>
      <p:pic>
        <p:nvPicPr>
          <p:cNvPr id="1037" name="Google Shape;1037;p42"/>
          <p:cNvPicPr preferRelativeResize="0"/>
          <p:nvPr/>
        </p:nvPicPr>
        <p:blipFill rotWithShape="1">
          <a:blip r:embed="rId4">
            <a:alphaModFix/>
          </a:blip>
          <a:srcRect b="0" l="0" r="0" t="0"/>
          <a:stretch/>
        </p:blipFill>
        <p:spPr>
          <a:xfrm>
            <a:off x="1468434" y="3019425"/>
            <a:ext cx="974725" cy="212725"/>
          </a:xfrm>
          <a:prstGeom prst="rect">
            <a:avLst/>
          </a:prstGeom>
          <a:noFill/>
          <a:ln>
            <a:noFill/>
          </a:ln>
        </p:spPr>
      </p:pic>
      <p:grpSp>
        <p:nvGrpSpPr>
          <p:cNvPr id="1038" name="Google Shape;1038;p42"/>
          <p:cNvGrpSpPr/>
          <p:nvPr/>
        </p:nvGrpSpPr>
        <p:grpSpPr>
          <a:xfrm>
            <a:off x="5404079" y="3246707"/>
            <a:ext cx="3119437" cy="2941638"/>
            <a:chOff x="5643563" y="2974487"/>
            <a:chExt cx="3119437" cy="2941636"/>
          </a:xfrm>
        </p:grpSpPr>
        <p:grpSp>
          <p:nvGrpSpPr>
            <p:cNvPr id="1039" name="Google Shape;1039;p42"/>
            <p:cNvGrpSpPr/>
            <p:nvPr/>
          </p:nvGrpSpPr>
          <p:grpSpPr>
            <a:xfrm>
              <a:off x="5643563" y="2974487"/>
              <a:ext cx="2047875" cy="2916236"/>
              <a:chOff x="5841999" y="1314450"/>
              <a:chExt cx="2047876" cy="2916236"/>
            </a:xfrm>
          </p:grpSpPr>
          <p:grpSp>
            <p:nvGrpSpPr>
              <p:cNvPr id="1040" name="Google Shape;1040;p42"/>
              <p:cNvGrpSpPr/>
              <p:nvPr/>
            </p:nvGrpSpPr>
            <p:grpSpPr>
              <a:xfrm flipH="1">
                <a:off x="6764336" y="2454274"/>
                <a:ext cx="1125539" cy="1158874"/>
                <a:chOff x="3648075" y="4481832"/>
                <a:chExt cx="1125418" cy="1158538"/>
              </a:xfrm>
            </p:grpSpPr>
            <p:cxnSp>
              <p:nvCxnSpPr>
                <p:cNvPr id="1041" name="Google Shape;1041;p42"/>
                <p:cNvCxnSpPr>
                  <a:stCxn id="1042" idx="0"/>
                  <a:endCxn id="1043" idx="5"/>
                </p:cNvCxnSpPr>
                <p:nvPr/>
              </p:nvCxnSpPr>
              <p:spPr>
                <a:xfrm flipH="1" rot="10800000">
                  <a:off x="3944113" y="5052654"/>
                  <a:ext cx="137700" cy="259200"/>
                </a:xfrm>
                <a:prstGeom prst="straightConnector1">
                  <a:avLst/>
                </a:prstGeom>
                <a:noFill/>
                <a:ln cap="flat" cmpd="sng" w="25400">
                  <a:solidFill>
                    <a:schemeClr val="dk1"/>
                  </a:solidFill>
                  <a:prstDash val="solid"/>
                  <a:miter lim="800000"/>
                  <a:headEnd len="med" w="med" type="none"/>
                  <a:tailEnd len="med" w="med" type="none"/>
                </a:ln>
              </p:spPr>
            </p:cxnSp>
            <p:cxnSp>
              <p:nvCxnSpPr>
                <p:cNvPr id="1044" name="Google Shape;1044;p42"/>
                <p:cNvCxnSpPr>
                  <a:stCxn id="1045" idx="0"/>
                  <a:endCxn id="1043" idx="3"/>
                </p:cNvCxnSpPr>
                <p:nvPr/>
              </p:nvCxnSpPr>
              <p:spPr>
                <a:xfrm rot="10800000">
                  <a:off x="4314184" y="5052654"/>
                  <a:ext cx="134700" cy="259200"/>
                </a:xfrm>
                <a:prstGeom prst="straightConnector1">
                  <a:avLst/>
                </a:prstGeom>
                <a:noFill/>
                <a:ln cap="flat" cmpd="sng" w="25400">
                  <a:solidFill>
                    <a:schemeClr val="dk1"/>
                  </a:solidFill>
                  <a:prstDash val="solid"/>
                  <a:miter lim="800000"/>
                  <a:headEnd len="med" w="med" type="none"/>
                  <a:tailEnd len="med" w="med" type="none"/>
                </a:ln>
              </p:spPr>
            </p:cxnSp>
            <p:sp>
              <p:nvSpPr>
                <p:cNvPr id="1043" name="Google Shape;1043;p42"/>
                <p:cNvSpPr/>
                <p:nvPr/>
              </p:nvSpPr>
              <p:spPr>
                <a:xfrm flipH="1">
                  <a:off x="4033797" y="4772261"/>
                  <a:ext cx="328577"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7</a:t>
                  </a:r>
                  <a:endParaRPr/>
                </a:p>
              </p:txBody>
            </p:sp>
            <p:sp>
              <p:nvSpPr>
                <p:cNvPr id="1046" name="Google Shape;1046;p42"/>
                <p:cNvSpPr txBox="1"/>
                <p:nvPr/>
              </p:nvSpPr>
              <p:spPr>
                <a:xfrm>
                  <a:off x="3648075" y="5023013"/>
                  <a:ext cx="374610" cy="2761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sp>
              <p:nvSpPr>
                <p:cNvPr id="1042" name="Google Shape;1042;p42"/>
                <p:cNvSpPr/>
                <p:nvPr/>
              </p:nvSpPr>
              <p:spPr>
                <a:xfrm flipH="1">
                  <a:off x="3779824" y="5311854"/>
                  <a:ext cx="328577"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8</a:t>
                  </a:r>
                  <a:endParaRPr/>
                </a:p>
              </p:txBody>
            </p:sp>
            <p:sp>
              <p:nvSpPr>
                <p:cNvPr id="1045" name="Google Shape;1045;p42"/>
                <p:cNvSpPr/>
                <p:nvPr/>
              </p:nvSpPr>
              <p:spPr>
                <a:xfrm flipH="1">
                  <a:off x="4284595" y="5311854"/>
                  <a:ext cx="328577"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5</a:t>
                  </a:r>
                  <a:endParaRPr/>
                </a:p>
              </p:txBody>
            </p:sp>
            <p:sp>
              <p:nvSpPr>
                <p:cNvPr id="1047" name="Google Shape;1047;p42"/>
                <p:cNvSpPr txBox="1"/>
                <p:nvPr/>
              </p:nvSpPr>
              <p:spPr>
                <a:xfrm>
                  <a:off x="4398883" y="5023013"/>
                  <a:ext cx="374610" cy="2761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sp>
              <p:nvSpPr>
                <p:cNvPr id="1048" name="Google Shape;1048;p42"/>
                <p:cNvSpPr txBox="1"/>
                <p:nvPr/>
              </p:nvSpPr>
              <p:spPr>
                <a:xfrm>
                  <a:off x="4021098" y="4481832"/>
                  <a:ext cx="374610" cy="2761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grpSp>
          <p:grpSp>
            <p:nvGrpSpPr>
              <p:cNvPr id="1049" name="Google Shape;1049;p42"/>
              <p:cNvGrpSpPr/>
              <p:nvPr/>
            </p:nvGrpSpPr>
            <p:grpSpPr>
              <a:xfrm flipH="1">
                <a:off x="6651624" y="1914525"/>
                <a:ext cx="571999" cy="878386"/>
                <a:chOff x="3810953" y="4583407"/>
                <a:chExt cx="571937" cy="878131"/>
              </a:xfrm>
            </p:grpSpPr>
            <p:cxnSp>
              <p:nvCxnSpPr>
                <p:cNvPr id="1050" name="Google Shape;1050;p42"/>
                <p:cNvCxnSpPr>
                  <a:stCxn id="1043" idx="1"/>
                  <a:endCxn id="1051" idx="5"/>
                </p:cNvCxnSpPr>
                <p:nvPr/>
              </p:nvCxnSpPr>
              <p:spPr>
                <a:xfrm flipH="1" rot="10800000">
                  <a:off x="3810953" y="5128838"/>
                  <a:ext cx="271200" cy="332700"/>
                </a:xfrm>
                <a:prstGeom prst="straightConnector1">
                  <a:avLst/>
                </a:prstGeom>
                <a:noFill/>
                <a:ln cap="flat" cmpd="sng" w="25400">
                  <a:solidFill>
                    <a:schemeClr val="dk1"/>
                  </a:solidFill>
                  <a:prstDash val="solid"/>
                  <a:miter lim="800000"/>
                  <a:headEnd len="med" w="med" type="none"/>
                  <a:tailEnd len="med" w="med" type="none"/>
                </a:ln>
              </p:spPr>
            </p:cxnSp>
            <p:sp>
              <p:nvSpPr>
                <p:cNvPr id="1051" name="Google Shape;1051;p42"/>
                <p:cNvSpPr/>
                <p:nvPr/>
              </p:nvSpPr>
              <p:spPr>
                <a:xfrm flipH="1">
                  <a:off x="4033678" y="4848443"/>
                  <a:ext cx="330164"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3</a:t>
                  </a:r>
                  <a:endParaRPr/>
                </a:p>
              </p:txBody>
            </p:sp>
            <p:sp>
              <p:nvSpPr>
                <p:cNvPr id="1052" name="Google Shape;1052;p42"/>
                <p:cNvSpPr txBox="1"/>
                <p:nvPr/>
              </p:nvSpPr>
              <p:spPr>
                <a:xfrm>
                  <a:off x="4008281" y="4583407"/>
                  <a:ext cx="374609" cy="27773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grpSp>
          <p:grpSp>
            <p:nvGrpSpPr>
              <p:cNvPr id="1053" name="Google Shape;1053;p42"/>
              <p:cNvGrpSpPr/>
              <p:nvPr/>
            </p:nvGrpSpPr>
            <p:grpSpPr>
              <a:xfrm flipH="1">
                <a:off x="5841999" y="1314450"/>
                <a:ext cx="877032" cy="913312"/>
                <a:chOff x="3404625" y="4609326"/>
                <a:chExt cx="876937" cy="913047"/>
              </a:xfrm>
            </p:grpSpPr>
            <p:cxnSp>
              <p:nvCxnSpPr>
                <p:cNvPr id="1054" name="Google Shape;1054;p42"/>
                <p:cNvCxnSpPr>
                  <a:stCxn id="1051" idx="1"/>
                  <a:endCxn id="1055" idx="5"/>
                </p:cNvCxnSpPr>
                <p:nvPr/>
              </p:nvCxnSpPr>
              <p:spPr>
                <a:xfrm flipH="1" rot="10800000">
                  <a:off x="3404625" y="5180073"/>
                  <a:ext cx="575700" cy="342300"/>
                </a:xfrm>
                <a:prstGeom prst="straightConnector1">
                  <a:avLst/>
                </a:prstGeom>
                <a:noFill/>
                <a:ln cap="flat" cmpd="sng" w="25400">
                  <a:solidFill>
                    <a:schemeClr val="dk1"/>
                  </a:solidFill>
                  <a:prstDash val="solid"/>
                  <a:miter lim="800000"/>
                  <a:headEnd len="med" w="med" type="none"/>
                  <a:tailEnd len="med" w="med" type="none"/>
                </a:ln>
              </p:spPr>
            </p:cxnSp>
            <p:sp>
              <p:nvSpPr>
                <p:cNvPr id="1055" name="Google Shape;1055;p42"/>
                <p:cNvSpPr/>
                <p:nvPr/>
              </p:nvSpPr>
              <p:spPr>
                <a:xfrm flipH="1">
                  <a:off x="3932350" y="4899754"/>
                  <a:ext cx="328577" cy="32851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2</a:t>
                  </a:r>
                  <a:endParaRPr/>
                </a:p>
              </p:txBody>
            </p:sp>
            <p:sp>
              <p:nvSpPr>
                <p:cNvPr id="1056" name="Google Shape;1056;p42"/>
                <p:cNvSpPr txBox="1"/>
                <p:nvPr/>
              </p:nvSpPr>
              <p:spPr>
                <a:xfrm>
                  <a:off x="3906953" y="4609326"/>
                  <a:ext cx="374609" cy="27773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grpSp>
          <p:cxnSp>
            <p:nvCxnSpPr>
              <p:cNvPr id="1057" name="Google Shape;1057;p42"/>
              <p:cNvCxnSpPr>
                <a:stCxn id="1058" idx="0"/>
                <a:endCxn id="1045" idx="3"/>
              </p:cNvCxnSpPr>
              <p:nvPr/>
            </p:nvCxnSpPr>
            <p:spPr>
              <a:xfrm flipH="1" rot="10800000">
                <a:off x="6914355" y="3565173"/>
                <a:ext cx="58500" cy="336900"/>
              </a:xfrm>
              <a:prstGeom prst="straightConnector1">
                <a:avLst/>
              </a:prstGeom>
              <a:noFill/>
              <a:ln cap="flat" cmpd="sng" w="25400">
                <a:solidFill>
                  <a:schemeClr val="dk1"/>
                </a:solidFill>
                <a:prstDash val="solid"/>
                <a:miter lim="800000"/>
                <a:headEnd len="med" w="med" type="none"/>
                <a:tailEnd len="med" w="med" type="none"/>
              </a:ln>
            </p:spPr>
          </p:cxnSp>
          <p:sp>
            <p:nvSpPr>
              <p:cNvPr id="1058" name="Google Shape;1058;p42"/>
              <p:cNvSpPr/>
              <p:nvPr/>
            </p:nvSpPr>
            <p:spPr>
              <a:xfrm>
                <a:off x="6750049" y="3902073"/>
                <a:ext cx="328612" cy="32861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5</a:t>
                </a:r>
                <a:endParaRPr/>
              </a:p>
            </p:txBody>
          </p:sp>
          <p:sp>
            <p:nvSpPr>
              <p:cNvPr id="1059" name="Google Shape;1059;p42"/>
              <p:cNvSpPr txBox="1"/>
              <p:nvPr/>
            </p:nvSpPr>
            <p:spPr>
              <a:xfrm flipH="1">
                <a:off x="6564311" y="3651248"/>
                <a:ext cx="374650" cy="27622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grpSp>
        <p:sp>
          <p:nvSpPr>
            <p:cNvPr id="1060" name="Google Shape;1060;p42"/>
            <p:cNvSpPr/>
            <p:nvPr/>
          </p:nvSpPr>
          <p:spPr>
            <a:xfrm flipH="1">
              <a:off x="7691438" y="3277700"/>
              <a:ext cx="196850" cy="2638423"/>
            </a:xfrm>
            <a:prstGeom prst="leftBrace">
              <a:avLst>
                <a:gd fmla="val 8333" name="adj1"/>
                <a:gd fmla="val 50000" name="adj2"/>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61" name="Google Shape;1061;p42"/>
            <p:cNvSpPr txBox="1"/>
            <p:nvPr/>
          </p:nvSpPr>
          <p:spPr>
            <a:xfrm>
              <a:off x="7888288" y="4418862"/>
              <a:ext cx="87471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C00000"/>
                </a:buClr>
                <a:buSzPts val="1400"/>
                <a:buFont typeface="Noto Sans Symbols"/>
                <a:buNone/>
              </a:pPr>
              <a:r>
                <a:rPr b="1" i="0" lang="pt-BR" sz="1400" u="none" cap="none" strike="noStrike">
                  <a:solidFill>
                    <a:srgbClr val="C00000"/>
                  </a:solidFill>
                  <a:latin typeface="Bookman Old Style"/>
                  <a:ea typeface="Bookman Old Style"/>
                  <a:cs typeface="Bookman Old Style"/>
                  <a:sym typeface="Bookman Old Style"/>
                </a:rPr>
                <a:t>Altura</a:t>
              </a:r>
              <a:endParaRPr/>
            </a:p>
            <a:p>
              <a:pPr indent="0" lvl="0" marL="0" marR="0" rtl="0" algn="ctr">
                <a:spcBef>
                  <a:spcPts val="0"/>
                </a:spcBef>
                <a:spcAft>
                  <a:spcPts val="0"/>
                </a:spcAft>
                <a:buClr>
                  <a:srgbClr val="C00000"/>
                </a:buClr>
                <a:buSzPts val="1400"/>
                <a:buFont typeface="Noto Sans Symbols"/>
                <a:buNone/>
              </a:pPr>
              <a:r>
                <a:rPr b="1" i="0" lang="pt-BR" sz="1400" u="none" cap="none" strike="noStrike">
                  <a:solidFill>
                    <a:srgbClr val="C00000"/>
                  </a:solidFill>
                  <a:latin typeface="Bookman Old Style"/>
                  <a:ea typeface="Bookman Old Style"/>
                  <a:cs typeface="Bookman Old Style"/>
                  <a:sym typeface="Bookman Old Style"/>
                </a:rPr>
                <a:t>H=5</a:t>
              </a:r>
              <a:endParaRPr/>
            </a:p>
          </p:txBody>
        </p:sp>
      </p:grpSp>
      <p:pic>
        <p:nvPicPr>
          <p:cNvPr id="1062" name="Google Shape;1062;p42"/>
          <p:cNvPicPr preferRelativeResize="0"/>
          <p:nvPr/>
        </p:nvPicPr>
        <p:blipFill rotWithShape="1">
          <a:blip r:embed="rId5">
            <a:alphaModFix/>
          </a:blip>
          <a:srcRect b="0" l="0" r="0" t="0"/>
          <a:stretch/>
        </p:blipFill>
        <p:spPr>
          <a:xfrm>
            <a:off x="5085669" y="3019425"/>
            <a:ext cx="1082675" cy="214313"/>
          </a:xfrm>
          <a:prstGeom prst="rect">
            <a:avLst/>
          </a:prstGeom>
          <a:noFill/>
          <a:ln>
            <a:noFill/>
          </a:ln>
        </p:spPr>
      </p:pic>
      <p:sp>
        <p:nvSpPr>
          <p:cNvPr id="1063" name="Google Shape;1063;p42"/>
          <p:cNvSpPr txBox="1"/>
          <p:nvPr/>
        </p:nvSpPr>
        <p:spPr>
          <a:xfrm>
            <a:off x="1309376" y="5271196"/>
            <a:ext cx="152036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Árvore</a:t>
            </a:r>
            <a:endParaRPr/>
          </a:p>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Balanceada</a:t>
            </a:r>
            <a:endParaRPr/>
          </a:p>
        </p:txBody>
      </p:sp>
      <p:sp>
        <p:nvSpPr>
          <p:cNvPr id="1064" name="Google Shape;1064;p42"/>
          <p:cNvSpPr txBox="1"/>
          <p:nvPr/>
        </p:nvSpPr>
        <p:spPr>
          <a:xfrm>
            <a:off x="4225155" y="5271196"/>
            <a:ext cx="1762213"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Árvore</a:t>
            </a:r>
            <a:endParaRPr/>
          </a:p>
          <a:p>
            <a:pPr indent="0" lvl="0" marL="0" marR="0" rtl="0" algn="ctr">
              <a:spcBef>
                <a:spcPts val="0"/>
              </a:spcBef>
              <a:spcAft>
                <a:spcPts val="0"/>
              </a:spcAft>
              <a:buClr>
                <a:srgbClr val="0000FF"/>
              </a:buClr>
              <a:buSzPts val="1400"/>
              <a:buFont typeface="Noto Sans Symbols"/>
              <a:buNone/>
            </a:pPr>
            <a:r>
              <a:rPr b="1" i="0" lang="pt-BR" sz="1400" u="none" cap="none" strike="noStrike">
                <a:solidFill>
                  <a:srgbClr val="0000FF"/>
                </a:solidFill>
                <a:latin typeface="Bookman Old Style"/>
                <a:ea typeface="Bookman Old Style"/>
                <a:cs typeface="Bookman Old Style"/>
                <a:sym typeface="Bookman Old Style"/>
              </a:rPr>
              <a:t>Não Balanceada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4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Binárias</a:t>
            </a:r>
            <a:br>
              <a:rPr lang="pt-BR" sz="2800">
                <a:solidFill>
                  <a:srgbClr val="C00000"/>
                </a:solidFill>
              </a:rPr>
            </a:br>
            <a:r>
              <a:rPr lang="pt-BR" sz="2400">
                <a:solidFill>
                  <a:srgbClr val="00B050"/>
                </a:solidFill>
              </a:rPr>
              <a:t>Propriedades</a:t>
            </a:r>
            <a:endParaRPr/>
          </a:p>
        </p:txBody>
      </p:sp>
      <p:sp>
        <p:nvSpPr>
          <p:cNvPr id="1070" name="Google Shape;1070;p43"/>
          <p:cNvSpPr txBox="1"/>
          <p:nvPr/>
        </p:nvSpPr>
        <p:spPr>
          <a:xfrm>
            <a:off x="749300" y="1460500"/>
            <a:ext cx="7772400" cy="160927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1" i="0" lang="pt-BR" sz="1800" u="none" cap="none" strike="noStrike">
                <a:solidFill>
                  <a:srgbClr val="002060"/>
                </a:solidFill>
                <a:latin typeface="Gill Sans"/>
                <a:ea typeface="Gill Sans"/>
                <a:cs typeface="Gill Sans"/>
                <a:sym typeface="Gill Sans"/>
              </a:rPr>
              <a:t>Árvores Binárias Completas e Quase Completas.-</a:t>
            </a:r>
            <a:r>
              <a:rPr b="0" i="0" lang="pt-BR" sz="1800" u="none" cap="none" strike="noStrike">
                <a:solidFill>
                  <a:srgbClr val="002060"/>
                </a:solidFill>
                <a:latin typeface="Gill Sans"/>
                <a:ea typeface="Gill Sans"/>
                <a:cs typeface="Gill Sans"/>
                <a:sym typeface="Gill Sans"/>
              </a:rPr>
              <a:t>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a:t>
            </a:r>
            <a:r>
              <a:rPr b="1" i="0" lang="pt-BR" sz="1800" u="none" cap="none" strike="noStrike">
                <a:solidFill>
                  <a:srgbClr val="002060"/>
                </a:solidFill>
                <a:latin typeface="Gill Sans"/>
                <a:ea typeface="Gill Sans"/>
                <a:cs typeface="Gill Sans"/>
                <a:sym typeface="Gill Sans"/>
              </a:rPr>
              <a:t>árvore binária completa</a:t>
            </a:r>
            <a:r>
              <a:rPr b="0" i="0" lang="pt-BR" sz="1800" u="none" cap="none" strike="noStrike">
                <a:solidFill>
                  <a:srgbClr val="002060"/>
                </a:solidFill>
                <a:latin typeface="Gill Sans"/>
                <a:ea typeface="Gill Sans"/>
                <a:cs typeface="Gill Sans"/>
                <a:sym typeface="Gill Sans"/>
              </a:rPr>
              <a:t> tem o número máximo de nós para a sua altura.  Esse número de nós é atingido quando o último nível está cheio.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árvore binária é considerada quase completa se possui a altura mínima dados os seus nós e todos os nós do último nível se encontram à esquerda.</a:t>
            </a:r>
            <a:endParaRPr b="0" baseline="-25000" i="0" sz="1800" u="none" cap="none" strike="noStrike">
              <a:solidFill>
                <a:srgbClr val="002060"/>
              </a:solidFill>
              <a:latin typeface="Gill Sans"/>
              <a:ea typeface="Gill Sans"/>
              <a:cs typeface="Gill Sans"/>
              <a:sym typeface="Gill Sans"/>
            </a:endParaRPr>
          </a:p>
        </p:txBody>
      </p:sp>
      <p:sp>
        <p:nvSpPr>
          <p:cNvPr id="1071" name="Google Shape;1071;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72" name="Google Shape;1072;p4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73" name="Google Shape;1073;p4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74" name="Google Shape;1074;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075" name="Google Shape;1075;p43"/>
          <p:cNvPicPr preferRelativeResize="0"/>
          <p:nvPr/>
        </p:nvPicPr>
        <p:blipFill rotWithShape="1">
          <a:blip r:embed="rId3">
            <a:alphaModFix/>
          </a:blip>
          <a:srcRect b="0" l="0" r="0" t="0"/>
          <a:stretch/>
        </p:blipFill>
        <p:spPr>
          <a:xfrm>
            <a:off x="1987538" y="3189511"/>
            <a:ext cx="5667375" cy="282178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4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de Árvores Binárias</a:t>
            </a:r>
            <a:br>
              <a:rPr lang="pt-BR" sz="2800">
                <a:solidFill>
                  <a:srgbClr val="C00000"/>
                </a:solidFill>
              </a:rPr>
            </a:br>
            <a:r>
              <a:rPr lang="pt-BR" sz="2400">
                <a:solidFill>
                  <a:srgbClr val="00B050"/>
                </a:solidFill>
              </a:rPr>
              <a:t>(Binary Tree Transversals)</a:t>
            </a:r>
            <a:endParaRPr/>
          </a:p>
        </p:txBody>
      </p:sp>
      <p:sp>
        <p:nvSpPr>
          <p:cNvPr id="1081" name="Google Shape;1081;p44"/>
          <p:cNvSpPr txBox="1"/>
          <p:nvPr/>
        </p:nvSpPr>
        <p:spPr>
          <a:xfrm>
            <a:off x="749300" y="1231894"/>
            <a:ext cx="7772400" cy="1609271"/>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percurso de uma árvore binária requer que cada nó da árvore seja processado exatamente uma vez em uma sequência predeterminada.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Existem duas abordagens gerais para definir a sequência de percurso:</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Profundidade Primeiro (</a:t>
            </a:r>
            <a:r>
              <a:rPr b="0" i="1" lang="pt-BR" sz="1800" u="none" cap="none" strike="noStrike">
                <a:solidFill>
                  <a:srgbClr val="C00000"/>
                </a:solidFill>
                <a:latin typeface="Gill Sans"/>
                <a:ea typeface="Gill Sans"/>
                <a:cs typeface="Gill Sans"/>
                <a:sym typeface="Gill Sans"/>
              </a:rPr>
              <a:t>depth first</a:t>
            </a:r>
            <a:r>
              <a:rPr b="0" i="0" lang="pt-BR" sz="1800" u="none" cap="none" strike="noStrike">
                <a:solidFill>
                  <a:srgbClr val="C00000"/>
                </a:solidFill>
                <a:latin typeface="Gill Sans"/>
                <a:ea typeface="Gill Sans"/>
                <a:cs typeface="Gill Sans"/>
                <a:sym typeface="Gill Sans"/>
              </a:rPr>
              <a:t>);</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Largura Primeiro (</a:t>
            </a:r>
            <a:r>
              <a:rPr b="0" i="1" lang="pt-BR" sz="1800" u="none" cap="none" strike="noStrike">
                <a:solidFill>
                  <a:srgbClr val="C00000"/>
                </a:solidFill>
                <a:latin typeface="Gill Sans"/>
                <a:ea typeface="Gill Sans"/>
                <a:cs typeface="Gill Sans"/>
                <a:sym typeface="Gill Sans"/>
              </a:rPr>
              <a:t>Breadth first</a:t>
            </a:r>
            <a:r>
              <a:rPr b="0" i="0" lang="pt-BR" sz="1800" u="none" cap="none" strike="noStrike">
                <a:solidFill>
                  <a:srgbClr val="C00000"/>
                </a:solidFill>
                <a:latin typeface="Gill Sans"/>
                <a:ea typeface="Gill Sans"/>
                <a:cs typeface="Gill Sans"/>
                <a:sym typeface="Gill Sans"/>
              </a:rPr>
              <a:t>).</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percurso em profundidade primeiro, o processamento dos nós segue uma estratégia vertical desde a raiz. Escolhe-se um caminho em profundidade desde a raiz até um descendente mais distante nos últimos níveis. Para definir o caminho escolhe-se um primeiro filho da raiz.  Todos os descendentes mais distantes desse filho serão visitados primeiro, depois os menos distantes.  Quando todos os descendentes de um filho forem visitados inicia-se um novo caminho a partir de outro filho.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percurso em largura primeiro, o processamento dos nós segue uma estratégia horizontal (ou por níveis) desde a raiz. Primeiro, todos os filhos da raiz são visitados.  Depois todos os filhos de cada filho serão visitados e assim sucessivamente, até que todos os nós sejam processados.  Neste tipo de percurso, cada nível é processado completamente antes de se iniciar o processamento do seguinte nível.</a:t>
            </a:r>
            <a:endParaRPr/>
          </a:p>
          <a:p>
            <a:pPr indent="-341313" lvl="0" marL="341313" marR="0" rtl="0" algn="l">
              <a:spcBef>
                <a:spcPts val="0"/>
              </a:spcBef>
              <a:spcAft>
                <a:spcPts val="0"/>
              </a:spcAft>
              <a:buNone/>
            </a:pPr>
            <a:r>
              <a:t/>
            </a:r>
            <a:endParaRPr b="0" i="0" sz="1800" u="none" cap="none" strike="noStrike">
              <a:solidFill>
                <a:srgbClr val="002060"/>
              </a:solidFill>
              <a:latin typeface="Gill Sans"/>
              <a:ea typeface="Gill Sans"/>
              <a:cs typeface="Gill Sans"/>
              <a:sym typeface="Gill Sans"/>
            </a:endParaRPr>
          </a:p>
        </p:txBody>
      </p:sp>
      <p:sp>
        <p:nvSpPr>
          <p:cNvPr id="1082" name="Google Shape;1082;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3" name="Google Shape;1083;p4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4" name="Google Shape;1084;p4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85" name="Google Shape;1085;p4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4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Percursos em Profundidade Primeiro</a:t>
            </a:r>
            <a:br>
              <a:rPr lang="pt-BR" sz="2800">
                <a:solidFill>
                  <a:srgbClr val="C00000"/>
                </a:solidFill>
              </a:rPr>
            </a:br>
            <a:r>
              <a:rPr lang="pt-BR" sz="2400">
                <a:solidFill>
                  <a:srgbClr val="00B050"/>
                </a:solidFill>
              </a:rPr>
              <a:t>(Depth-First Transversals)</a:t>
            </a:r>
            <a:endParaRPr/>
          </a:p>
        </p:txBody>
      </p:sp>
      <p:sp>
        <p:nvSpPr>
          <p:cNvPr id="1091" name="Google Shape;1091;p45"/>
          <p:cNvSpPr txBox="1"/>
          <p:nvPr/>
        </p:nvSpPr>
        <p:spPr>
          <a:xfrm>
            <a:off x="749300" y="1231894"/>
            <a:ext cx="7772400" cy="15113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Dado que uma árvore binária consiste de uma raiz, uma sub-árvore esquerda e uma sub-árvore direita, é possível definir seis diferentes sequências de </a:t>
            </a:r>
            <a:r>
              <a:rPr b="1" i="0" lang="pt-BR" sz="1800" u="none" cap="none" strike="noStrike">
                <a:solidFill>
                  <a:srgbClr val="002060"/>
                </a:solidFill>
                <a:latin typeface="Gill Sans"/>
                <a:ea typeface="Gill Sans"/>
                <a:cs typeface="Gill Sans"/>
                <a:sym typeface="Gill Sans"/>
              </a:rPr>
              <a:t>percursos em profundidade</a:t>
            </a:r>
            <a:r>
              <a:rPr b="0" i="0" lang="pt-BR" sz="1800" u="none" cap="none" strike="noStrike">
                <a:solidFill>
                  <a:srgbClr val="002060"/>
                </a:solidFill>
                <a:latin typeface="Gill Sans"/>
                <a:ea typeface="Gill Sans"/>
                <a:cs typeface="Gill Sans"/>
                <a:sym typeface="Gill Sans"/>
              </a:rPr>
              <a:t>.</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Ciência de Computação usa com mais frequência três destas sequências às quais designa nomes padrão. As outras sequências são facilmente derivadas.</a:t>
            </a:r>
            <a:endParaRPr/>
          </a:p>
        </p:txBody>
      </p:sp>
      <p:sp>
        <p:nvSpPr>
          <p:cNvPr id="1092" name="Google Shape;1092;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3" name="Google Shape;1093;p4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4" name="Google Shape;1094;p4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095" name="Google Shape;1095;p4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096" name="Google Shape;1096;p45"/>
          <p:cNvPicPr preferRelativeResize="0"/>
          <p:nvPr/>
        </p:nvPicPr>
        <p:blipFill rotWithShape="1">
          <a:blip r:embed="rId3">
            <a:alphaModFix/>
          </a:blip>
          <a:srcRect b="0" l="0" r="0" t="0"/>
          <a:stretch/>
        </p:blipFill>
        <p:spPr>
          <a:xfrm>
            <a:off x="1843484" y="2808502"/>
            <a:ext cx="5584031" cy="1881188"/>
          </a:xfrm>
          <a:prstGeom prst="rect">
            <a:avLst/>
          </a:prstGeom>
          <a:noFill/>
          <a:ln>
            <a:noFill/>
          </a:ln>
        </p:spPr>
      </p:pic>
      <p:sp>
        <p:nvSpPr>
          <p:cNvPr id="1097" name="Google Shape;1097;p45"/>
          <p:cNvSpPr txBox="1"/>
          <p:nvPr/>
        </p:nvSpPr>
        <p:spPr>
          <a:xfrm>
            <a:off x="869042" y="4867719"/>
            <a:ext cx="7772400" cy="945248"/>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designar estes percursos usa-se a seguinte notação: (N) para o nó processado, (L) visita à sub-árvore esquerda e (R) visitar à sub-árvore direita.</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C00000"/>
                </a:solidFill>
                <a:latin typeface="Gill Sans"/>
                <a:ea typeface="Gill Sans"/>
                <a:cs typeface="Gill Sans"/>
                <a:sym typeface="Gill Sans"/>
              </a:rPr>
              <a:t>O percurso pré-ordem é denotado como NLR.</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C00000"/>
                </a:solidFill>
                <a:latin typeface="Gill Sans"/>
                <a:ea typeface="Gill Sans"/>
                <a:cs typeface="Gill Sans"/>
                <a:sym typeface="Gill Sans"/>
              </a:rPr>
              <a:t>O percurso in-ordem é denotado como LNR.</a:t>
            </a:r>
            <a:endParaRPr/>
          </a:p>
          <a:p>
            <a:pPr indent="-285750" lvl="1" marL="742950" marR="0" rtl="0" algn="just">
              <a:spcBef>
                <a:spcPts val="320"/>
              </a:spcBef>
              <a:spcAft>
                <a:spcPts val="0"/>
              </a:spcAft>
              <a:buClr>
                <a:schemeClr val="accent2"/>
              </a:buClr>
              <a:buSzPts val="1280"/>
              <a:buFont typeface="Courier New"/>
              <a:buChar char="o"/>
            </a:pPr>
            <a:r>
              <a:rPr b="0" i="0" lang="pt-BR" sz="1600" u="none" cap="none" strike="noStrike">
                <a:solidFill>
                  <a:srgbClr val="C00000"/>
                </a:solidFill>
                <a:latin typeface="Gill Sans"/>
                <a:ea typeface="Gill Sans"/>
                <a:cs typeface="Gill Sans"/>
                <a:sym typeface="Gill Sans"/>
              </a:rPr>
              <a:t>O percurso pós-ordem é denotado como LRN.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4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Pré-Ordem NLR</a:t>
            </a:r>
            <a:br>
              <a:rPr lang="pt-BR" sz="2800">
                <a:solidFill>
                  <a:srgbClr val="C00000"/>
                </a:solidFill>
              </a:rPr>
            </a:br>
            <a:r>
              <a:rPr lang="pt-BR" sz="2400">
                <a:solidFill>
                  <a:srgbClr val="00B050"/>
                </a:solidFill>
              </a:rPr>
              <a:t>(Preorder Transversal NLR)</a:t>
            </a:r>
            <a:endParaRPr/>
          </a:p>
        </p:txBody>
      </p:sp>
      <p:sp>
        <p:nvSpPr>
          <p:cNvPr id="1103" name="Google Shape;1103;p46"/>
          <p:cNvSpPr txBox="1"/>
          <p:nvPr/>
        </p:nvSpPr>
        <p:spPr>
          <a:xfrm>
            <a:off x="749300" y="1231894"/>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a:t>
            </a:r>
            <a:r>
              <a:rPr b="1" i="0" lang="pt-BR" sz="1800" u="none" cap="none" strike="noStrike">
                <a:solidFill>
                  <a:srgbClr val="002060"/>
                </a:solidFill>
                <a:latin typeface="Gill Sans"/>
                <a:ea typeface="Gill Sans"/>
                <a:cs typeface="Gill Sans"/>
                <a:sym typeface="Gill Sans"/>
              </a:rPr>
              <a:t>percurso pré-ordem</a:t>
            </a:r>
            <a:r>
              <a:rPr b="0" i="0" lang="pt-BR" sz="1800" u="none" cap="none" strike="noStrike">
                <a:solidFill>
                  <a:srgbClr val="002060"/>
                </a:solidFill>
                <a:latin typeface="Gill Sans"/>
                <a:ea typeface="Gill Sans"/>
                <a:cs typeface="Gill Sans"/>
                <a:sym typeface="Gill Sans"/>
              </a:rPr>
              <a:t>, a raiz é processada primeiro, seguida da subárvore esquerda e depois pela sub-árvore direita.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prefixo “pré”, que deve ser entendido como “antes de” refere-se ao processamento do nó raiz.  A raiz é processada antes das sub-árvores.</a:t>
            </a:r>
            <a:endParaRPr/>
          </a:p>
        </p:txBody>
      </p:sp>
      <p:sp>
        <p:nvSpPr>
          <p:cNvPr id="1104" name="Google Shape;1104;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5" name="Google Shape;1105;p4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6" name="Google Shape;1106;p4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07" name="Google Shape;1107;p4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8" name="Google Shape;1108;p46"/>
          <p:cNvSpPr txBox="1"/>
          <p:nvPr/>
        </p:nvSpPr>
        <p:spPr>
          <a:xfrm>
            <a:off x="699863" y="2592603"/>
            <a:ext cx="7772400" cy="61868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Dadas as caraterísticas recursivas das árvores, é possível implementar os percursos de maneira recursiva.  </a:t>
            </a:r>
            <a:endParaRPr/>
          </a:p>
        </p:txBody>
      </p:sp>
      <p:pic>
        <p:nvPicPr>
          <p:cNvPr id="1109" name="Google Shape;1109;p46"/>
          <p:cNvPicPr preferRelativeResize="0"/>
          <p:nvPr/>
        </p:nvPicPr>
        <p:blipFill rotWithShape="1">
          <a:blip r:embed="rId3">
            <a:alphaModFix/>
          </a:blip>
          <a:srcRect b="0" l="0" r="0" t="0"/>
          <a:stretch/>
        </p:blipFill>
        <p:spPr>
          <a:xfrm>
            <a:off x="1850112" y="3254829"/>
            <a:ext cx="5875020" cy="2148840"/>
          </a:xfrm>
          <a:prstGeom prst="rect">
            <a:avLst/>
          </a:prstGeom>
          <a:noFill/>
          <a:ln>
            <a:noFill/>
          </a:ln>
        </p:spPr>
      </p:pic>
      <p:sp>
        <p:nvSpPr>
          <p:cNvPr id="1110" name="Google Shape;1110;p46"/>
          <p:cNvSpPr txBox="1"/>
          <p:nvPr/>
        </p:nvSpPr>
        <p:spPr>
          <a:xfrm>
            <a:off x="749300" y="5466431"/>
            <a:ext cx="7772400" cy="8899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No caso do pré-ordem, primeiro processamos a raiz, depois a sub-árvore esquerda e depois a sub-árvore direita.  A sub-árvore esquerda é processada recursivamente, assim como a direita.</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4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Pré-Ordem NLR</a:t>
            </a:r>
            <a:br>
              <a:rPr lang="pt-BR" sz="2800">
                <a:solidFill>
                  <a:srgbClr val="C00000"/>
                </a:solidFill>
              </a:rPr>
            </a:br>
            <a:r>
              <a:rPr lang="pt-BR" sz="2400">
                <a:solidFill>
                  <a:srgbClr val="00B050"/>
                </a:solidFill>
              </a:rPr>
              <a:t>(Preorder Transversal NLR)</a:t>
            </a:r>
            <a:endParaRPr/>
          </a:p>
        </p:txBody>
      </p:sp>
      <p:sp>
        <p:nvSpPr>
          <p:cNvPr id="1116" name="Google Shape;1116;p47"/>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pré-ordem.</a:t>
            </a:r>
            <a:endParaRPr/>
          </a:p>
        </p:txBody>
      </p:sp>
      <p:sp>
        <p:nvSpPr>
          <p:cNvPr id="1117" name="Google Shape;1117;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18" name="Google Shape;1118;p4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19" name="Google Shape;1119;p4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20" name="Google Shape;1120;p4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121" name="Google Shape;1121;p47"/>
          <p:cNvPicPr preferRelativeResize="0"/>
          <p:nvPr/>
        </p:nvPicPr>
        <p:blipFill rotWithShape="1">
          <a:blip r:embed="rId3">
            <a:alphaModFix/>
          </a:blip>
          <a:srcRect b="0" l="0" r="0" t="0"/>
          <a:stretch/>
        </p:blipFill>
        <p:spPr>
          <a:xfrm>
            <a:off x="1337947" y="2036536"/>
            <a:ext cx="6747510" cy="3053715"/>
          </a:xfrm>
          <a:prstGeom prst="rect">
            <a:avLst/>
          </a:prstGeom>
          <a:noFill/>
          <a:ln>
            <a:noFill/>
          </a:ln>
        </p:spPr>
      </p:pic>
      <p:sp>
        <p:nvSpPr>
          <p:cNvPr id="1122" name="Google Shape;1122;p47"/>
          <p:cNvSpPr txBox="1"/>
          <p:nvPr/>
        </p:nvSpPr>
        <p:spPr>
          <a:xfrm>
            <a:off x="749300" y="5216076"/>
            <a:ext cx="7772400" cy="67309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o percurso seguido. Processamos um nó sempre na primeira vez que visitamos ele. Observe a posição do quadrado preto.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Pré-Ordem NLR</a:t>
            </a:r>
            <a:br>
              <a:rPr lang="pt-BR" sz="2800">
                <a:solidFill>
                  <a:srgbClr val="C00000"/>
                </a:solidFill>
              </a:rPr>
            </a:br>
            <a:r>
              <a:rPr lang="pt-BR" sz="2400">
                <a:solidFill>
                  <a:srgbClr val="00B050"/>
                </a:solidFill>
              </a:rPr>
              <a:t>(Preorder Transversal NLR)</a:t>
            </a:r>
            <a:endParaRPr/>
          </a:p>
        </p:txBody>
      </p:sp>
      <p:sp>
        <p:nvSpPr>
          <p:cNvPr id="1128" name="Google Shape;1128;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29" name="Google Shape;1129;p4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30" name="Google Shape;1130;p4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31" name="Google Shape;1131;p4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132" name="Google Shape;1132;p48"/>
          <p:cNvPicPr preferRelativeResize="0"/>
          <p:nvPr/>
        </p:nvPicPr>
        <p:blipFill rotWithShape="1">
          <a:blip r:embed="rId3">
            <a:alphaModFix/>
          </a:blip>
          <a:srcRect b="0" l="0" r="0" t="0"/>
          <a:stretch/>
        </p:blipFill>
        <p:spPr>
          <a:xfrm>
            <a:off x="2844353" y="1177465"/>
            <a:ext cx="6210776" cy="5246370"/>
          </a:xfrm>
          <a:prstGeom prst="rect">
            <a:avLst/>
          </a:prstGeom>
          <a:noFill/>
          <a:ln>
            <a:noFill/>
          </a:ln>
        </p:spPr>
      </p:pic>
      <p:sp>
        <p:nvSpPr>
          <p:cNvPr id="1133" name="Google Shape;1133;p48"/>
          <p:cNvSpPr txBox="1"/>
          <p:nvPr/>
        </p:nvSpPr>
        <p:spPr>
          <a:xfrm>
            <a:off x="219074" y="1231894"/>
            <a:ext cx="2883355" cy="234950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as chamadas recursivas realizadas pelo percurso pre-ordem na forma de um triangulo.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Além disso, ilustra-se o processamento de cada nó (nó sombreado).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4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Em-Ordem LNR</a:t>
            </a:r>
            <a:br>
              <a:rPr lang="pt-BR" sz="2800">
                <a:solidFill>
                  <a:srgbClr val="C00000"/>
                </a:solidFill>
              </a:rPr>
            </a:br>
            <a:r>
              <a:rPr lang="pt-BR" sz="2400">
                <a:solidFill>
                  <a:srgbClr val="00B050"/>
                </a:solidFill>
              </a:rPr>
              <a:t>(Inorder Transversal LNR)</a:t>
            </a:r>
            <a:endParaRPr/>
          </a:p>
        </p:txBody>
      </p:sp>
      <p:sp>
        <p:nvSpPr>
          <p:cNvPr id="1139" name="Google Shape;1139;p49"/>
          <p:cNvSpPr txBox="1"/>
          <p:nvPr/>
        </p:nvSpPr>
        <p:spPr>
          <a:xfrm>
            <a:off x="749300" y="1231894"/>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t>
            </a:r>
            <a:r>
              <a:rPr b="1" i="0" lang="pt-BR" sz="1800" u="none" cap="none" strike="noStrike">
                <a:solidFill>
                  <a:srgbClr val="002060"/>
                </a:solidFill>
                <a:latin typeface="Gill Sans"/>
                <a:ea typeface="Gill Sans"/>
                <a:cs typeface="Gill Sans"/>
                <a:sym typeface="Gill Sans"/>
              </a:rPr>
              <a:t>percurso Em-ordem</a:t>
            </a:r>
            <a:r>
              <a:rPr b="0" i="0" lang="pt-BR" sz="1800" u="none" cap="none" strike="noStrike">
                <a:solidFill>
                  <a:srgbClr val="002060"/>
                </a:solidFill>
                <a:latin typeface="Gill Sans"/>
                <a:ea typeface="Gill Sans"/>
                <a:cs typeface="Gill Sans"/>
                <a:sym typeface="Gill Sans"/>
              </a:rPr>
              <a:t> processa primeiro a sub-árvore esquerda, depois a raiz, e finalmente a sub-árvore direita.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prefixo “Em”, que deve ser entendido como “no meio de” refere-se ao processamento do nó raiz.  A raiz é processada entre as duas sub-árvores.</a:t>
            </a:r>
            <a:endParaRPr/>
          </a:p>
        </p:txBody>
      </p:sp>
      <p:sp>
        <p:nvSpPr>
          <p:cNvPr id="1140" name="Google Shape;1140;p4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41" name="Google Shape;1141;p4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42" name="Google Shape;1142;p4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43" name="Google Shape;1143;p4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44" name="Google Shape;1144;p49"/>
          <p:cNvSpPr txBox="1"/>
          <p:nvPr/>
        </p:nvSpPr>
        <p:spPr>
          <a:xfrm>
            <a:off x="749300" y="5466431"/>
            <a:ext cx="7772400" cy="62956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No caso do em-ordem, primeiro processamos sub-árvore esquerda, depois a raiz e finalmente a sub-árvore direita.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p:txBody>
      </p:sp>
      <p:pic>
        <p:nvPicPr>
          <p:cNvPr id="1145" name="Google Shape;1145;p49"/>
          <p:cNvPicPr preferRelativeResize="0"/>
          <p:nvPr/>
        </p:nvPicPr>
        <p:blipFill rotWithShape="1">
          <a:blip r:embed="rId3">
            <a:alphaModFix/>
          </a:blip>
          <a:srcRect b="0" l="0" r="0" t="0"/>
          <a:stretch/>
        </p:blipFill>
        <p:spPr>
          <a:xfrm>
            <a:off x="2013629" y="3058887"/>
            <a:ext cx="5886450" cy="2171700"/>
          </a:xfrm>
          <a:prstGeom prst="rect">
            <a:avLst/>
          </a:prstGeom>
          <a:noFill/>
          <a:ln>
            <a:noFill/>
          </a:ln>
        </p:spPr>
      </p:pic>
      <p:sp>
        <p:nvSpPr>
          <p:cNvPr id="1146" name="Google Shape;1146;p49"/>
          <p:cNvSpPr txBox="1"/>
          <p:nvPr/>
        </p:nvSpPr>
        <p:spPr>
          <a:xfrm>
            <a:off x="699863" y="2592603"/>
            <a:ext cx="7772400" cy="42274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O algoritmo pode ser implementado de maneira recursiva.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5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Em-Ordem LNR</a:t>
            </a:r>
            <a:br>
              <a:rPr lang="pt-BR" sz="2800">
                <a:solidFill>
                  <a:srgbClr val="C00000"/>
                </a:solidFill>
              </a:rPr>
            </a:br>
            <a:r>
              <a:rPr lang="pt-BR" sz="2400">
                <a:solidFill>
                  <a:srgbClr val="00B050"/>
                </a:solidFill>
              </a:rPr>
              <a:t>(Inorder Transversal LNR)</a:t>
            </a:r>
            <a:endParaRPr/>
          </a:p>
        </p:txBody>
      </p:sp>
      <p:sp>
        <p:nvSpPr>
          <p:cNvPr id="1152" name="Google Shape;1152;p50"/>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Em-ordem.</a:t>
            </a:r>
            <a:endParaRPr/>
          </a:p>
        </p:txBody>
      </p:sp>
      <p:sp>
        <p:nvSpPr>
          <p:cNvPr id="1153" name="Google Shape;1153;p5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54" name="Google Shape;1154;p5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55" name="Google Shape;1155;p5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56" name="Google Shape;1156;p5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57" name="Google Shape;1157;p50"/>
          <p:cNvSpPr txBox="1"/>
          <p:nvPr/>
        </p:nvSpPr>
        <p:spPr>
          <a:xfrm>
            <a:off x="749300" y="3975072"/>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Como a subárvore esquerda deve ser processada primeiro, fazemos um percurso desde a raiz até a folha esquerda mais distante sem processar nenhum nó. Após processar o nó C, processamos seu pai, o nó B e depois o nó D.</a:t>
            </a:r>
            <a:endParaRPr/>
          </a:p>
        </p:txBody>
      </p:sp>
      <p:pic>
        <p:nvPicPr>
          <p:cNvPr id="1158" name="Google Shape;1158;p50"/>
          <p:cNvPicPr preferRelativeResize="0"/>
          <p:nvPr/>
        </p:nvPicPr>
        <p:blipFill rotWithShape="1">
          <a:blip r:embed="rId3">
            <a:alphaModFix/>
          </a:blip>
          <a:srcRect b="0" l="0" r="0" t="0"/>
          <a:stretch/>
        </p:blipFill>
        <p:spPr>
          <a:xfrm>
            <a:off x="2839800" y="1905663"/>
            <a:ext cx="3287078" cy="18921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5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Em-Ordem LNR</a:t>
            </a:r>
            <a:br>
              <a:rPr lang="pt-BR" sz="2800">
                <a:solidFill>
                  <a:srgbClr val="C00000"/>
                </a:solidFill>
              </a:rPr>
            </a:br>
            <a:r>
              <a:rPr lang="pt-BR" sz="2400">
                <a:solidFill>
                  <a:srgbClr val="00B050"/>
                </a:solidFill>
              </a:rPr>
              <a:t>(Inorder Transversal LNR)</a:t>
            </a:r>
            <a:endParaRPr/>
          </a:p>
        </p:txBody>
      </p:sp>
      <p:sp>
        <p:nvSpPr>
          <p:cNvPr id="1164" name="Google Shape;1164;p51"/>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Em-ordem.</a:t>
            </a:r>
            <a:endParaRPr/>
          </a:p>
        </p:txBody>
      </p:sp>
      <p:sp>
        <p:nvSpPr>
          <p:cNvPr id="1165" name="Google Shape;1165;p5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6" name="Google Shape;1166;p5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7" name="Google Shape;1167;p5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68" name="Google Shape;1168;p5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169" name="Google Shape;1169;p51"/>
          <p:cNvPicPr preferRelativeResize="0"/>
          <p:nvPr/>
        </p:nvPicPr>
        <p:blipFill rotWithShape="1">
          <a:blip r:embed="rId3">
            <a:alphaModFix/>
          </a:blip>
          <a:srcRect b="0" l="0" r="0" t="0"/>
          <a:stretch/>
        </p:blipFill>
        <p:spPr>
          <a:xfrm>
            <a:off x="1288415" y="1662099"/>
            <a:ext cx="6694170" cy="3027045"/>
          </a:xfrm>
          <a:prstGeom prst="rect">
            <a:avLst/>
          </a:prstGeom>
          <a:noFill/>
          <a:ln>
            <a:noFill/>
          </a:ln>
        </p:spPr>
      </p:pic>
      <p:sp>
        <p:nvSpPr>
          <p:cNvPr id="1170" name="Google Shape;1170;p51"/>
          <p:cNvSpPr txBox="1"/>
          <p:nvPr/>
        </p:nvSpPr>
        <p:spPr>
          <a:xfrm>
            <a:off x="749300" y="4824180"/>
            <a:ext cx="7772400" cy="97790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 seguimos o mesmo percurso, no entanto somente processamos um nó a segunda vez que visitamos ele. Observe a mudança na posição do quadrado preto.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a:t>
            </a:r>
            <a:endParaRPr/>
          </a:p>
        </p:txBody>
      </p:sp>
      <p:sp>
        <p:nvSpPr>
          <p:cNvPr id="145" name="Google Shape;145;p16"/>
          <p:cNvSpPr txBox="1"/>
          <p:nvPr/>
        </p:nvSpPr>
        <p:spPr>
          <a:xfrm>
            <a:off x="749300" y="1242780"/>
            <a:ext cx="7772400" cy="9452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árvore consiste de um conjunto finito de elementos, chamados </a:t>
            </a:r>
            <a:r>
              <a:rPr b="1" i="0" lang="pt-BR" sz="1800" u="none" cap="none" strike="noStrike">
                <a:solidFill>
                  <a:srgbClr val="002060"/>
                </a:solidFill>
                <a:latin typeface="Gill Sans"/>
                <a:ea typeface="Gill Sans"/>
                <a:cs typeface="Gill Sans"/>
                <a:sym typeface="Gill Sans"/>
              </a:rPr>
              <a:t>nós</a:t>
            </a:r>
            <a:r>
              <a:rPr b="0" i="0" lang="pt-BR" sz="1800" u="none" cap="none" strike="noStrike">
                <a:solidFill>
                  <a:srgbClr val="002060"/>
                </a:solidFill>
                <a:latin typeface="Gill Sans"/>
                <a:ea typeface="Gill Sans"/>
                <a:cs typeface="Gill Sans"/>
                <a:sym typeface="Gill Sans"/>
              </a:rPr>
              <a:t>, e um conjunto finito de conexões direcionadas, chamadas de </a:t>
            </a:r>
            <a:r>
              <a:rPr b="1" i="0" lang="pt-BR" sz="1800" u="none" cap="none" strike="noStrike">
                <a:solidFill>
                  <a:srgbClr val="002060"/>
                </a:solidFill>
                <a:latin typeface="Gill Sans"/>
                <a:ea typeface="Gill Sans"/>
                <a:cs typeface="Gill Sans"/>
                <a:sym typeface="Gill Sans"/>
              </a:rPr>
              <a:t>ramos</a:t>
            </a:r>
            <a:r>
              <a:rPr b="0" i="0" lang="pt-BR" sz="1800" u="none" cap="none" strike="noStrike">
                <a:solidFill>
                  <a:srgbClr val="002060"/>
                </a:solidFill>
                <a:latin typeface="Gill Sans"/>
                <a:ea typeface="Gill Sans"/>
                <a:cs typeface="Gill Sans"/>
                <a:sym typeface="Gill Sans"/>
              </a:rPr>
              <a:t>, que conectam os nós.</a:t>
            </a:r>
            <a:endParaRPr/>
          </a:p>
        </p:txBody>
      </p:sp>
      <p:sp>
        <p:nvSpPr>
          <p:cNvPr id="146" name="Google Shape;146;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7" name="Google Shape;147;p1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8" name="Google Shape;148;p1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49" name="Google Shape;149;p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0" name="Google Shape;150;p16"/>
          <p:cNvPicPr preferRelativeResize="0"/>
          <p:nvPr/>
        </p:nvPicPr>
        <p:blipFill rotWithShape="1">
          <a:blip r:embed="rId3">
            <a:alphaModFix/>
          </a:blip>
          <a:srcRect b="0" l="0" r="0" t="0"/>
          <a:stretch/>
        </p:blipFill>
        <p:spPr>
          <a:xfrm>
            <a:off x="2203165" y="2209795"/>
            <a:ext cx="5107781" cy="2678906"/>
          </a:xfrm>
          <a:prstGeom prst="rect">
            <a:avLst/>
          </a:prstGeom>
          <a:noFill/>
          <a:ln>
            <a:noFill/>
          </a:ln>
        </p:spPr>
      </p:pic>
      <p:sp>
        <p:nvSpPr>
          <p:cNvPr id="151" name="Google Shape;151;p16"/>
          <p:cNvSpPr txBox="1"/>
          <p:nvPr/>
        </p:nvSpPr>
        <p:spPr>
          <a:xfrm>
            <a:off x="870856" y="4878627"/>
            <a:ext cx="7772400" cy="1837875"/>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número de ramos associados a um nó é chamado de </a:t>
            </a:r>
            <a:r>
              <a:rPr b="1" i="0" lang="pt-BR" sz="1800" u="none" cap="none" strike="noStrike">
                <a:solidFill>
                  <a:srgbClr val="002060"/>
                </a:solidFill>
                <a:latin typeface="Gill Sans"/>
                <a:ea typeface="Gill Sans"/>
                <a:cs typeface="Gill Sans"/>
                <a:sym typeface="Gill Sans"/>
              </a:rPr>
              <a:t>grau do nó</a:t>
            </a:r>
            <a:r>
              <a:rPr b="0" i="0" lang="pt-BR" sz="1800" u="none" cap="none" strike="noStrike">
                <a:solidFill>
                  <a:srgbClr val="002060"/>
                </a:solidFill>
                <a:latin typeface="Gill Sans"/>
                <a:ea typeface="Gill Sans"/>
                <a:cs typeface="Gill Sans"/>
                <a:sym typeface="Gill Sans"/>
              </a:rPr>
              <a:t>.  O grau de um nó pode ser decomposto em grau de entrada e grau de saída.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grau de entrada de um nó, corresponde ao número de ramos que entram nesse nó (ou apontados para esse nó)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grau de saída de um nó, corresponde ao número de ramos que saem desse nó.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5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Pós-Ordem LRN</a:t>
            </a:r>
            <a:br>
              <a:rPr lang="pt-BR" sz="2800">
                <a:solidFill>
                  <a:srgbClr val="C00000"/>
                </a:solidFill>
              </a:rPr>
            </a:br>
            <a:r>
              <a:rPr lang="pt-BR" sz="2400">
                <a:solidFill>
                  <a:srgbClr val="00B050"/>
                </a:solidFill>
              </a:rPr>
              <a:t>(Posorder Transversal LRN)</a:t>
            </a:r>
            <a:endParaRPr/>
          </a:p>
        </p:txBody>
      </p:sp>
      <p:sp>
        <p:nvSpPr>
          <p:cNvPr id="1176" name="Google Shape;1176;p52"/>
          <p:cNvSpPr txBox="1"/>
          <p:nvPr/>
        </p:nvSpPr>
        <p:spPr>
          <a:xfrm>
            <a:off x="749300" y="1231894"/>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t>
            </a:r>
            <a:r>
              <a:rPr b="1" i="0" lang="pt-BR" sz="1800" u="none" cap="none" strike="noStrike">
                <a:solidFill>
                  <a:srgbClr val="002060"/>
                </a:solidFill>
                <a:latin typeface="Gill Sans"/>
                <a:ea typeface="Gill Sans"/>
                <a:cs typeface="Gill Sans"/>
                <a:sym typeface="Gill Sans"/>
              </a:rPr>
              <a:t>percurso Pós-ordem</a:t>
            </a:r>
            <a:r>
              <a:rPr b="0" i="0" lang="pt-BR" sz="1800" u="none" cap="none" strike="noStrike">
                <a:solidFill>
                  <a:srgbClr val="002060"/>
                </a:solidFill>
                <a:latin typeface="Gill Sans"/>
                <a:ea typeface="Gill Sans"/>
                <a:cs typeface="Gill Sans"/>
                <a:sym typeface="Gill Sans"/>
              </a:rPr>
              <a:t> processa o nó raiz depois de processar as sub-árvores esquerda e direita.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prefixo “Pós”, que deve ser entendido como “depois de” refere-se ao processamento do nó raiz.  A raiz é processada depois das duas sub-árvores.</a:t>
            </a:r>
            <a:endParaRPr/>
          </a:p>
        </p:txBody>
      </p:sp>
      <p:sp>
        <p:nvSpPr>
          <p:cNvPr id="1177" name="Google Shape;1177;p5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78" name="Google Shape;1178;p5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79" name="Google Shape;1179;p5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80" name="Google Shape;1180;p5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81" name="Google Shape;1181;p52"/>
          <p:cNvSpPr txBox="1"/>
          <p:nvPr/>
        </p:nvSpPr>
        <p:spPr>
          <a:xfrm>
            <a:off x="749300" y="5466431"/>
            <a:ext cx="7772400" cy="62956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No caso do pós-ordem, primeiro processamos sub-árvore esquerda, depois sub-árvore direita e finalmente a raiz.  </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p:txBody>
      </p:sp>
      <p:pic>
        <p:nvPicPr>
          <p:cNvPr id="1182" name="Google Shape;1182;p52"/>
          <p:cNvPicPr preferRelativeResize="0"/>
          <p:nvPr/>
        </p:nvPicPr>
        <p:blipFill rotWithShape="1">
          <a:blip r:embed="rId3">
            <a:alphaModFix/>
          </a:blip>
          <a:srcRect b="0" l="0" r="0" t="0"/>
          <a:stretch/>
        </p:blipFill>
        <p:spPr>
          <a:xfrm>
            <a:off x="2124070" y="3080640"/>
            <a:ext cx="5875020" cy="2148840"/>
          </a:xfrm>
          <a:prstGeom prst="rect">
            <a:avLst/>
          </a:prstGeom>
          <a:noFill/>
          <a:ln>
            <a:noFill/>
          </a:ln>
        </p:spPr>
      </p:pic>
      <p:sp>
        <p:nvSpPr>
          <p:cNvPr id="1183" name="Google Shape;1183;p52"/>
          <p:cNvSpPr txBox="1"/>
          <p:nvPr/>
        </p:nvSpPr>
        <p:spPr>
          <a:xfrm>
            <a:off x="699863" y="2592603"/>
            <a:ext cx="7772400" cy="42274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280"/>
              <a:buFont typeface="Noto Sans Symbols"/>
              <a:buChar char="●"/>
            </a:pPr>
            <a:r>
              <a:rPr b="0" i="0" lang="pt-BR" sz="1600" u="none" cap="none" strike="noStrike">
                <a:solidFill>
                  <a:srgbClr val="002060"/>
                </a:solidFill>
                <a:latin typeface="Gill Sans"/>
                <a:ea typeface="Gill Sans"/>
                <a:cs typeface="Gill Sans"/>
                <a:sym typeface="Gill Sans"/>
              </a:rPr>
              <a:t>O algoritmo pode ser implementado de maneira recursiva.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5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Pós-Ordem LRN</a:t>
            </a:r>
            <a:br>
              <a:rPr lang="pt-BR" sz="2800">
                <a:solidFill>
                  <a:srgbClr val="C00000"/>
                </a:solidFill>
              </a:rPr>
            </a:br>
            <a:r>
              <a:rPr lang="pt-BR" sz="2400">
                <a:solidFill>
                  <a:srgbClr val="00B050"/>
                </a:solidFill>
              </a:rPr>
              <a:t>(Posorder Transversal LRN)</a:t>
            </a:r>
            <a:endParaRPr/>
          </a:p>
        </p:txBody>
      </p:sp>
      <p:sp>
        <p:nvSpPr>
          <p:cNvPr id="1189" name="Google Shape;1189;p53"/>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Pós-ordem.</a:t>
            </a:r>
            <a:endParaRPr/>
          </a:p>
        </p:txBody>
      </p:sp>
      <p:sp>
        <p:nvSpPr>
          <p:cNvPr id="1190" name="Google Shape;1190;p5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1" name="Google Shape;1191;p5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2" name="Google Shape;1192;p5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193" name="Google Shape;1193;p5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4" name="Google Shape;1194;p53"/>
          <p:cNvSpPr txBox="1"/>
          <p:nvPr/>
        </p:nvSpPr>
        <p:spPr>
          <a:xfrm>
            <a:off x="749300" y="3975072"/>
            <a:ext cx="7772400" cy="1304477"/>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Como a subárvore esquerda deve ser processada primeiro, fazemos um percurso desde a raiz até a folha esquerda mais distante sem processar nenhum nó. Após processar o nó C, processa seu irmão direito D e depois o nó pai B.</a:t>
            </a:r>
            <a:endParaRPr/>
          </a:p>
        </p:txBody>
      </p:sp>
      <p:pic>
        <p:nvPicPr>
          <p:cNvPr id="1195" name="Google Shape;1195;p53"/>
          <p:cNvPicPr preferRelativeResize="0"/>
          <p:nvPr/>
        </p:nvPicPr>
        <p:blipFill rotWithShape="1">
          <a:blip r:embed="rId3">
            <a:alphaModFix/>
          </a:blip>
          <a:srcRect b="0" l="0" r="0" t="0"/>
          <a:stretch/>
        </p:blipFill>
        <p:spPr>
          <a:xfrm>
            <a:off x="2839800" y="1905663"/>
            <a:ext cx="3287078" cy="189214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5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 Pós-Ordem LRN</a:t>
            </a:r>
            <a:br>
              <a:rPr lang="pt-BR" sz="2800">
                <a:solidFill>
                  <a:srgbClr val="C00000"/>
                </a:solidFill>
              </a:rPr>
            </a:br>
            <a:r>
              <a:rPr lang="pt-BR" sz="2400">
                <a:solidFill>
                  <a:srgbClr val="00B050"/>
                </a:solidFill>
              </a:rPr>
              <a:t>(Posorder Transversal LRN)</a:t>
            </a:r>
            <a:endParaRPr/>
          </a:p>
        </p:txBody>
      </p:sp>
      <p:sp>
        <p:nvSpPr>
          <p:cNvPr id="1201" name="Google Shape;1201;p54"/>
          <p:cNvSpPr txBox="1"/>
          <p:nvPr/>
        </p:nvSpPr>
        <p:spPr>
          <a:xfrm>
            <a:off x="749300" y="1231895"/>
            <a:ext cx="7772400" cy="4336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exemplo ilustra o percurso Pos-ordem.</a:t>
            </a:r>
            <a:endParaRPr/>
          </a:p>
        </p:txBody>
      </p:sp>
      <p:sp>
        <p:nvSpPr>
          <p:cNvPr id="1202" name="Google Shape;1202;p5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3" name="Google Shape;1203;p5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4" name="Google Shape;1204;p5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05" name="Google Shape;1205;p5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6" name="Google Shape;1206;p54"/>
          <p:cNvSpPr txBox="1"/>
          <p:nvPr/>
        </p:nvSpPr>
        <p:spPr>
          <a:xfrm>
            <a:off x="749300" y="4824180"/>
            <a:ext cx="7772400" cy="12718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que seguimos o mesmo percurso em todos os casos, apenas muda o tempo em que o nó é processado. </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caso pos-ordem, somente processamos um nó a terceira vez que visitamos ele. Observe a mudança na posição do quadrado preto.</a:t>
            </a:r>
            <a:endParaRPr/>
          </a:p>
        </p:txBody>
      </p:sp>
      <p:pic>
        <p:nvPicPr>
          <p:cNvPr id="1207" name="Google Shape;1207;p54"/>
          <p:cNvPicPr preferRelativeResize="0"/>
          <p:nvPr/>
        </p:nvPicPr>
        <p:blipFill rotWithShape="1">
          <a:blip r:embed="rId3">
            <a:alphaModFix/>
          </a:blip>
          <a:srcRect b="0" l="0" r="0" t="0"/>
          <a:stretch/>
        </p:blipFill>
        <p:spPr>
          <a:xfrm>
            <a:off x="1487930" y="1673850"/>
            <a:ext cx="6654165" cy="29870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5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Percursos em Largura Primeiro</a:t>
            </a:r>
            <a:br>
              <a:rPr lang="pt-BR" sz="2800">
                <a:solidFill>
                  <a:srgbClr val="C00000"/>
                </a:solidFill>
              </a:rPr>
            </a:br>
            <a:r>
              <a:rPr lang="pt-BR" sz="2400">
                <a:solidFill>
                  <a:srgbClr val="00B050"/>
                </a:solidFill>
              </a:rPr>
              <a:t>(Breadth-First Transversals)</a:t>
            </a:r>
            <a:endParaRPr/>
          </a:p>
        </p:txBody>
      </p:sp>
      <p:sp>
        <p:nvSpPr>
          <p:cNvPr id="1213" name="Google Shape;1213;p55"/>
          <p:cNvSpPr txBox="1"/>
          <p:nvPr/>
        </p:nvSpPr>
        <p:spPr>
          <a:xfrm>
            <a:off x="749300" y="1231893"/>
            <a:ext cx="7772400" cy="261076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No </a:t>
            </a:r>
            <a:r>
              <a:rPr b="1" i="0" lang="pt-BR" sz="1800" u="none" cap="none" strike="noStrike">
                <a:solidFill>
                  <a:srgbClr val="002060"/>
                </a:solidFill>
                <a:latin typeface="Gill Sans"/>
                <a:ea typeface="Gill Sans"/>
                <a:cs typeface="Gill Sans"/>
                <a:sym typeface="Gill Sans"/>
              </a:rPr>
              <a:t>Percurso em Largura</a:t>
            </a:r>
            <a:r>
              <a:rPr b="0" i="0" lang="pt-BR" sz="1800" u="none" cap="none" strike="noStrike">
                <a:solidFill>
                  <a:srgbClr val="002060"/>
                </a:solidFill>
                <a:latin typeface="Gill Sans"/>
                <a:ea typeface="Gill Sans"/>
                <a:cs typeface="Gill Sans"/>
                <a:sym typeface="Gill Sans"/>
              </a:rPr>
              <a:t> de uma árvore binária, processamos primeiro todos os filhos de um nó (todos os nós de um nível), antes de processar os nós do seguinte nível (níveis abaixo do atual). Assim, dado um nó no nível n, devemos processar todos os nós no nível n antes de processar o nós no nível n+1.</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percorrer uma árvore em profundidade utilizamos recursividade, lembre que recursividade </a:t>
            </a:r>
            <a:r>
              <a:rPr b="1" i="0" lang="pt-BR" sz="1800" u="none" cap="none" strike="noStrike">
                <a:solidFill>
                  <a:srgbClr val="002060"/>
                </a:solidFill>
                <a:latin typeface="Gill Sans"/>
                <a:ea typeface="Gill Sans"/>
                <a:cs typeface="Gill Sans"/>
                <a:sym typeface="Gill Sans"/>
              </a:rPr>
              <a:t>utiliza uma pilha</a:t>
            </a:r>
            <a:r>
              <a:rPr b="0" i="0" lang="pt-BR" sz="1800" u="none" cap="none" strike="noStrike">
                <a:solidFill>
                  <a:srgbClr val="002060"/>
                </a:solidFill>
                <a:latin typeface="Gill Sans"/>
                <a:ea typeface="Gill Sans"/>
                <a:cs typeface="Gill Sans"/>
                <a:sym typeface="Gill Sans"/>
              </a:rPr>
              <a:t> para lembrar das tarefas pendentes, na ordem inversa.  Já no percurso de uma árvore em largura </a:t>
            </a:r>
            <a:r>
              <a:rPr b="1" i="0" lang="pt-BR" sz="1800" u="none" cap="none" strike="noStrike">
                <a:solidFill>
                  <a:srgbClr val="002060"/>
                </a:solidFill>
                <a:latin typeface="Gill Sans"/>
                <a:ea typeface="Gill Sans"/>
                <a:cs typeface="Gill Sans"/>
                <a:sym typeface="Gill Sans"/>
              </a:rPr>
              <a:t>utiliza-se uma fila </a:t>
            </a:r>
            <a:r>
              <a:rPr b="0" i="0" lang="pt-BR" sz="1800" u="none" cap="none" strike="noStrike">
                <a:solidFill>
                  <a:srgbClr val="002060"/>
                </a:solidFill>
                <a:latin typeface="Gill Sans"/>
                <a:ea typeface="Gill Sans"/>
                <a:cs typeface="Gill Sans"/>
                <a:sym typeface="Gill Sans"/>
              </a:rPr>
              <a:t>para manter as tarefas pendentes na ordem em que apareceram.</a:t>
            </a:r>
            <a:endParaRPr/>
          </a:p>
        </p:txBody>
      </p:sp>
      <p:sp>
        <p:nvSpPr>
          <p:cNvPr id="1214" name="Google Shape;1214;p5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15" name="Google Shape;1215;p5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16" name="Google Shape;1216;p5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17" name="Google Shape;1217;p5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56"/>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Percursos em Largura Primeiro</a:t>
            </a:r>
            <a:br>
              <a:rPr lang="pt-BR" sz="2800">
                <a:solidFill>
                  <a:srgbClr val="C00000"/>
                </a:solidFill>
              </a:rPr>
            </a:br>
            <a:r>
              <a:rPr lang="pt-BR" sz="2400">
                <a:solidFill>
                  <a:srgbClr val="00B050"/>
                </a:solidFill>
              </a:rPr>
              <a:t>(Breadth-First Transversals)</a:t>
            </a:r>
            <a:endParaRPr/>
          </a:p>
        </p:txBody>
      </p:sp>
      <p:sp>
        <p:nvSpPr>
          <p:cNvPr id="1223" name="Google Shape;1223;p56"/>
          <p:cNvSpPr txBox="1"/>
          <p:nvPr/>
        </p:nvSpPr>
        <p:spPr>
          <a:xfrm>
            <a:off x="346518" y="1231893"/>
            <a:ext cx="3126014" cy="121739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algoritmo para o percurso em largura de uma árvore binária é mostrado ao lado.</a:t>
            </a:r>
            <a:endParaRPr/>
          </a:p>
        </p:txBody>
      </p:sp>
      <p:sp>
        <p:nvSpPr>
          <p:cNvPr id="1224" name="Google Shape;1224;p5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25" name="Google Shape;1225;p5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26" name="Google Shape;1226;p5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27" name="Google Shape;1227;p5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28" name="Google Shape;1228;p56"/>
          <p:cNvPicPr preferRelativeResize="0"/>
          <p:nvPr/>
        </p:nvPicPr>
        <p:blipFill rotWithShape="1">
          <a:blip r:embed="rId3">
            <a:alphaModFix/>
          </a:blip>
          <a:srcRect b="0" l="0" r="0" t="0"/>
          <a:stretch/>
        </p:blipFill>
        <p:spPr>
          <a:xfrm>
            <a:off x="3742639" y="1177455"/>
            <a:ext cx="5002054" cy="501491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5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Percursos em Largura Primeiro</a:t>
            </a:r>
            <a:br>
              <a:rPr lang="pt-BR" sz="2800">
                <a:solidFill>
                  <a:srgbClr val="C00000"/>
                </a:solidFill>
              </a:rPr>
            </a:br>
            <a:r>
              <a:rPr lang="pt-BR" sz="2400">
                <a:solidFill>
                  <a:srgbClr val="00B050"/>
                </a:solidFill>
              </a:rPr>
              <a:t>(Breadth-First Transversals)</a:t>
            </a:r>
            <a:endParaRPr/>
          </a:p>
        </p:txBody>
      </p:sp>
      <p:sp>
        <p:nvSpPr>
          <p:cNvPr id="1234" name="Google Shape;1234;p57"/>
          <p:cNvSpPr txBox="1"/>
          <p:nvPr/>
        </p:nvSpPr>
        <p:spPr>
          <a:xfrm>
            <a:off x="531579" y="1210121"/>
            <a:ext cx="8144339" cy="121739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o caminho realizado pelo percurso em largura.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caminho faz uma varredura horizontal da árvore. Primeiro no primeiro nível, depois no nível 1, depois no nível 2 e assim sucessivamente até que a árvore inteira é percorrida.</a:t>
            </a:r>
            <a:endParaRPr/>
          </a:p>
        </p:txBody>
      </p:sp>
      <p:sp>
        <p:nvSpPr>
          <p:cNvPr id="1235" name="Google Shape;1235;p5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36" name="Google Shape;1236;p5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37" name="Google Shape;1237;p5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38" name="Google Shape;1238;p5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39" name="Google Shape;1239;p57"/>
          <p:cNvPicPr preferRelativeResize="0"/>
          <p:nvPr/>
        </p:nvPicPr>
        <p:blipFill rotWithShape="1">
          <a:blip r:embed="rId3">
            <a:alphaModFix/>
          </a:blip>
          <a:srcRect b="0" l="0" r="0" t="0"/>
          <a:stretch/>
        </p:blipFill>
        <p:spPr>
          <a:xfrm>
            <a:off x="1338241" y="2514228"/>
            <a:ext cx="6707505" cy="349377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5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Descrição</a:t>
            </a:r>
            <a:endParaRPr/>
          </a:p>
        </p:txBody>
      </p:sp>
      <p:sp>
        <p:nvSpPr>
          <p:cNvPr id="1245" name="Google Shape;1245;p58"/>
          <p:cNvSpPr txBox="1"/>
          <p:nvPr/>
        </p:nvSpPr>
        <p:spPr>
          <a:xfrm>
            <a:off x="749300" y="1460499"/>
            <a:ext cx="7772400" cy="2164443"/>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aplicação interessante de árvores binárias são as árvores utilizadas para representar expressões.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Uma expressão é uma sequência de </a:t>
            </a:r>
            <a:r>
              <a:rPr b="0" i="1" lang="pt-BR" sz="1800" u="none" cap="none" strike="noStrike">
                <a:solidFill>
                  <a:srgbClr val="002060"/>
                </a:solidFill>
                <a:latin typeface="Gill Sans"/>
                <a:ea typeface="Gill Sans"/>
                <a:cs typeface="Gill Sans"/>
                <a:sym typeface="Gill Sans"/>
              </a:rPr>
              <a:t>tokens</a:t>
            </a:r>
            <a:r>
              <a:rPr b="0" i="0" lang="pt-BR" sz="1800" u="none" cap="none" strike="noStrike">
                <a:solidFill>
                  <a:srgbClr val="002060"/>
                </a:solidFill>
                <a:latin typeface="Gill Sans"/>
                <a:ea typeface="Gill Sans"/>
                <a:cs typeface="Gill Sans"/>
                <a:sym typeface="Gill Sans"/>
              </a:rPr>
              <a:t> que seguem uma serie de regras. Um </a:t>
            </a:r>
            <a:r>
              <a:rPr b="0" i="1" lang="pt-BR" sz="1800" u="none" cap="none" strike="noStrike">
                <a:solidFill>
                  <a:srgbClr val="002060"/>
                </a:solidFill>
                <a:latin typeface="Gill Sans"/>
                <a:ea typeface="Gill Sans"/>
                <a:cs typeface="Gill Sans"/>
                <a:sym typeface="Gill Sans"/>
              </a:rPr>
              <a:t>token</a:t>
            </a:r>
            <a:r>
              <a:rPr b="0" i="0" lang="pt-BR" sz="1800" u="none" cap="none" strike="noStrike">
                <a:solidFill>
                  <a:srgbClr val="002060"/>
                </a:solidFill>
                <a:latin typeface="Gill Sans"/>
                <a:ea typeface="Gill Sans"/>
                <a:cs typeface="Gill Sans"/>
                <a:sym typeface="Gill Sans"/>
              </a:rPr>
              <a:t> pode ser um operador ou um operando. No exemplo, considera-se somente operadores aritméticos binários, no formato (operando operador operando)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Os operadores aritméticos padrão são: +, - , * , e /.</a:t>
            </a:r>
            <a:endParaRPr b="0" i="0" sz="1800" u="none" cap="none" strike="noStrike">
              <a:solidFill>
                <a:srgbClr val="002060"/>
              </a:solidFill>
              <a:latin typeface="Gill Sans"/>
              <a:ea typeface="Gill Sans"/>
              <a:cs typeface="Gill Sans"/>
              <a:sym typeface="Gill Sans"/>
            </a:endParaRPr>
          </a:p>
        </p:txBody>
      </p:sp>
      <p:sp>
        <p:nvSpPr>
          <p:cNvPr id="1246" name="Google Shape;1246;p5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7" name="Google Shape;1247;p5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48" name="Google Shape;1248;p5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49" name="Google Shape;1249;p5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5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Descrição</a:t>
            </a:r>
            <a:endParaRPr/>
          </a:p>
        </p:txBody>
      </p:sp>
      <p:sp>
        <p:nvSpPr>
          <p:cNvPr id="1255" name="Google Shape;1255;p59"/>
          <p:cNvSpPr txBox="1"/>
          <p:nvPr/>
        </p:nvSpPr>
        <p:spPr>
          <a:xfrm>
            <a:off x="749300" y="1460500"/>
            <a:ext cx="7772400" cy="1402444"/>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árvore que representar uma expressão tem as seguintes propriedades:</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Cada folha é um operando;</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A raiz e os nós internos são operadores;</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As sub-árvores representam sub-expressões, onde a raiz é um operador.</a:t>
            </a:r>
            <a:endParaRPr/>
          </a:p>
        </p:txBody>
      </p:sp>
      <p:sp>
        <p:nvSpPr>
          <p:cNvPr id="1256" name="Google Shape;1256;p5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7" name="Google Shape;1257;p5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8" name="Google Shape;1258;p5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59" name="Google Shape;1259;p5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60" name="Google Shape;1260;p59"/>
          <p:cNvPicPr preferRelativeResize="0"/>
          <p:nvPr/>
        </p:nvPicPr>
        <p:blipFill rotWithShape="1">
          <a:blip r:embed="rId3">
            <a:alphaModFix/>
          </a:blip>
          <a:srcRect b="0" l="0" r="0" t="0"/>
          <a:stretch/>
        </p:blipFill>
        <p:spPr>
          <a:xfrm>
            <a:off x="1995170" y="3671885"/>
            <a:ext cx="5280660" cy="2526030"/>
          </a:xfrm>
          <a:prstGeom prst="rect">
            <a:avLst/>
          </a:prstGeom>
          <a:noFill/>
          <a:ln>
            <a:noFill/>
          </a:ln>
        </p:spPr>
      </p:pic>
      <p:sp>
        <p:nvSpPr>
          <p:cNvPr id="1261" name="Google Shape;1261;p59"/>
          <p:cNvSpPr txBox="1"/>
          <p:nvPr/>
        </p:nvSpPr>
        <p:spPr>
          <a:xfrm>
            <a:off x="901700" y="3069774"/>
            <a:ext cx="7772400" cy="370112"/>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expressão infixa e a sua árvore de expressão correspondente.</a:t>
            </a:r>
            <a:endParaRPr b="0" i="0" sz="1800" u="none" cap="none" strike="noStrike">
              <a:solidFill>
                <a:srgbClr val="C00000"/>
              </a:solidFill>
              <a:latin typeface="Gill Sans"/>
              <a:ea typeface="Gill Sans"/>
              <a:cs typeface="Gill Sans"/>
              <a:sym typeface="Gill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6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Descrição</a:t>
            </a:r>
            <a:endParaRPr/>
          </a:p>
        </p:txBody>
      </p:sp>
      <p:sp>
        <p:nvSpPr>
          <p:cNvPr id="1267" name="Google Shape;1267;p60"/>
          <p:cNvSpPr txBox="1"/>
          <p:nvPr/>
        </p:nvSpPr>
        <p:spPr>
          <a:xfrm>
            <a:off x="749300" y="1460500"/>
            <a:ext cx="7772400" cy="266518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Para um árvore de expressão,  os três tipos de percurso em profundidade padrão, representam os três diferentes formatos de expressão: </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infixa, </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posfixa e</a:t>
            </a:r>
            <a:endParaRPr/>
          </a:p>
          <a:p>
            <a:pPr indent="-285750" lvl="1" marL="742950" marR="0" rtl="0" algn="just">
              <a:spcBef>
                <a:spcPts val="360"/>
              </a:spcBef>
              <a:spcAft>
                <a:spcPts val="0"/>
              </a:spcAft>
              <a:buClr>
                <a:schemeClr val="accent2"/>
              </a:buClr>
              <a:buSzPts val="1440"/>
              <a:buFont typeface="Courier New"/>
              <a:buChar char="o"/>
            </a:pPr>
            <a:r>
              <a:rPr b="0" i="0" lang="pt-BR" sz="1800" u="none" cap="none" strike="noStrike">
                <a:solidFill>
                  <a:srgbClr val="C00000"/>
                </a:solidFill>
                <a:latin typeface="Gill Sans"/>
                <a:ea typeface="Gill Sans"/>
                <a:cs typeface="Gill Sans"/>
                <a:sym typeface="Gill Sans"/>
              </a:rPr>
              <a:t>prefixa.</a:t>
            </a:r>
            <a:endParaRPr b="0" i="0" sz="1800" u="none" cap="none" strike="noStrike">
              <a:solidFill>
                <a:srgbClr val="002060"/>
              </a:solidFill>
              <a:latin typeface="Gill Sans"/>
              <a:ea typeface="Gill Sans"/>
              <a:cs typeface="Gill Sans"/>
              <a:sym typeface="Gill Sans"/>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percurso em-ordem produz uma expressão in-fixa.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percurso pos-ordem produz uma expressão pós-fixa.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percurso pre-ordem produz uma expressão pré-fixa.</a:t>
            </a:r>
            <a:endParaRPr/>
          </a:p>
        </p:txBody>
      </p:sp>
      <p:sp>
        <p:nvSpPr>
          <p:cNvPr id="1268" name="Google Shape;1268;p6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9" name="Google Shape;1269;p6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0" name="Google Shape;1270;p6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71" name="Google Shape;1271;p6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6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Infixo</a:t>
            </a:r>
            <a:endParaRPr/>
          </a:p>
        </p:txBody>
      </p:sp>
      <p:sp>
        <p:nvSpPr>
          <p:cNvPr id="1277" name="Google Shape;1277;p61"/>
          <p:cNvSpPr txBox="1"/>
          <p:nvPr/>
        </p:nvSpPr>
        <p:spPr>
          <a:xfrm>
            <a:off x="749300" y="1264551"/>
            <a:ext cx="7772400" cy="241482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Mostramos o percurso infixo de uma árvore de expressão. O algoritmo percorre a árvore e imprime a expressão infixa.</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Neste caso é necessário imprimir parênteses de abertura e fechamento, no inicio e fim de cada expressão.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Como a raiz de cada árvore e sub-árvore, representa uma expressão ou sub-expressão imprime-se um parêntese de abertura sempre que identificamos o processamento de uma raiz (nó interno) antes das chamadas recursivas esquerda e direita, e um parêntese de fechamento após essas chamadas. </a:t>
            </a:r>
            <a:endParaRPr/>
          </a:p>
        </p:txBody>
      </p:sp>
      <p:sp>
        <p:nvSpPr>
          <p:cNvPr id="1278" name="Google Shape;1278;p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9" name="Google Shape;1279;p6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80" name="Google Shape;1280;p6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81" name="Google Shape;1281;p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a:t>
            </a:r>
            <a:endParaRPr/>
          </a:p>
        </p:txBody>
      </p:sp>
      <p:sp>
        <p:nvSpPr>
          <p:cNvPr id="157" name="Google Shape;157;p17"/>
          <p:cNvSpPr txBox="1"/>
          <p:nvPr/>
        </p:nvSpPr>
        <p:spPr>
          <a:xfrm>
            <a:off x="749300" y="1242780"/>
            <a:ext cx="7772400" cy="21971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Se a árvore não está vazia, o primeiro nó é chamado de raiz.</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Por definição, o </a:t>
            </a:r>
            <a:r>
              <a:rPr b="1" i="0" lang="pt-BR" sz="1800" u="none" cap="none" strike="noStrike">
                <a:solidFill>
                  <a:srgbClr val="002060"/>
                </a:solidFill>
                <a:latin typeface="Gill Sans"/>
                <a:ea typeface="Gill Sans"/>
                <a:cs typeface="Gill Sans"/>
                <a:sym typeface="Gill Sans"/>
              </a:rPr>
              <a:t>grau de entrada</a:t>
            </a:r>
            <a:r>
              <a:rPr b="0" i="0" lang="pt-BR" sz="1800" u="none" cap="none" strike="noStrike">
                <a:solidFill>
                  <a:srgbClr val="002060"/>
                </a:solidFill>
                <a:latin typeface="Gill Sans"/>
                <a:ea typeface="Gill Sans"/>
                <a:cs typeface="Gill Sans"/>
                <a:sym typeface="Gill Sans"/>
              </a:rPr>
              <a:t> da raiz é zero. Já, todos os outros nós da árvore devem ter grau de entrada exatamente igual a um.  Ou seja, devem ter exatamente um predecessor.</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Por outro lado, todos os nós na árvore podem ter zero, um ou mais ramos saindo deles. Ou seja, </a:t>
            </a:r>
            <a:r>
              <a:rPr b="1" i="0" lang="pt-BR" sz="1800" u="none" cap="none" strike="noStrike">
                <a:solidFill>
                  <a:srgbClr val="002060"/>
                </a:solidFill>
                <a:latin typeface="Gill Sans"/>
                <a:ea typeface="Gill Sans"/>
                <a:cs typeface="Gill Sans"/>
                <a:sym typeface="Gill Sans"/>
              </a:rPr>
              <a:t>grau de saída</a:t>
            </a:r>
            <a:r>
              <a:rPr b="0" i="0" lang="pt-BR" sz="1800" u="none" cap="none" strike="noStrike">
                <a:solidFill>
                  <a:srgbClr val="002060"/>
                </a:solidFill>
                <a:latin typeface="Gill Sans"/>
                <a:ea typeface="Gill Sans"/>
                <a:cs typeface="Gill Sans"/>
                <a:sym typeface="Gill Sans"/>
              </a:rPr>
              <a:t> igual a zero, um ou mais.  Assim, todo nó pode ter zero, um ou mais sucessores.</a:t>
            </a:r>
            <a:endParaRPr/>
          </a:p>
        </p:txBody>
      </p:sp>
      <p:sp>
        <p:nvSpPr>
          <p:cNvPr id="158" name="Google Shape;158;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9" name="Google Shape;159;p17"/>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0" name="Google Shape;160;p1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61" name="Google Shape;161;p1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62" name="Google Shape;162;p17"/>
          <p:cNvPicPr preferRelativeResize="0"/>
          <p:nvPr/>
        </p:nvPicPr>
        <p:blipFill rotWithShape="1">
          <a:blip r:embed="rId3">
            <a:alphaModFix/>
          </a:blip>
          <a:srcRect b="0" l="0" r="0" t="0"/>
          <a:stretch/>
        </p:blipFill>
        <p:spPr>
          <a:xfrm>
            <a:off x="2018109" y="3591775"/>
            <a:ext cx="5107781" cy="267890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62"/>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Infixo</a:t>
            </a:r>
            <a:endParaRPr/>
          </a:p>
        </p:txBody>
      </p:sp>
      <p:sp>
        <p:nvSpPr>
          <p:cNvPr id="1287" name="Google Shape;1287;p62"/>
          <p:cNvSpPr txBox="1"/>
          <p:nvPr/>
        </p:nvSpPr>
        <p:spPr>
          <a:xfrm>
            <a:off x="749300" y="1264552"/>
            <a:ext cx="7772400" cy="37918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algoritmo para o percurso infixo é o seguinte:</a:t>
            </a:r>
            <a:endParaRPr/>
          </a:p>
        </p:txBody>
      </p:sp>
      <p:sp>
        <p:nvSpPr>
          <p:cNvPr id="1288" name="Google Shape;1288;p6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89" name="Google Shape;1289;p62"/>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90" name="Google Shape;1290;p6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291" name="Google Shape;1291;p6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292" name="Google Shape;1292;p62"/>
          <p:cNvPicPr preferRelativeResize="0"/>
          <p:nvPr/>
        </p:nvPicPr>
        <p:blipFill rotWithShape="1">
          <a:blip r:embed="rId3">
            <a:alphaModFix/>
          </a:blip>
          <a:srcRect b="0" l="0" r="0" t="0"/>
          <a:stretch/>
        </p:blipFill>
        <p:spPr>
          <a:xfrm>
            <a:off x="2495994" y="1683191"/>
            <a:ext cx="5155406" cy="3738563"/>
          </a:xfrm>
          <a:prstGeom prst="rect">
            <a:avLst/>
          </a:prstGeom>
          <a:noFill/>
          <a:ln>
            <a:noFill/>
          </a:ln>
        </p:spPr>
      </p:pic>
      <p:sp>
        <p:nvSpPr>
          <p:cNvPr id="1293" name="Google Shape;1293;p62"/>
          <p:cNvSpPr txBox="1"/>
          <p:nvPr/>
        </p:nvSpPr>
        <p:spPr>
          <a:xfrm>
            <a:off x="838204" y="5465522"/>
            <a:ext cx="7772400" cy="89172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Observe a colocação dos parênteses de abertura e fechamento antes da primeiro chamada recursiva e depois da segunda chamada recursiva respectivamente.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6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Infixo</a:t>
            </a:r>
            <a:endParaRPr/>
          </a:p>
        </p:txBody>
      </p:sp>
      <p:sp>
        <p:nvSpPr>
          <p:cNvPr id="1299" name="Google Shape;1299;p63"/>
          <p:cNvSpPr txBox="1"/>
          <p:nvPr/>
        </p:nvSpPr>
        <p:spPr>
          <a:xfrm>
            <a:off x="749300" y="1264551"/>
            <a:ext cx="7772400" cy="662219"/>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figura ilustra o caminho seguido pelo percurso em-ordem da árvore de expressão indicando a colocação do parênteses de abertura e fechamento.</a:t>
            </a:r>
            <a:endParaRPr/>
          </a:p>
        </p:txBody>
      </p:sp>
      <p:sp>
        <p:nvSpPr>
          <p:cNvPr id="1300" name="Google Shape;1300;p6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01" name="Google Shape;1301;p63"/>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02" name="Google Shape;1302;p6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03" name="Google Shape;1303;p6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304" name="Google Shape;1304;p63"/>
          <p:cNvPicPr preferRelativeResize="0"/>
          <p:nvPr/>
        </p:nvPicPr>
        <p:blipFill rotWithShape="1">
          <a:blip r:embed="rId3">
            <a:alphaModFix/>
          </a:blip>
          <a:srcRect b="0" l="0" r="0" t="0"/>
          <a:stretch/>
        </p:blipFill>
        <p:spPr>
          <a:xfrm>
            <a:off x="1612451" y="2292136"/>
            <a:ext cx="6267450" cy="342709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6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Pósfixo</a:t>
            </a:r>
            <a:endParaRPr sz="2400">
              <a:solidFill>
                <a:srgbClr val="00B050"/>
              </a:solidFill>
            </a:endParaRPr>
          </a:p>
        </p:txBody>
      </p:sp>
      <p:sp>
        <p:nvSpPr>
          <p:cNvPr id="1310" name="Google Shape;1310;p64"/>
          <p:cNvSpPr txBox="1"/>
          <p:nvPr/>
        </p:nvSpPr>
        <p:spPr>
          <a:xfrm>
            <a:off x="749300" y="1460500"/>
            <a:ext cx="7772400" cy="1282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expressão obtida pelo percurso pósfixo da árvore é uma expressão pósfixa.  Utiliza-se o percurso pós-ordem da árvore. Neste caso não é necessária a impressão de parênteses.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algoritmo correspondente é o seguinte:</a:t>
            </a:r>
            <a:endParaRPr/>
          </a:p>
        </p:txBody>
      </p:sp>
      <p:sp>
        <p:nvSpPr>
          <p:cNvPr id="1311" name="Google Shape;1311;p6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12" name="Google Shape;1312;p64"/>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13" name="Google Shape;1313;p6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14" name="Google Shape;1314;p6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315" name="Google Shape;1315;p64"/>
          <p:cNvPicPr preferRelativeResize="0"/>
          <p:nvPr/>
        </p:nvPicPr>
        <p:blipFill rotWithShape="1">
          <a:blip r:embed="rId3">
            <a:alphaModFix/>
          </a:blip>
          <a:srcRect b="0" l="0" r="0" t="0"/>
          <a:stretch/>
        </p:blipFill>
        <p:spPr>
          <a:xfrm>
            <a:off x="2409139" y="4304620"/>
            <a:ext cx="5671185" cy="1201103"/>
          </a:xfrm>
          <a:prstGeom prst="rect">
            <a:avLst/>
          </a:prstGeom>
          <a:noFill/>
          <a:ln>
            <a:noFill/>
          </a:ln>
        </p:spPr>
      </p:pic>
      <p:pic>
        <p:nvPicPr>
          <p:cNvPr id="1316" name="Google Shape;1316;p64"/>
          <p:cNvPicPr preferRelativeResize="0"/>
          <p:nvPr/>
        </p:nvPicPr>
        <p:blipFill rotWithShape="1">
          <a:blip r:embed="rId4">
            <a:alphaModFix/>
          </a:blip>
          <a:srcRect b="0" l="0" r="0" t="0"/>
          <a:stretch/>
        </p:blipFill>
        <p:spPr>
          <a:xfrm>
            <a:off x="2405051" y="2843209"/>
            <a:ext cx="5634038" cy="152304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6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 de Expressões</a:t>
            </a:r>
            <a:br>
              <a:rPr lang="pt-BR" sz="2800">
                <a:solidFill>
                  <a:srgbClr val="C00000"/>
                </a:solidFill>
              </a:rPr>
            </a:br>
            <a:r>
              <a:rPr lang="pt-BR" sz="2400">
                <a:solidFill>
                  <a:srgbClr val="00B050"/>
                </a:solidFill>
              </a:rPr>
              <a:t>Percurso Prefixo</a:t>
            </a:r>
            <a:endParaRPr/>
          </a:p>
        </p:txBody>
      </p:sp>
      <p:sp>
        <p:nvSpPr>
          <p:cNvPr id="1322" name="Google Shape;1322;p65"/>
          <p:cNvSpPr txBox="1"/>
          <p:nvPr/>
        </p:nvSpPr>
        <p:spPr>
          <a:xfrm>
            <a:off x="749300" y="1460500"/>
            <a:ext cx="7772400" cy="12827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A expressão obtida pelo percurso prefixo da árvore é uma expressão prefixa.  Utiliza-se o percurso pré-ordem da árvore. Neste caso não é necessária a impressão de parênteses.</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O algoritmo correspondente é o seguinte:</a:t>
            </a:r>
            <a:endParaRPr/>
          </a:p>
        </p:txBody>
      </p:sp>
      <p:sp>
        <p:nvSpPr>
          <p:cNvPr id="1323" name="Google Shape;1323;p6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24" name="Google Shape;1324;p65"/>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25" name="Google Shape;1325;p6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26" name="Google Shape;1326;p6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327" name="Google Shape;1327;p65"/>
          <p:cNvPicPr preferRelativeResize="0"/>
          <p:nvPr/>
        </p:nvPicPr>
        <p:blipFill rotWithShape="1">
          <a:blip r:embed="rId3">
            <a:alphaModFix/>
          </a:blip>
          <a:srcRect b="0" l="0" r="0" t="0"/>
          <a:stretch/>
        </p:blipFill>
        <p:spPr>
          <a:xfrm>
            <a:off x="2090058" y="2918049"/>
            <a:ext cx="5547360" cy="268700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66"/>
          <p:cNvSpPr txBox="1"/>
          <p:nvPr>
            <p:ph idx="4294967295"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sz="2900">
                <a:solidFill>
                  <a:srgbClr val="C00000"/>
                </a:solidFill>
              </a:rPr>
              <a:t>Referências</a:t>
            </a:r>
            <a:endParaRPr sz="2400">
              <a:solidFill>
                <a:srgbClr val="008000"/>
              </a:solidFill>
            </a:endParaRPr>
          </a:p>
        </p:txBody>
      </p:sp>
      <p:sp>
        <p:nvSpPr>
          <p:cNvPr id="1333" name="Google Shape;1333;p6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4" name="Google Shape;1334;p66"/>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5" name="Google Shape;1335;p66"/>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Noto Sans Symbols"/>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336" name="Google Shape;1336;p6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37" name="Google Shape;1337;p66"/>
          <p:cNvSpPr txBox="1"/>
          <p:nvPr/>
        </p:nvSpPr>
        <p:spPr>
          <a:xfrm>
            <a:off x="650875" y="1274763"/>
            <a:ext cx="8137525" cy="933450"/>
          </a:xfrm>
          <a:prstGeom prst="rect">
            <a:avLst/>
          </a:prstGeom>
          <a:noFill/>
          <a:ln>
            <a:noFill/>
          </a:ln>
        </p:spPr>
        <p:txBody>
          <a:bodyPr anchorCtr="0" anchor="t" bIns="46025" lIns="92075" spcFirstLastPara="1" rIns="92075" wrap="square" tIns="46025">
            <a:noAutofit/>
          </a:bodyPr>
          <a:lstStyle/>
          <a:p>
            <a:pPr indent="-285750" lvl="1" marL="463550" marR="0" rtl="0" algn="just">
              <a:spcBef>
                <a:spcPts val="0"/>
              </a:spcBef>
              <a:spcAft>
                <a:spcPts val="0"/>
              </a:spcAft>
              <a:buClr>
                <a:srgbClr val="002060"/>
              </a:buClr>
              <a:buSzPts val="1800"/>
              <a:buFont typeface="Arial"/>
              <a:buChar char="•"/>
            </a:pPr>
            <a:r>
              <a:rPr b="0" i="0" lang="pt-BR" sz="1800" u="none" cap="none" strike="noStrike">
                <a:solidFill>
                  <a:srgbClr val="002060"/>
                </a:solidFill>
                <a:latin typeface="Gill Sans"/>
                <a:ea typeface="Gill Sans"/>
                <a:cs typeface="Gill Sans"/>
                <a:sym typeface="Gill Sans"/>
              </a:rPr>
              <a:t>Gilberg, R.F. e Forouzan, B. A. Data Structures_A Pseudocode Approach with C. Capítulo 6. Introdution to Trees. Segunda Edição. Editora Cengage, Thomson Learning, 2005.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7">
                                            <p:txEl>
                                              <p:pRg end="0" st="0"/>
                                            </p:txEl>
                                          </p:spTgt>
                                        </p:tgtEl>
                                        <p:attrNameLst>
                                          <p:attrName>style.visibility</p:attrName>
                                        </p:attrNameLst>
                                      </p:cBhvr>
                                      <p:to>
                                        <p:strVal val="visible"/>
                                      </p:to>
                                    </p:set>
                                    <p:animEffect filter="fade" transition="in">
                                      <p:cBhvr>
                                        <p:cTn dur="500"/>
                                        <p:tgtEl>
                                          <p:spTgt spid="133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Exemplos</a:t>
            </a:r>
            <a:endParaRPr/>
          </a:p>
        </p:txBody>
      </p:sp>
      <p:sp>
        <p:nvSpPr>
          <p:cNvPr id="168" name="Google Shape;168;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9" name="Google Shape;169;p18"/>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0" name="Google Shape;170;p1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171" name="Google Shape;171;p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72" name="Google Shape;172;p18"/>
          <p:cNvGrpSpPr/>
          <p:nvPr/>
        </p:nvGrpSpPr>
        <p:grpSpPr>
          <a:xfrm>
            <a:off x="6092825" y="1597025"/>
            <a:ext cx="781050" cy="857250"/>
            <a:chOff x="5278441" y="4218975"/>
            <a:chExt cx="1203321" cy="1319813"/>
          </a:xfrm>
        </p:grpSpPr>
        <p:cxnSp>
          <p:nvCxnSpPr>
            <p:cNvPr id="173" name="Google Shape;173;p18"/>
            <p:cNvCxnSpPr>
              <a:stCxn id="174" idx="0"/>
              <a:endCxn id="175" idx="4"/>
            </p:cNvCxnSpPr>
            <p:nvPr/>
          </p:nvCxnSpPr>
          <p:spPr>
            <a:xfrm rot="10800000">
              <a:off x="5872787" y="4553847"/>
              <a:ext cx="1200" cy="650100"/>
            </a:xfrm>
            <a:prstGeom prst="straightConnector1">
              <a:avLst/>
            </a:prstGeom>
            <a:noFill/>
            <a:ln cap="flat" cmpd="sng" w="25400">
              <a:solidFill>
                <a:schemeClr val="dk1"/>
              </a:solidFill>
              <a:prstDash val="solid"/>
              <a:miter lim="800000"/>
              <a:headEnd len="med" w="med" type="none"/>
              <a:tailEnd len="med" w="med" type="none"/>
            </a:ln>
          </p:spPr>
        </p:cxnSp>
        <p:sp>
          <p:nvSpPr>
            <p:cNvPr id="175" name="Google Shape;175;p18"/>
            <p:cNvSpPr/>
            <p:nvPr/>
          </p:nvSpPr>
          <p:spPr>
            <a:xfrm flipH="1">
              <a:off x="5704006" y="4218975"/>
              <a:ext cx="337517" cy="33484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74" name="Google Shape;174;p18"/>
            <p:cNvSpPr/>
            <p:nvPr/>
          </p:nvSpPr>
          <p:spPr>
            <a:xfrm flipH="1">
              <a:off x="5706452" y="5203947"/>
              <a:ext cx="335070" cy="33484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76" name="Google Shape;176;p18"/>
            <p:cNvCxnSpPr>
              <a:stCxn id="177" idx="0"/>
              <a:endCxn id="175" idx="5"/>
            </p:cNvCxnSpPr>
            <p:nvPr/>
          </p:nvCxnSpPr>
          <p:spPr>
            <a:xfrm flipH="1" rot="10800000">
              <a:off x="5445977" y="4504647"/>
              <a:ext cx="307500" cy="699300"/>
            </a:xfrm>
            <a:prstGeom prst="straightConnector1">
              <a:avLst/>
            </a:prstGeom>
            <a:noFill/>
            <a:ln cap="flat" cmpd="sng" w="25400">
              <a:solidFill>
                <a:schemeClr val="dk1"/>
              </a:solidFill>
              <a:prstDash val="solid"/>
              <a:miter lim="800000"/>
              <a:headEnd len="med" w="med" type="none"/>
              <a:tailEnd len="med" w="med" type="none"/>
            </a:ln>
          </p:spPr>
        </p:cxnSp>
        <p:cxnSp>
          <p:nvCxnSpPr>
            <p:cNvPr id="178" name="Google Shape;178;p18"/>
            <p:cNvCxnSpPr>
              <a:stCxn id="179" idx="0"/>
              <a:endCxn id="175" idx="3"/>
            </p:cNvCxnSpPr>
            <p:nvPr/>
          </p:nvCxnSpPr>
          <p:spPr>
            <a:xfrm rot="10800000">
              <a:off x="5992027" y="4504647"/>
              <a:ext cx="322200" cy="699300"/>
            </a:xfrm>
            <a:prstGeom prst="straightConnector1">
              <a:avLst/>
            </a:prstGeom>
            <a:noFill/>
            <a:ln cap="flat" cmpd="sng" w="25400">
              <a:solidFill>
                <a:schemeClr val="dk1"/>
              </a:solidFill>
              <a:prstDash val="solid"/>
              <a:miter lim="800000"/>
              <a:headEnd len="med" w="med" type="none"/>
              <a:tailEnd len="med" w="med" type="none"/>
            </a:ln>
          </p:spPr>
        </p:cxnSp>
        <p:sp>
          <p:nvSpPr>
            <p:cNvPr id="177" name="Google Shape;177;p18"/>
            <p:cNvSpPr/>
            <p:nvPr/>
          </p:nvSpPr>
          <p:spPr>
            <a:xfrm flipH="1">
              <a:off x="5278441" y="5203947"/>
              <a:ext cx="335072" cy="33484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79" name="Google Shape;179;p18"/>
            <p:cNvSpPr/>
            <p:nvPr/>
          </p:nvSpPr>
          <p:spPr>
            <a:xfrm flipH="1">
              <a:off x="6146692" y="5203947"/>
              <a:ext cx="335070" cy="33484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grpSp>
        <p:nvGrpSpPr>
          <p:cNvPr id="180" name="Google Shape;180;p18"/>
          <p:cNvGrpSpPr/>
          <p:nvPr/>
        </p:nvGrpSpPr>
        <p:grpSpPr>
          <a:xfrm>
            <a:off x="728663" y="3336925"/>
            <a:ext cx="688975" cy="2157413"/>
            <a:chOff x="1871528" y="3295913"/>
            <a:chExt cx="688395" cy="2157906"/>
          </a:xfrm>
        </p:grpSpPr>
        <p:sp>
          <p:nvSpPr>
            <p:cNvPr id="181" name="Google Shape;181;p18"/>
            <p:cNvSpPr/>
            <p:nvPr/>
          </p:nvSpPr>
          <p:spPr>
            <a:xfrm flipH="1">
              <a:off x="2342618" y="3295913"/>
              <a:ext cx="217305" cy="21753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82" name="Google Shape;182;p18"/>
            <p:cNvCxnSpPr>
              <a:stCxn id="183" idx="0"/>
              <a:endCxn id="181" idx="4"/>
            </p:cNvCxnSpPr>
            <p:nvPr/>
          </p:nvCxnSpPr>
          <p:spPr>
            <a:xfrm flipH="1" rot="10800000">
              <a:off x="2298205" y="3513445"/>
              <a:ext cx="153000" cy="471600"/>
            </a:xfrm>
            <a:prstGeom prst="straightConnector1">
              <a:avLst/>
            </a:prstGeom>
            <a:noFill/>
            <a:ln cap="flat" cmpd="sng" w="25400">
              <a:solidFill>
                <a:schemeClr val="dk1"/>
              </a:solidFill>
              <a:prstDash val="solid"/>
              <a:miter lim="800000"/>
              <a:headEnd len="med" w="med" type="none"/>
              <a:tailEnd len="med" w="med" type="none"/>
            </a:ln>
          </p:spPr>
        </p:cxnSp>
        <p:sp>
          <p:nvSpPr>
            <p:cNvPr id="183" name="Google Shape;183;p18"/>
            <p:cNvSpPr/>
            <p:nvPr/>
          </p:nvSpPr>
          <p:spPr>
            <a:xfrm flipH="1">
              <a:off x="2190346" y="3985045"/>
              <a:ext cx="215718" cy="21277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84" name="Google Shape;184;p18"/>
            <p:cNvCxnSpPr>
              <a:stCxn id="185" idx="0"/>
              <a:endCxn id="183" idx="4"/>
            </p:cNvCxnSpPr>
            <p:nvPr/>
          </p:nvCxnSpPr>
          <p:spPr>
            <a:xfrm flipH="1" rot="10800000">
              <a:off x="2168141" y="4197960"/>
              <a:ext cx="130200" cy="452400"/>
            </a:xfrm>
            <a:prstGeom prst="straightConnector1">
              <a:avLst/>
            </a:prstGeom>
            <a:noFill/>
            <a:ln cap="flat" cmpd="sng" w="25400">
              <a:solidFill>
                <a:schemeClr val="dk1"/>
              </a:solidFill>
              <a:prstDash val="solid"/>
              <a:miter lim="800000"/>
              <a:headEnd len="med" w="med" type="none"/>
              <a:tailEnd len="med" w="med" type="none"/>
            </a:ln>
          </p:spPr>
        </p:cxnSp>
        <p:sp>
          <p:nvSpPr>
            <p:cNvPr id="185" name="Google Shape;185;p18"/>
            <p:cNvSpPr/>
            <p:nvPr/>
          </p:nvSpPr>
          <p:spPr>
            <a:xfrm flipH="1">
              <a:off x="2058695" y="4650360"/>
              <a:ext cx="218891" cy="217537"/>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86" name="Google Shape;186;p18"/>
            <p:cNvSpPr/>
            <p:nvPr/>
          </p:nvSpPr>
          <p:spPr>
            <a:xfrm flipH="1">
              <a:off x="1871528" y="5236281"/>
              <a:ext cx="217304" cy="21753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87" name="Google Shape;187;p18"/>
            <p:cNvCxnSpPr>
              <a:stCxn id="186" idx="0"/>
              <a:endCxn id="185" idx="4"/>
            </p:cNvCxnSpPr>
            <p:nvPr/>
          </p:nvCxnSpPr>
          <p:spPr>
            <a:xfrm flipH="1" rot="10800000">
              <a:off x="1980180" y="4867881"/>
              <a:ext cx="188100" cy="368400"/>
            </a:xfrm>
            <a:prstGeom prst="straightConnector1">
              <a:avLst/>
            </a:prstGeom>
            <a:noFill/>
            <a:ln cap="flat" cmpd="sng" w="25400">
              <a:solidFill>
                <a:schemeClr val="dk1"/>
              </a:solidFill>
              <a:prstDash val="solid"/>
              <a:miter lim="800000"/>
              <a:headEnd len="med" w="med" type="none"/>
              <a:tailEnd len="med" w="med" type="none"/>
            </a:ln>
          </p:spPr>
        </p:cxnSp>
      </p:grpSp>
      <p:grpSp>
        <p:nvGrpSpPr>
          <p:cNvPr id="188" name="Google Shape;188;p18"/>
          <p:cNvGrpSpPr/>
          <p:nvPr/>
        </p:nvGrpSpPr>
        <p:grpSpPr>
          <a:xfrm>
            <a:off x="2381250" y="3298825"/>
            <a:ext cx="1863725" cy="2236788"/>
            <a:chOff x="3054460" y="3209619"/>
            <a:chExt cx="1864335" cy="2237206"/>
          </a:xfrm>
        </p:grpSpPr>
        <p:sp>
          <p:nvSpPr>
            <p:cNvPr id="189" name="Google Shape;189;p18"/>
            <p:cNvSpPr/>
            <p:nvPr/>
          </p:nvSpPr>
          <p:spPr>
            <a:xfrm flipH="1">
              <a:off x="3753189" y="3209619"/>
              <a:ext cx="215971"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90" name="Google Shape;190;p18"/>
            <p:cNvCxnSpPr>
              <a:stCxn id="191" idx="0"/>
              <a:endCxn id="189" idx="5"/>
            </p:cNvCxnSpPr>
            <p:nvPr/>
          </p:nvCxnSpPr>
          <p:spPr>
            <a:xfrm flipH="1" rot="10800000">
              <a:off x="3161652" y="3395432"/>
              <a:ext cx="623100" cy="554100"/>
            </a:xfrm>
            <a:prstGeom prst="straightConnector1">
              <a:avLst/>
            </a:prstGeom>
            <a:noFill/>
            <a:ln cap="flat" cmpd="sng" w="25400">
              <a:solidFill>
                <a:schemeClr val="dk1"/>
              </a:solidFill>
              <a:prstDash val="solid"/>
              <a:miter lim="800000"/>
              <a:headEnd len="med" w="med" type="none"/>
              <a:tailEnd len="med" w="med" type="none"/>
            </a:ln>
          </p:spPr>
        </p:cxnSp>
        <p:sp>
          <p:nvSpPr>
            <p:cNvPr id="191" name="Google Shape;191;p18"/>
            <p:cNvSpPr/>
            <p:nvPr/>
          </p:nvSpPr>
          <p:spPr>
            <a:xfrm flipH="1">
              <a:off x="3054460" y="3949532"/>
              <a:ext cx="214383" cy="212765"/>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92" name="Google Shape;192;p18"/>
            <p:cNvCxnSpPr>
              <a:stCxn id="193" idx="0"/>
              <a:endCxn id="189" idx="3"/>
            </p:cNvCxnSpPr>
            <p:nvPr/>
          </p:nvCxnSpPr>
          <p:spPr>
            <a:xfrm rot="10800000">
              <a:off x="3937603" y="3395432"/>
              <a:ext cx="582600" cy="554100"/>
            </a:xfrm>
            <a:prstGeom prst="straightConnector1">
              <a:avLst/>
            </a:prstGeom>
            <a:noFill/>
            <a:ln cap="flat" cmpd="sng" w="25400">
              <a:solidFill>
                <a:schemeClr val="dk1"/>
              </a:solidFill>
              <a:prstDash val="solid"/>
              <a:miter lim="800000"/>
              <a:headEnd len="med" w="med" type="none"/>
              <a:tailEnd len="med" w="med" type="none"/>
            </a:ln>
          </p:spPr>
        </p:cxnSp>
        <p:cxnSp>
          <p:nvCxnSpPr>
            <p:cNvPr id="194" name="Google Shape;194;p18"/>
            <p:cNvCxnSpPr>
              <a:stCxn id="195" idx="0"/>
              <a:endCxn id="193" idx="4"/>
            </p:cNvCxnSpPr>
            <p:nvPr/>
          </p:nvCxnSpPr>
          <p:spPr>
            <a:xfrm rot="10800000">
              <a:off x="4520291" y="4167015"/>
              <a:ext cx="1500" cy="422400"/>
            </a:xfrm>
            <a:prstGeom prst="straightConnector1">
              <a:avLst/>
            </a:prstGeom>
            <a:noFill/>
            <a:ln cap="flat" cmpd="sng" w="25400">
              <a:solidFill>
                <a:schemeClr val="dk1"/>
              </a:solidFill>
              <a:prstDash val="solid"/>
              <a:miter lim="800000"/>
              <a:headEnd len="med" w="med" type="none"/>
              <a:tailEnd len="med" w="med" type="none"/>
            </a:ln>
          </p:spPr>
        </p:cxnSp>
        <p:sp>
          <p:nvSpPr>
            <p:cNvPr id="193" name="Google Shape;193;p18"/>
            <p:cNvSpPr/>
            <p:nvPr/>
          </p:nvSpPr>
          <p:spPr>
            <a:xfrm flipH="1">
              <a:off x="4410629" y="3949532"/>
              <a:ext cx="219147"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95" name="Google Shape;195;p18"/>
            <p:cNvSpPr/>
            <p:nvPr/>
          </p:nvSpPr>
          <p:spPr>
            <a:xfrm flipH="1">
              <a:off x="4412217" y="4589415"/>
              <a:ext cx="219147" cy="21752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196" name="Google Shape;196;p18"/>
            <p:cNvCxnSpPr>
              <a:stCxn id="197" idx="0"/>
              <a:endCxn id="193" idx="5"/>
            </p:cNvCxnSpPr>
            <p:nvPr/>
          </p:nvCxnSpPr>
          <p:spPr>
            <a:xfrm flipH="1" rot="10800000">
              <a:off x="4243093" y="4135215"/>
              <a:ext cx="199500" cy="454200"/>
            </a:xfrm>
            <a:prstGeom prst="straightConnector1">
              <a:avLst/>
            </a:prstGeom>
            <a:noFill/>
            <a:ln cap="flat" cmpd="sng" w="25400">
              <a:solidFill>
                <a:schemeClr val="dk1"/>
              </a:solidFill>
              <a:prstDash val="solid"/>
              <a:miter lim="800000"/>
              <a:headEnd len="med" w="med" type="none"/>
              <a:tailEnd len="med" w="med" type="none"/>
            </a:ln>
          </p:spPr>
        </p:cxnSp>
        <p:cxnSp>
          <p:nvCxnSpPr>
            <p:cNvPr id="198" name="Google Shape;198;p18"/>
            <p:cNvCxnSpPr>
              <a:stCxn id="199" idx="0"/>
              <a:endCxn id="193" idx="3"/>
            </p:cNvCxnSpPr>
            <p:nvPr/>
          </p:nvCxnSpPr>
          <p:spPr>
            <a:xfrm rot="10800000">
              <a:off x="4597828" y="4135215"/>
              <a:ext cx="210600" cy="454200"/>
            </a:xfrm>
            <a:prstGeom prst="straightConnector1">
              <a:avLst/>
            </a:prstGeom>
            <a:noFill/>
            <a:ln cap="flat" cmpd="sng" w="25400">
              <a:solidFill>
                <a:schemeClr val="dk1"/>
              </a:solidFill>
              <a:prstDash val="solid"/>
              <a:miter lim="800000"/>
              <a:headEnd len="med" w="med" type="none"/>
              <a:tailEnd len="med" w="med" type="none"/>
            </a:ln>
          </p:spPr>
        </p:cxnSp>
        <p:sp>
          <p:nvSpPr>
            <p:cNvPr id="197" name="Google Shape;197;p18"/>
            <p:cNvSpPr/>
            <p:nvPr/>
          </p:nvSpPr>
          <p:spPr>
            <a:xfrm flipH="1">
              <a:off x="4134313" y="4589415"/>
              <a:ext cx="217559" cy="21752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199" name="Google Shape;199;p18"/>
            <p:cNvSpPr/>
            <p:nvPr/>
          </p:nvSpPr>
          <p:spPr>
            <a:xfrm flipH="1">
              <a:off x="4699648" y="4589415"/>
              <a:ext cx="217559" cy="21752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00" name="Google Shape;200;p18"/>
            <p:cNvSpPr/>
            <p:nvPr/>
          </p:nvSpPr>
          <p:spPr>
            <a:xfrm flipH="1">
              <a:off x="3333951" y="4589415"/>
              <a:ext cx="217559" cy="217528"/>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01" name="Google Shape;201;p18"/>
            <p:cNvCxnSpPr>
              <a:stCxn id="200" idx="0"/>
              <a:endCxn id="191" idx="3"/>
            </p:cNvCxnSpPr>
            <p:nvPr/>
          </p:nvCxnSpPr>
          <p:spPr>
            <a:xfrm rot="10800000">
              <a:off x="3237531" y="4131015"/>
              <a:ext cx="205200" cy="458400"/>
            </a:xfrm>
            <a:prstGeom prst="straightConnector1">
              <a:avLst/>
            </a:prstGeom>
            <a:noFill/>
            <a:ln cap="flat" cmpd="sng" w="25400">
              <a:solidFill>
                <a:schemeClr val="dk1"/>
              </a:solidFill>
              <a:prstDash val="solid"/>
              <a:miter lim="800000"/>
              <a:headEnd len="med" w="med" type="none"/>
              <a:tailEnd len="med" w="med" type="none"/>
            </a:ln>
          </p:spPr>
        </p:cxnSp>
        <p:cxnSp>
          <p:nvCxnSpPr>
            <p:cNvPr id="202" name="Google Shape;202;p18"/>
            <p:cNvCxnSpPr>
              <a:stCxn id="203" idx="0"/>
              <a:endCxn id="200" idx="4"/>
            </p:cNvCxnSpPr>
            <p:nvPr/>
          </p:nvCxnSpPr>
          <p:spPr>
            <a:xfrm rot="10800000">
              <a:off x="3442819" y="4806896"/>
              <a:ext cx="1500" cy="422400"/>
            </a:xfrm>
            <a:prstGeom prst="straightConnector1">
              <a:avLst/>
            </a:prstGeom>
            <a:noFill/>
            <a:ln cap="flat" cmpd="sng" w="25400">
              <a:solidFill>
                <a:schemeClr val="dk1"/>
              </a:solidFill>
              <a:prstDash val="solid"/>
              <a:miter lim="800000"/>
              <a:headEnd len="med" w="med" type="none"/>
              <a:tailEnd len="med" w="med" type="none"/>
            </a:ln>
          </p:spPr>
        </p:cxnSp>
        <p:sp>
          <p:nvSpPr>
            <p:cNvPr id="203" name="Google Shape;203;p18"/>
            <p:cNvSpPr/>
            <p:nvPr/>
          </p:nvSpPr>
          <p:spPr>
            <a:xfrm flipH="1">
              <a:off x="3335540" y="5229296"/>
              <a:ext cx="217558"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04" name="Google Shape;204;p18"/>
            <p:cNvCxnSpPr>
              <a:stCxn id="205" idx="0"/>
              <a:endCxn id="200" idx="5"/>
            </p:cNvCxnSpPr>
            <p:nvPr/>
          </p:nvCxnSpPr>
          <p:spPr>
            <a:xfrm flipH="1" rot="10800000">
              <a:off x="3166416" y="4775096"/>
              <a:ext cx="199500" cy="454200"/>
            </a:xfrm>
            <a:prstGeom prst="straightConnector1">
              <a:avLst/>
            </a:prstGeom>
            <a:noFill/>
            <a:ln cap="flat" cmpd="sng" w="25400">
              <a:solidFill>
                <a:schemeClr val="dk1"/>
              </a:solidFill>
              <a:prstDash val="solid"/>
              <a:miter lim="800000"/>
              <a:headEnd len="med" w="med" type="none"/>
              <a:tailEnd len="med" w="med" type="none"/>
            </a:ln>
          </p:spPr>
        </p:cxnSp>
        <p:cxnSp>
          <p:nvCxnSpPr>
            <p:cNvPr id="206" name="Google Shape;206;p18"/>
            <p:cNvCxnSpPr>
              <a:stCxn id="207" idx="0"/>
              <a:endCxn id="200" idx="3"/>
            </p:cNvCxnSpPr>
            <p:nvPr/>
          </p:nvCxnSpPr>
          <p:spPr>
            <a:xfrm rot="10800000">
              <a:off x="3519562" y="4775096"/>
              <a:ext cx="210600" cy="454200"/>
            </a:xfrm>
            <a:prstGeom prst="straightConnector1">
              <a:avLst/>
            </a:prstGeom>
            <a:noFill/>
            <a:ln cap="flat" cmpd="sng" w="25400">
              <a:solidFill>
                <a:schemeClr val="dk1"/>
              </a:solidFill>
              <a:prstDash val="solid"/>
              <a:miter lim="800000"/>
              <a:headEnd len="med" w="med" type="none"/>
              <a:tailEnd len="med" w="med" type="none"/>
            </a:ln>
          </p:spPr>
        </p:cxnSp>
        <p:sp>
          <p:nvSpPr>
            <p:cNvPr id="205" name="Google Shape;205;p18"/>
            <p:cNvSpPr/>
            <p:nvPr/>
          </p:nvSpPr>
          <p:spPr>
            <a:xfrm flipH="1">
              <a:off x="3057636" y="5229296"/>
              <a:ext cx="217559"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07" name="Google Shape;207;p18"/>
            <p:cNvSpPr/>
            <p:nvPr/>
          </p:nvSpPr>
          <p:spPr>
            <a:xfrm flipH="1">
              <a:off x="3621383" y="5229296"/>
              <a:ext cx="217558"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08" name="Google Shape;208;p18"/>
            <p:cNvCxnSpPr>
              <a:stCxn id="209" idx="0"/>
              <a:endCxn id="195" idx="4"/>
            </p:cNvCxnSpPr>
            <p:nvPr/>
          </p:nvCxnSpPr>
          <p:spPr>
            <a:xfrm rot="10800000">
              <a:off x="4521879" y="4806896"/>
              <a:ext cx="1500" cy="422400"/>
            </a:xfrm>
            <a:prstGeom prst="straightConnector1">
              <a:avLst/>
            </a:prstGeom>
            <a:noFill/>
            <a:ln cap="flat" cmpd="sng" w="25400">
              <a:solidFill>
                <a:schemeClr val="dk1"/>
              </a:solidFill>
              <a:prstDash val="solid"/>
              <a:miter lim="800000"/>
              <a:headEnd len="med" w="med" type="none"/>
              <a:tailEnd len="med" w="med" type="none"/>
            </a:ln>
          </p:spPr>
        </p:cxnSp>
        <p:sp>
          <p:nvSpPr>
            <p:cNvPr id="209" name="Google Shape;209;p18"/>
            <p:cNvSpPr/>
            <p:nvPr/>
          </p:nvSpPr>
          <p:spPr>
            <a:xfrm flipH="1">
              <a:off x="4413805" y="5229296"/>
              <a:ext cx="219147"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10" name="Google Shape;210;p18"/>
            <p:cNvCxnSpPr>
              <a:stCxn id="211" idx="0"/>
              <a:endCxn id="199" idx="4"/>
            </p:cNvCxnSpPr>
            <p:nvPr/>
          </p:nvCxnSpPr>
          <p:spPr>
            <a:xfrm rot="10800000">
              <a:off x="4808322" y="4806896"/>
              <a:ext cx="900" cy="422400"/>
            </a:xfrm>
            <a:prstGeom prst="straightConnector1">
              <a:avLst/>
            </a:prstGeom>
            <a:noFill/>
            <a:ln cap="flat" cmpd="sng" w="25400">
              <a:solidFill>
                <a:schemeClr val="dk1"/>
              </a:solidFill>
              <a:prstDash val="solid"/>
              <a:miter lim="800000"/>
              <a:headEnd len="med" w="med" type="none"/>
              <a:tailEnd len="med" w="med" type="none"/>
            </a:ln>
          </p:spPr>
        </p:cxnSp>
        <p:sp>
          <p:nvSpPr>
            <p:cNvPr id="211" name="Google Shape;211;p18"/>
            <p:cNvSpPr/>
            <p:nvPr/>
          </p:nvSpPr>
          <p:spPr>
            <a:xfrm flipH="1">
              <a:off x="4699648" y="5229296"/>
              <a:ext cx="219147" cy="217529"/>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sp>
        <p:nvSpPr>
          <p:cNvPr id="212" name="Google Shape;212;p18"/>
          <p:cNvSpPr/>
          <p:nvPr/>
        </p:nvSpPr>
        <p:spPr>
          <a:xfrm flipH="1">
            <a:off x="3073400" y="1601788"/>
            <a:ext cx="217488" cy="217487"/>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nvGrpSpPr>
          <p:cNvPr id="213" name="Google Shape;213;p18"/>
          <p:cNvGrpSpPr/>
          <p:nvPr/>
        </p:nvGrpSpPr>
        <p:grpSpPr>
          <a:xfrm>
            <a:off x="4918075" y="3295650"/>
            <a:ext cx="3986213" cy="2287588"/>
            <a:chOff x="4917719" y="3295913"/>
            <a:chExt cx="3986806" cy="2287513"/>
          </a:xfrm>
        </p:grpSpPr>
        <p:cxnSp>
          <p:nvCxnSpPr>
            <p:cNvPr id="214" name="Google Shape;214;p18"/>
            <p:cNvCxnSpPr>
              <a:stCxn id="215" idx="1"/>
              <a:endCxn id="216" idx="5"/>
            </p:cNvCxnSpPr>
            <p:nvPr/>
          </p:nvCxnSpPr>
          <p:spPr>
            <a:xfrm flipH="1" rot="10800000">
              <a:off x="5381005" y="3481613"/>
              <a:ext cx="1091100" cy="585900"/>
            </a:xfrm>
            <a:prstGeom prst="straightConnector1">
              <a:avLst/>
            </a:prstGeom>
            <a:noFill/>
            <a:ln cap="flat" cmpd="sng" w="25400">
              <a:solidFill>
                <a:schemeClr val="dk1"/>
              </a:solidFill>
              <a:prstDash val="solid"/>
              <a:miter lim="800000"/>
              <a:headEnd len="med" w="med" type="none"/>
              <a:tailEnd len="med" w="med" type="none"/>
            </a:ln>
          </p:spPr>
        </p:cxnSp>
        <p:sp>
          <p:nvSpPr>
            <p:cNvPr id="216" name="Google Shape;216;p18"/>
            <p:cNvSpPr/>
            <p:nvPr/>
          </p:nvSpPr>
          <p:spPr>
            <a:xfrm flipH="1">
              <a:off x="6440358" y="3295913"/>
              <a:ext cx="217519"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17" name="Google Shape;217;p18"/>
            <p:cNvCxnSpPr>
              <a:stCxn id="218" idx="0"/>
              <a:endCxn id="216" idx="4"/>
            </p:cNvCxnSpPr>
            <p:nvPr/>
          </p:nvCxnSpPr>
          <p:spPr>
            <a:xfrm flipH="1" rot="10800000">
              <a:off x="6547530" y="3513364"/>
              <a:ext cx="1500" cy="522300"/>
            </a:xfrm>
            <a:prstGeom prst="straightConnector1">
              <a:avLst/>
            </a:prstGeom>
            <a:noFill/>
            <a:ln cap="flat" cmpd="sng" w="25400">
              <a:solidFill>
                <a:schemeClr val="dk1"/>
              </a:solidFill>
              <a:prstDash val="solid"/>
              <a:miter lim="800000"/>
              <a:headEnd len="med" w="med" type="none"/>
              <a:tailEnd len="med" w="med" type="none"/>
            </a:ln>
          </p:spPr>
        </p:cxnSp>
        <p:sp>
          <p:nvSpPr>
            <p:cNvPr id="215" name="Google Shape;215;p18"/>
            <p:cNvSpPr/>
            <p:nvPr/>
          </p:nvSpPr>
          <p:spPr>
            <a:xfrm flipH="1">
              <a:off x="5193985" y="4035664"/>
              <a:ext cx="219108"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18" name="Google Shape;218;p18"/>
            <p:cNvSpPr/>
            <p:nvPr/>
          </p:nvSpPr>
          <p:spPr>
            <a:xfrm flipH="1">
              <a:off x="6440358" y="4035664"/>
              <a:ext cx="214344" cy="214306"/>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19" name="Google Shape;219;p18"/>
            <p:cNvCxnSpPr>
              <a:stCxn id="220" idx="7"/>
              <a:endCxn id="216" idx="3"/>
            </p:cNvCxnSpPr>
            <p:nvPr/>
          </p:nvCxnSpPr>
          <p:spPr>
            <a:xfrm rot="10800000">
              <a:off x="6625969" y="3481613"/>
              <a:ext cx="1483200" cy="585900"/>
            </a:xfrm>
            <a:prstGeom prst="straightConnector1">
              <a:avLst/>
            </a:prstGeom>
            <a:noFill/>
            <a:ln cap="flat" cmpd="sng" w="25400">
              <a:solidFill>
                <a:schemeClr val="dk1"/>
              </a:solidFill>
              <a:prstDash val="solid"/>
              <a:miter lim="800000"/>
              <a:headEnd len="med" w="med" type="none"/>
              <a:tailEnd len="med" w="med" type="none"/>
            </a:ln>
          </p:spPr>
        </p:cxnSp>
        <p:cxnSp>
          <p:nvCxnSpPr>
            <p:cNvPr id="221" name="Google Shape;221;p18"/>
            <p:cNvCxnSpPr>
              <a:stCxn id="222" idx="0"/>
              <a:endCxn id="220" idx="4"/>
            </p:cNvCxnSpPr>
            <p:nvPr/>
          </p:nvCxnSpPr>
          <p:spPr>
            <a:xfrm rot="10800000">
              <a:off x="8185968" y="4253006"/>
              <a:ext cx="900" cy="422400"/>
            </a:xfrm>
            <a:prstGeom prst="straightConnector1">
              <a:avLst/>
            </a:prstGeom>
            <a:noFill/>
            <a:ln cap="flat" cmpd="sng" w="25400">
              <a:solidFill>
                <a:schemeClr val="dk1"/>
              </a:solidFill>
              <a:prstDash val="solid"/>
              <a:miter lim="800000"/>
              <a:headEnd len="med" w="med" type="none"/>
              <a:tailEnd len="med" w="med" type="none"/>
            </a:ln>
          </p:spPr>
        </p:cxnSp>
        <p:sp>
          <p:nvSpPr>
            <p:cNvPr id="220" name="Google Shape;220;p18"/>
            <p:cNvSpPr/>
            <p:nvPr/>
          </p:nvSpPr>
          <p:spPr>
            <a:xfrm flipH="1">
              <a:off x="8077314" y="4035664"/>
              <a:ext cx="217520"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22" name="Google Shape;222;p18"/>
            <p:cNvSpPr/>
            <p:nvPr/>
          </p:nvSpPr>
          <p:spPr>
            <a:xfrm flipH="1">
              <a:off x="8077314" y="4675406"/>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23" name="Google Shape;223;p18"/>
            <p:cNvCxnSpPr>
              <a:stCxn id="224" idx="0"/>
              <a:endCxn id="220" idx="4"/>
            </p:cNvCxnSpPr>
            <p:nvPr/>
          </p:nvCxnSpPr>
          <p:spPr>
            <a:xfrm flipH="1" rot="10800000">
              <a:off x="7908221" y="4253006"/>
              <a:ext cx="277800" cy="422400"/>
            </a:xfrm>
            <a:prstGeom prst="straightConnector1">
              <a:avLst/>
            </a:prstGeom>
            <a:noFill/>
            <a:ln cap="flat" cmpd="sng" w="25400">
              <a:solidFill>
                <a:schemeClr val="dk1"/>
              </a:solidFill>
              <a:prstDash val="solid"/>
              <a:miter lim="800000"/>
              <a:headEnd len="med" w="med" type="none"/>
              <a:tailEnd len="med" w="med" type="none"/>
            </a:ln>
          </p:spPr>
        </p:cxnSp>
        <p:cxnSp>
          <p:nvCxnSpPr>
            <p:cNvPr id="225" name="Google Shape;225;p18"/>
            <p:cNvCxnSpPr>
              <a:stCxn id="226" idx="0"/>
              <a:endCxn id="220" idx="4"/>
            </p:cNvCxnSpPr>
            <p:nvPr/>
          </p:nvCxnSpPr>
          <p:spPr>
            <a:xfrm rot="10800000">
              <a:off x="8186055" y="4253006"/>
              <a:ext cx="287400" cy="422400"/>
            </a:xfrm>
            <a:prstGeom prst="straightConnector1">
              <a:avLst/>
            </a:prstGeom>
            <a:noFill/>
            <a:ln cap="flat" cmpd="sng" w="25400">
              <a:solidFill>
                <a:schemeClr val="dk1"/>
              </a:solidFill>
              <a:prstDash val="solid"/>
              <a:miter lim="800000"/>
              <a:headEnd len="med" w="med" type="none"/>
              <a:tailEnd len="med" w="med" type="none"/>
            </a:ln>
          </p:spPr>
        </p:cxnSp>
        <p:sp>
          <p:nvSpPr>
            <p:cNvPr id="224" name="Google Shape;224;p18"/>
            <p:cNvSpPr/>
            <p:nvPr/>
          </p:nvSpPr>
          <p:spPr>
            <a:xfrm flipH="1">
              <a:off x="7799461" y="4675406"/>
              <a:ext cx="217519"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26" name="Google Shape;226;p18"/>
            <p:cNvSpPr/>
            <p:nvPr/>
          </p:nvSpPr>
          <p:spPr>
            <a:xfrm flipH="1">
              <a:off x="8364695" y="4675406"/>
              <a:ext cx="217519"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27" name="Google Shape;227;p18"/>
            <p:cNvCxnSpPr>
              <a:stCxn id="228" idx="0"/>
              <a:endCxn id="215" idx="4"/>
            </p:cNvCxnSpPr>
            <p:nvPr/>
          </p:nvCxnSpPr>
          <p:spPr>
            <a:xfrm rot="10800000">
              <a:off x="5303627" y="4253280"/>
              <a:ext cx="1500" cy="438000"/>
            </a:xfrm>
            <a:prstGeom prst="straightConnector1">
              <a:avLst/>
            </a:prstGeom>
            <a:noFill/>
            <a:ln cap="flat" cmpd="sng" w="25400">
              <a:solidFill>
                <a:schemeClr val="dk1"/>
              </a:solidFill>
              <a:prstDash val="solid"/>
              <a:miter lim="800000"/>
              <a:headEnd len="med" w="med" type="none"/>
              <a:tailEnd len="med" w="med" type="none"/>
            </a:ln>
          </p:spPr>
        </p:cxnSp>
        <p:sp>
          <p:nvSpPr>
            <p:cNvPr id="228" name="Google Shape;228;p18"/>
            <p:cNvSpPr/>
            <p:nvPr/>
          </p:nvSpPr>
          <p:spPr>
            <a:xfrm flipH="1">
              <a:off x="5195573" y="4691280"/>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29" name="Google Shape;229;p18"/>
            <p:cNvCxnSpPr>
              <a:stCxn id="230" idx="0"/>
              <a:endCxn id="215" idx="5"/>
            </p:cNvCxnSpPr>
            <p:nvPr/>
          </p:nvCxnSpPr>
          <p:spPr>
            <a:xfrm flipH="1" rot="10800000">
              <a:off x="5026479" y="4221180"/>
              <a:ext cx="199500" cy="470100"/>
            </a:xfrm>
            <a:prstGeom prst="straightConnector1">
              <a:avLst/>
            </a:prstGeom>
            <a:noFill/>
            <a:ln cap="flat" cmpd="sng" w="25400">
              <a:solidFill>
                <a:schemeClr val="dk1"/>
              </a:solidFill>
              <a:prstDash val="solid"/>
              <a:miter lim="800000"/>
              <a:headEnd len="med" w="med" type="none"/>
              <a:tailEnd len="med" w="med" type="none"/>
            </a:ln>
          </p:spPr>
        </p:cxnSp>
        <p:cxnSp>
          <p:nvCxnSpPr>
            <p:cNvPr id="231" name="Google Shape;231;p18"/>
            <p:cNvCxnSpPr>
              <a:stCxn id="232" idx="0"/>
              <a:endCxn id="215" idx="3"/>
            </p:cNvCxnSpPr>
            <p:nvPr/>
          </p:nvCxnSpPr>
          <p:spPr>
            <a:xfrm rot="10800000">
              <a:off x="5380920" y="4221180"/>
              <a:ext cx="210000" cy="470100"/>
            </a:xfrm>
            <a:prstGeom prst="straightConnector1">
              <a:avLst/>
            </a:prstGeom>
            <a:noFill/>
            <a:ln cap="flat" cmpd="sng" w="25400">
              <a:solidFill>
                <a:schemeClr val="dk1"/>
              </a:solidFill>
              <a:prstDash val="solid"/>
              <a:miter lim="800000"/>
              <a:headEnd len="med" w="med" type="none"/>
              <a:tailEnd len="med" w="med" type="none"/>
            </a:ln>
          </p:spPr>
        </p:cxnSp>
        <p:sp>
          <p:nvSpPr>
            <p:cNvPr id="230" name="Google Shape;230;p18"/>
            <p:cNvSpPr/>
            <p:nvPr/>
          </p:nvSpPr>
          <p:spPr>
            <a:xfrm flipH="1">
              <a:off x="4917719" y="4691280"/>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32" name="Google Shape;232;p18"/>
            <p:cNvSpPr/>
            <p:nvPr/>
          </p:nvSpPr>
          <p:spPr>
            <a:xfrm flipH="1">
              <a:off x="5481366" y="4691280"/>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33" name="Google Shape;233;p18"/>
            <p:cNvCxnSpPr>
              <a:stCxn id="234" idx="0"/>
              <a:endCxn id="232" idx="4"/>
            </p:cNvCxnSpPr>
            <p:nvPr/>
          </p:nvCxnSpPr>
          <p:spPr>
            <a:xfrm flipH="1" rot="10800000">
              <a:off x="5451992" y="4908745"/>
              <a:ext cx="138900" cy="457200"/>
            </a:xfrm>
            <a:prstGeom prst="straightConnector1">
              <a:avLst/>
            </a:prstGeom>
            <a:noFill/>
            <a:ln cap="flat" cmpd="sng" w="25400">
              <a:solidFill>
                <a:schemeClr val="dk1"/>
              </a:solidFill>
              <a:prstDash val="solid"/>
              <a:miter lim="800000"/>
              <a:headEnd len="med" w="med" type="none"/>
              <a:tailEnd len="med" w="med" type="none"/>
            </a:ln>
          </p:spPr>
        </p:cxnSp>
        <p:sp>
          <p:nvSpPr>
            <p:cNvPr id="234" name="Google Shape;234;p18"/>
            <p:cNvSpPr/>
            <p:nvPr/>
          </p:nvSpPr>
          <p:spPr>
            <a:xfrm flipH="1">
              <a:off x="5343232" y="5365945"/>
              <a:ext cx="217520"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35" name="Google Shape;235;p18"/>
            <p:cNvSpPr/>
            <p:nvPr/>
          </p:nvSpPr>
          <p:spPr>
            <a:xfrm flipH="1">
              <a:off x="5678245" y="5365945"/>
              <a:ext cx="217519"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36" name="Google Shape;236;p18"/>
            <p:cNvCxnSpPr>
              <a:stCxn id="235" idx="0"/>
              <a:endCxn id="232" idx="3"/>
            </p:cNvCxnSpPr>
            <p:nvPr/>
          </p:nvCxnSpPr>
          <p:spPr>
            <a:xfrm rot="10800000">
              <a:off x="5668505" y="4876945"/>
              <a:ext cx="118500" cy="489000"/>
            </a:xfrm>
            <a:prstGeom prst="straightConnector1">
              <a:avLst/>
            </a:prstGeom>
            <a:noFill/>
            <a:ln cap="flat" cmpd="sng" w="25400">
              <a:solidFill>
                <a:schemeClr val="dk1"/>
              </a:solidFill>
              <a:prstDash val="solid"/>
              <a:miter lim="800000"/>
              <a:headEnd len="med" w="med" type="none"/>
              <a:tailEnd len="med" w="med" type="none"/>
            </a:ln>
          </p:spPr>
        </p:cxnSp>
        <p:cxnSp>
          <p:nvCxnSpPr>
            <p:cNvPr id="237" name="Google Shape;237;p18"/>
            <p:cNvCxnSpPr>
              <a:stCxn id="238" idx="0"/>
              <a:endCxn id="218" idx="4"/>
            </p:cNvCxnSpPr>
            <p:nvPr/>
          </p:nvCxnSpPr>
          <p:spPr>
            <a:xfrm flipH="1" rot="10800000">
              <a:off x="6430832" y="4250006"/>
              <a:ext cx="116700" cy="425400"/>
            </a:xfrm>
            <a:prstGeom prst="straightConnector1">
              <a:avLst/>
            </a:prstGeom>
            <a:noFill/>
            <a:ln cap="flat" cmpd="sng" w="25400">
              <a:solidFill>
                <a:schemeClr val="dk1"/>
              </a:solidFill>
              <a:prstDash val="solid"/>
              <a:miter lim="800000"/>
              <a:headEnd len="med" w="med" type="none"/>
              <a:tailEnd len="med" w="med" type="none"/>
            </a:ln>
          </p:spPr>
        </p:cxnSp>
        <p:sp>
          <p:nvSpPr>
            <p:cNvPr id="238" name="Google Shape;238;p18"/>
            <p:cNvSpPr/>
            <p:nvPr/>
          </p:nvSpPr>
          <p:spPr>
            <a:xfrm flipH="1">
              <a:off x="6321278" y="4675406"/>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39" name="Google Shape;239;p18"/>
            <p:cNvCxnSpPr>
              <a:stCxn id="240" idx="0"/>
              <a:endCxn id="218" idx="5"/>
            </p:cNvCxnSpPr>
            <p:nvPr/>
          </p:nvCxnSpPr>
          <p:spPr>
            <a:xfrm flipH="1" rot="10800000">
              <a:off x="6118841" y="4218506"/>
              <a:ext cx="352800" cy="456900"/>
            </a:xfrm>
            <a:prstGeom prst="straightConnector1">
              <a:avLst/>
            </a:prstGeom>
            <a:noFill/>
            <a:ln cap="flat" cmpd="sng" w="25400">
              <a:solidFill>
                <a:schemeClr val="dk1"/>
              </a:solidFill>
              <a:prstDash val="solid"/>
              <a:miter lim="800000"/>
              <a:headEnd len="med" w="med" type="none"/>
              <a:tailEnd len="med" w="med" type="none"/>
            </a:ln>
          </p:spPr>
        </p:cxnSp>
        <p:cxnSp>
          <p:nvCxnSpPr>
            <p:cNvPr id="241" name="Google Shape;241;p18"/>
            <p:cNvCxnSpPr>
              <a:stCxn id="242" idx="0"/>
              <a:endCxn id="218" idx="4"/>
            </p:cNvCxnSpPr>
            <p:nvPr/>
          </p:nvCxnSpPr>
          <p:spPr>
            <a:xfrm rot="10800000">
              <a:off x="6547522" y="4250006"/>
              <a:ext cx="195300" cy="425400"/>
            </a:xfrm>
            <a:prstGeom prst="straightConnector1">
              <a:avLst/>
            </a:prstGeom>
            <a:noFill/>
            <a:ln cap="flat" cmpd="sng" w="25400">
              <a:solidFill>
                <a:schemeClr val="dk1"/>
              </a:solidFill>
              <a:prstDash val="solid"/>
              <a:miter lim="800000"/>
              <a:headEnd len="med" w="med" type="none"/>
              <a:tailEnd len="med" w="med" type="none"/>
            </a:ln>
          </p:spPr>
        </p:cxnSp>
        <p:sp>
          <p:nvSpPr>
            <p:cNvPr id="240" name="Google Shape;240;p18"/>
            <p:cNvSpPr/>
            <p:nvPr/>
          </p:nvSpPr>
          <p:spPr>
            <a:xfrm flipH="1">
              <a:off x="6010081" y="4675406"/>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sp>
          <p:nvSpPr>
            <p:cNvPr id="242" name="Google Shape;242;p18"/>
            <p:cNvSpPr/>
            <p:nvPr/>
          </p:nvSpPr>
          <p:spPr>
            <a:xfrm flipH="1">
              <a:off x="6634062" y="4675406"/>
              <a:ext cx="217519"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43" name="Google Shape;243;p18"/>
            <p:cNvCxnSpPr>
              <a:stCxn id="244" idx="0"/>
              <a:endCxn id="218" idx="3"/>
            </p:cNvCxnSpPr>
            <p:nvPr/>
          </p:nvCxnSpPr>
          <p:spPr>
            <a:xfrm rot="10800000">
              <a:off x="6623324" y="4218531"/>
              <a:ext cx="429900" cy="441000"/>
            </a:xfrm>
            <a:prstGeom prst="straightConnector1">
              <a:avLst/>
            </a:prstGeom>
            <a:noFill/>
            <a:ln cap="flat" cmpd="sng" w="25400">
              <a:solidFill>
                <a:schemeClr val="dk1"/>
              </a:solidFill>
              <a:prstDash val="solid"/>
              <a:miter lim="800000"/>
              <a:headEnd len="med" w="med" type="none"/>
              <a:tailEnd len="med" w="med" type="none"/>
            </a:ln>
          </p:spPr>
        </p:cxnSp>
        <p:sp>
          <p:nvSpPr>
            <p:cNvPr id="244" name="Google Shape;244;p18"/>
            <p:cNvSpPr/>
            <p:nvPr/>
          </p:nvSpPr>
          <p:spPr>
            <a:xfrm flipH="1">
              <a:off x="6943670" y="4659531"/>
              <a:ext cx="219108"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45" name="Google Shape;245;p18"/>
            <p:cNvCxnSpPr>
              <a:stCxn id="246" idx="1"/>
              <a:endCxn id="220" idx="4"/>
            </p:cNvCxnSpPr>
            <p:nvPr/>
          </p:nvCxnSpPr>
          <p:spPr>
            <a:xfrm flipH="1" rot="10800000">
              <a:off x="7683455" y="4253142"/>
              <a:ext cx="502500" cy="455700"/>
            </a:xfrm>
            <a:prstGeom prst="straightConnector1">
              <a:avLst/>
            </a:prstGeom>
            <a:noFill/>
            <a:ln cap="flat" cmpd="sng" w="25400">
              <a:solidFill>
                <a:schemeClr val="dk1"/>
              </a:solidFill>
              <a:prstDash val="solid"/>
              <a:miter lim="800000"/>
              <a:headEnd len="med" w="med" type="none"/>
              <a:tailEnd len="med" w="med" type="none"/>
            </a:ln>
          </p:spPr>
        </p:cxnSp>
        <p:sp>
          <p:nvSpPr>
            <p:cNvPr id="246" name="Google Shape;246;p18"/>
            <p:cNvSpPr/>
            <p:nvPr/>
          </p:nvSpPr>
          <p:spPr>
            <a:xfrm flipH="1">
              <a:off x="7497791" y="4676993"/>
              <a:ext cx="217519" cy="2174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cxnSp>
          <p:nvCxnSpPr>
            <p:cNvPr id="247" name="Google Shape;247;p18"/>
            <p:cNvCxnSpPr>
              <a:stCxn id="248" idx="7"/>
              <a:endCxn id="220" idx="4"/>
            </p:cNvCxnSpPr>
            <p:nvPr/>
          </p:nvCxnSpPr>
          <p:spPr>
            <a:xfrm rot="10800000">
              <a:off x="8186060" y="4253055"/>
              <a:ext cx="532800" cy="454200"/>
            </a:xfrm>
            <a:prstGeom prst="straightConnector1">
              <a:avLst/>
            </a:prstGeom>
            <a:noFill/>
            <a:ln cap="flat" cmpd="sng" w="25400">
              <a:solidFill>
                <a:schemeClr val="dk1"/>
              </a:solidFill>
              <a:prstDash val="solid"/>
              <a:miter lim="800000"/>
              <a:headEnd len="med" w="med" type="none"/>
              <a:tailEnd len="med" w="med" type="none"/>
            </a:ln>
          </p:spPr>
        </p:cxnSp>
        <p:sp>
          <p:nvSpPr>
            <p:cNvPr id="248" name="Google Shape;248;p18"/>
            <p:cNvSpPr/>
            <p:nvPr/>
          </p:nvSpPr>
          <p:spPr>
            <a:xfrm flipH="1">
              <a:off x="8687005" y="4675406"/>
              <a:ext cx="217520" cy="217480"/>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t/>
              </a:r>
              <a:endParaRPr b="1" i="0" sz="1400" u="none" cap="none" strike="noStrike">
                <a:solidFill>
                  <a:schemeClr val="dk1"/>
                </a:solidFill>
                <a:latin typeface="Georgia"/>
                <a:ea typeface="Georgia"/>
                <a:cs typeface="Georgia"/>
                <a:sym typeface="Georgia"/>
              </a:endParaRPr>
            </a:p>
          </p:txBody>
        </p:sp>
      </p:grpSp>
      <p:sp>
        <p:nvSpPr>
          <p:cNvPr id="249" name="Google Shape;249;p18"/>
          <p:cNvSpPr txBox="1"/>
          <p:nvPr/>
        </p:nvSpPr>
        <p:spPr>
          <a:xfrm>
            <a:off x="822325" y="2589213"/>
            <a:ext cx="1533525"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(a) Árvore vazia</a:t>
            </a:r>
            <a:endParaRPr/>
          </a:p>
        </p:txBody>
      </p:sp>
      <p:sp>
        <p:nvSpPr>
          <p:cNvPr id="250" name="Google Shape;250;p18"/>
          <p:cNvSpPr txBox="1"/>
          <p:nvPr/>
        </p:nvSpPr>
        <p:spPr>
          <a:xfrm>
            <a:off x="2881313" y="2589213"/>
            <a:ext cx="1698625"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(b) Somente a raiz</a:t>
            </a:r>
            <a:endParaRPr/>
          </a:p>
        </p:txBody>
      </p:sp>
      <p:sp>
        <p:nvSpPr>
          <p:cNvPr id="251" name="Google Shape;251;p18"/>
          <p:cNvSpPr txBox="1"/>
          <p:nvPr/>
        </p:nvSpPr>
        <p:spPr>
          <a:xfrm>
            <a:off x="6310313" y="2589213"/>
            <a:ext cx="414337"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(c)</a:t>
            </a:r>
            <a:endParaRPr/>
          </a:p>
        </p:txBody>
      </p:sp>
      <p:sp>
        <p:nvSpPr>
          <p:cNvPr id="252" name="Google Shape;252;p18"/>
          <p:cNvSpPr txBox="1"/>
          <p:nvPr/>
        </p:nvSpPr>
        <p:spPr>
          <a:xfrm>
            <a:off x="393700" y="5795963"/>
            <a:ext cx="1830388"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(d) Lista Encadeada</a:t>
            </a:r>
            <a:endParaRPr/>
          </a:p>
        </p:txBody>
      </p:sp>
      <p:sp>
        <p:nvSpPr>
          <p:cNvPr id="253" name="Google Shape;253;p18"/>
          <p:cNvSpPr txBox="1"/>
          <p:nvPr/>
        </p:nvSpPr>
        <p:spPr>
          <a:xfrm>
            <a:off x="2947988" y="5795963"/>
            <a:ext cx="414337"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(e)</a:t>
            </a:r>
            <a:endParaRPr/>
          </a:p>
        </p:txBody>
      </p:sp>
      <p:sp>
        <p:nvSpPr>
          <p:cNvPr id="254" name="Google Shape;254;p18"/>
          <p:cNvSpPr txBox="1"/>
          <p:nvPr/>
        </p:nvSpPr>
        <p:spPr>
          <a:xfrm>
            <a:off x="6389688" y="5795963"/>
            <a:ext cx="392112" cy="338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b="0" i="0" lang="pt-BR" sz="1600" u="none" cap="none" strike="noStrike">
                <a:solidFill>
                  <a:schemeClr val="dk1"/>
                </a:solidFill>
                <a:latin typeface="Times New Roman"/>
                <a:ea typeface="Times New Roman"/>
                <a:cs typeface="Times New Roman"/>
                <a:sym typeface="Times New Roman"/>
              </a:rPr>
              <a:t>(f)</a:t>
            </a:r>
            <a:endParaRPr/>
          </a:p>
        </p:txBody>
      </p:sp>
      <p:sp>
        <p:nvSpPr>
          <p:cNvPr id="255" name="Google Shape;255;p18"/>
          <p:cNvSpPr/>
          <p:nvPr/>
        </p:nvSpPr>
        <p:spPr>
          <a:xfrm>
            <a:off x="7772400" y="1385888"/>
            <a:ext cx="914400" cy="396875"/>
          </a:xfrm>
          <a:prstGeom prst="wedgeRoundRectCallout">
            <a:avLst>
              <a:gd fmla="val -177778" name="adj1"/>
              <a:gd fmla="val 28658"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Raiz</a:t>
            </a:r>
            <a:endParaRPr/>
          </a:p>
        </p:txBody>
      </p:sp>
      <p:sp>
        <p:nvSpPr>
          <p:cNvPr id="256" name="Google Shape;256;p18"/>
          <p:cNvSpPr/>
          <p:nvPr/>
        </p:nvSpPr>
        <p:spPr>
          <a:xfrm>
            <a:off x="7799388" y="2236788"/>
            <a:ext cx="1104900" cy="395287"/>
          </a:xfrm>
          <a:prstGeom prst="wedgeRoundRectCallout">
            <a:avLst>
              <a:gd fmla="val -132280" name="adj1"/>
              <a:gd fmla="val -16227" name="adj2"/>
              <a:gd fmla="val 16667" name="adj3"/>
            </a:avLst>
          </a:prstGeom>
          <a:solidFill>
            <a:srgbClr val="FFFF99"/>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000" u="none" cap="none" strike="noStrike">
                <a:solidFill>
                  <a:srgbClr val="006600"/>
                </a:solidFill>
                <a:latin typeface="Times New Roman"/>
                <a:ea typeface="Times New Roman"/>
                <a:cs typeface="Times New Roman"/>
                <a:sym typeface="Times New Roman"/>
              </a:rPr>
              <a:t>Folhas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 calcmode="lin" valueType="num">
                                      <p:cBhvr additive="base">
                                        <p:cTn dur="500"/>
                                        <p:tgtEl>
                                          <p:spTgt spid="2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 calcmode="lin" valueType="num">
                                      <p:cBhvr additive="base">
                                        <p:cTn dur="500"/>
                                        <p:tgtEl>
                                          <p:spTgt spid="2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Contra-exemplos</a:t>
            </a:r>
            <a:endParaRPr sz="2400">
              <a:solidFill>
                <a:srgbClr val="00B050"/>
              </a:solidFill>
            </a:endParaRPr>
          </a:p>
        </p:txBody>
      </p:sp>
      <p:sp>
        <p:nvSpPr>
          <p:cNvPr id="262" name="Google Shape;262;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3" name="Google Shape;263;p19"/>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4" name="Google Shape;264;p1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265" name="Google Shape;265;p1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6" name="Google Shape;266;p19"/>
          <p:cNvSpPr txBox="1"/>
          <p:nvPr/>
        </p:nvSpPr>
        <p:spPr>
          <a:xfrm>
            <a:off x="749300" y="1460500"/>
            <a:ext cx="7772400" cy="7239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Procure entender porque as seguintes estruturas não são árvores binárias.</a:t>
            </a:r>
            <a:endParaRPr/>
          </a:p>
          <a:p>
            <a:pPr indent="-341313" lvl="1" marL="796925" marR="0" rtl="0" algn="just">
              <a:spcBef>
                <a:spcPts val="400"/>
              </a:spcBef>
              <a:spcAft>
                <a:spcPts val="0"/>
              </a:spcAft>
              <a:buClr>
                <a:schemeClr val="accent2"/>
              </a:buClr>
              <a:buSzPts val="1600"/>
              <a:buFont typeface="Noto Sans Symbols"/>
              <a:buNone/>
            </a:pPr>
            <a:r>
              <a:t/>
            </a:r>
            <a:endParaRPr b="1" i="0" sz="2000" u="none" cap="none" strike="noStrike">
              <a:solidFill>
                <a:srgbClr val="002060"/>
              </a:solidFill>
              <a:latin typeface="Gill Sans"/>
              <a:ea typeface="Gill Sans"/>
              <a:cs typeface="Gill Sans"/>
              <a:sym typeface="Gill Sans"/>
            </a:endParaRPr>
          </a:p>
        </p:txBody>
      </p:sp>
      <p:grpSp>
        <p:nvGrpSpPr>
          <p:cNvPr id="267" name="Google Shape;267;p19"/>
          <p:cNvGrpSpPr/>
          <p:nvPr/>
        </p:nvGrpSpPr>
        <p:grpSpPr>
          <a:xfrm>
            <a:off x="247650" y="2322513"/>
            <a:ext cx="4103688" cy="2673350"/>
            <a:chOff x="350837" y="2766657"/>
            <a:chExt cx="4103688" cy="2673106"/>
          </a:xfrm>
        </p:grpSpPr>
        <p:cxnSp>
          <p:nvCxnSpPr>
            <p:cNvPr id="268" name="Google Shape;268;p19"/>
            <p:cNvCxnSpPr>
              <a:stCxn id="269" idx="1"/>
              <a:endCxn id="270" idx="5"/>
            </p:cNvCxnSpPr>
            <p:nvPr/>
          </p:nvCxnSpPr>
          <p:spPr>
            <a:xfrm flipH="1" rot="10800000">
              <a:off x="1616000" y="3343001"/>
              <a:ext cx="844200" cy="364800"/>
            </a:xfrm>
            <a:prstGeom prst="straightConnector1">
              <a:avLst/>
            </a:prstGeom>
            <a:noFill/>
            <a:ln cap="flat" cmpd="sng" w="25400">
              <a:solidFill>
                <a:schemeClr val="dk1"/>
              </a:solidFill>
              <a:prstDash val="solid"/>
              <a:miter lim="800000"/>
              <a:headEnd len="med" w="med" type="none"/>
              <a:tailEnd len="med" w="med" type="none"/>
            </a:ln>
          </p:spPr>
        </p:cxnSp>
        <p:sp>
          <p:nvSpPr>
            <p:cNvPr id="270" name="Google Shape;270;p19"/>
            <p:cNvSpPr/>
            <p:nvPr/>
          </p:nvSpPr>
          <p:spPr>
            <a:xfrm flipH="1">
              <a:off x="2411412" y="3057142"/>
              <a:ext cx="333375"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A</a:t>
              </a:r>
              <a:endParaRPr/>
            </a:p>
          </p:txBody>
        </p:sp>
        <p:sp>
          <p:nvSpPr>
            <p:cNvPr id="271" name="Google Shape;271;p19"/>
            <p:cNvSpPr txBox="1"/>
            <p:nvPr/>
          </p:nvSpPr>
          <p:spPr>
            <a:xfrm>
              <a:off x="2384425" y="2766657"/>
              <a:ext cx="374650"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sp>
          <p:nvSpPr>
            <p:cNvPr id="272" name="Google Shape;272;p19"/>
            <p:cNvSpPr/>
            <p:nvPr/>
          </p:nvSpPr>
          <p:spPr>
            <a:xfrm flipH="1">
              <a:off x="762000" y="4361948"/>
              <a:ext cx="336550"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sp>
          <p:nvSpPr>
            <p:cNvPr id="273" name="Google Shape;273;p19"/>
            <p:cNvSpPr txBox="1"/>
            <p:nvPr/>
          </p:nvSpPr>
          <p:spPr>
            <a:xfrm>
              <a:off x="749300" y="4071463"/>
              <a:ext cx="376237"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cxnSp>
          <p:nvCxnSpPr>
            <p:cNvPr id="274" name="Google Shape;274;p19"/>
            <p:cNvCxnSpPr>
              <a:stCxn id="272" idx="1"/>
              <a:endCxn id="269" idx="5"/>
            </p:cNvCxnSpPr>
            <p:nvPr/>
          </p:nvCxnSpPr>
          <p:spPr>
            <a:xfrm flipH="1" rot="10800000">
              <a:off x="1049263" y="3944498"/>
              <a:ext cx="328800" cy="466500"/>
            </a:xfrm>
            <a:prstGeom prst="straightConnector1">
              <a:avLst/>
            </a:prstGeom>
            <a:noFill/>
            <a:ln cap="flat" cmpd="sng" w="25400">
              <a:solidFill>
                <a:schemeClr val="dk1"/>
              </a:solidFill>
              <a:prstDash val="solid"/>
              <a:miter lim="800000"/>
              <a:headEnd len="med" w="med" type="none"/>
              <a:tailEnd len="med" w="med" type="none"/>
            </a:ln>
          </p:spPr>
        </p:cxnSp>
        <p:cxnSp>
          <p:nvCxnSpPr>
            <p:cNvPr id="275" name="Google Shape;275;p19"/>
            <p:cNvCxnSpPr>
              <a:stCxn id="276" idx="7"/>
              <a:endCxn id="269" idx="3"/>
            </p:cNvCxnSpPr>
            <p:nvPr/>
          </p:nvCxnSpPr>
          <p:spPr>
            <a:xfrm rot="10800000">
              <a:off x="1616019" y="3944768"/>
              <a:ext cx="862800" cy="465300"/>
            </a:xfrm>
            <a:prstGeom prst="straightConnector1">
              <a:avLst/>
            </a:prstGeom>
            <a:noFill/>
            <a:ln cap="flat" cmpd="sng" w="25400">
              <a:solidFill>
                <a:schemeClr val="dk1"/>
              </a:solidFill>
              <a:prstDash val="solid"/>
              <a:miter lim="800000"/>
              <a:headEnd len="med" w="med" type="none"/>
              <a:tailEnd len="med" w="med" type="none"/>
            </a:ln>
          </p:spPr>
        </p:cxnSp>
        <p:sp>
          <p:nvSpPr>
            <p:cNvPr id="269" name="Google Shape;269;p19"/>
            <p:cNvSpPr/>
            <p:nvPr/>
          </p:nvSpPr>
          <p:spPr>
            <a:xfrm flipH="1">
              <a:off x="1328737" y="3658751"/>
              <a:ext cx="336550"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sp>
          <p:nvSpPr>
            <p:cNvPr id="277" name="Google Shape;277;p19"/>
            <p:cNvSpPr txBox="1"/>
            <p:nvPr/>
          </p:nvSpPr>
          <p:spPr>
            <a:xfrm>
              <a:off x="1227137" y="3368264"/>
              <a:ext cx="374650"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sp>
          <p:nvSpPr>
            <p:cNvPr id="276" name="Google Shape;276;p19"/>
            <p:cNvSpPr/>
            <p:nvPr/>
          </p:nvSpPr>
          <p:spPr>
            <a:xfrm flipH="1">
              <a:off x="2430462" y="4361948"/>
              <a:ext cx="330200" cy="328583"/>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278" name="Google Shape;278;p19"/>
            <p:cNvSpPr txBox="1"/>
            <p:nvPr/>
          </p:nvSpPr>
          <p:spPr>
            <a:xfrm>
              <a:off x="2405062" y="4071463"/>
              <a:ext cx="377825"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cxnSp>
          <p:nvCxnSpPr>
            <p:cNvPr id="279" name="Google Shape;279;p19"/>
            <p:cNvCxnSpPr>
              <a:stCxn id="280" idx="7"/>
              <a:endCxn id="270" idx="3"/>
            </p:cNvCxnSpPr>
            <p:nvPr/>
          </p:nvCxnSpPr>
          <p:spPr>
            <a:xfrm rot="10800000">
              <a:off x="2695924" y="3343001"/>
              <a:ext cx="891900" cy="364800"/>
            </a:xfrm>
            <a:prstGeom prst="straightConnector1">
              <a:avLst/>
            </a:prstGeom>
            <a:noFill/>
            <a:ln cap="flat" cmpd="sng" w="25400">
              <a:solidFill>
                <a:schemeClr val="dk1"/>
              </a:solidFill>
              <a:prstDash val="solid"/>
              <a:miter lim="800000"/>
              <a:headEnd len="med" w="med" type="none"/>
              <a:tailEnd len="med" w="med" type="none"/>
            </a:ln>
          </p:spPr>
        </p:cxnSp>
        <p:cxnSp>
          <p:nvCxnSpPr>
            <p:cNvPr id="281" name="Google Shape;281;p19"/>
            <p:cNvCxnSpPr>
              <a:stCxn id="282" idx="7"/>
              <a:endCxn id="280" idx="3"/>
            </p:cNvCxnSpPr>
            <p:nvPr/>
          </p:nvCxnSpPr>
          <p:spPr>
            <a:xfrm rot="10800000">
              <a:off x="3825874" y="3944498"/>
              <a:ext cx="314400" cy="466500"/>
            </a:xfrm>
            <a:prstGeom prst="straightConnector1">
              <a:avLst/>
            </a:prstGeom>
            <a:noFill/>
            <a:ln cap="flat" cmpd="sng" w="25400">
              <a:solidFill>
                <a:schemeClr val="dk1"/>
              </a:solidFill>
              <a:prstDash val="solid"/>
              <a:miter lim="800000"/>
              <a:headEnd len="med" w="med" type="none"/>
              <a:tailEnd len="med" w="med" type="none"/>
            </a:ln>
          </p:spPr>
        </p:cxnSp>
        <p:sp>
          <p:nvSpPr>
            <p:cNvPr id="280" name="Google Shape;280;p19"/>
            <p:cNvSpPr/>
            <p:nvPr/>
          </p:nvSpPr>
          <p:spPr>
            <a:xfrm flipH="1">
              <a:off x="3538537" y="3658751"/>
              <a:ext cx="336550"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sp>
          <p:nvSpPr>
            <p:cNvPr id="283" name="Google Shape;283;p19"/>
            <p:cNvSpPr txBox="1"/>
            <p:nvPr/>
          </p:nvSpPr>
          <p:spPr>
            <a:xfrm>
              <a:off x="3436937" y="3368264"/>
              <a:ext cx="374650"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sp>
          <p:nvSpPr>
            <p:cNvPr id="282" name="Google Shape;282;p19"/>
            <p:cNvSpPr/>
            <p:nvPr/>
          </p:nvSpPr>
          <p:spPr>
            <a:xfrm flipH="1">
              <a:off x="4090987" y="4361948"/>
              <a:ext cx="336550"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284" name="Google Shape;284;p19"/>
            <p:cNvSpPr txBox="1"/>
            <p:nvPr/>
          </p:nvSpPr>
          <p:spPr>
            <a:xfrm>
              <a:off x="4078287" y="4071463"/>
              <a:ext cx="376238"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cxnSp>
          <p:nvCxnSpPr>
            <p:cNvPr id="285" name="Google Shape;285;p19"/>
            <p:cNvCxnSpPr>
              <a:stCxn id="276" idx="1"/>
              <a:endCxn id="280" idx="5"/>
            </p:cNvCxnSpPr>
            <p:nvPr/>
          </p:nvCxnSpPr>
          <p:spPr>
            <a:xfrm flipH="1" rot="10800000">
              <a:off x="2712305" y="3944768"/>
              <a:ext cx="875400" cy="465300"/>
            </a:xfrm>
            <a:prstGeom prst="straightConnector1">
              <a:avLst/>
            </a:prstGeom>
            <a:noFill/>
            <a:ln cap="flat" cmpd="sng" w="25400">
              <a:solidFill>
                <a:schemeClr val="dk1"/>
              </a:solidFill>
              <a:prstDash val="solid"/>
              <a:miter lim="800000"/>
              <a:headEnd len="med" w="med" type="none"/>
              <a:tailEnd len="med" w="med" type="none"/>
            </a:ln>
          </p:spPr>
        </p:cxnSp>
        <p:cxnSp>
          <p:nvCxnSpPr>
            <p:cNvPr id="286" name="Google Shape;286;p19"/>
            <p:cNvCxnSpPr>
              <a:stCxn id="287" idx="0"/>
              <a:endCxn id="272" idx="5"/>
            </p:cNvCxnSpPr>
            <p:nvPr/>
          </p:nvCxnSpPr>
          <p:spPr>
            <a:xfrm flipH="1" rot="10800000">
              <a:off x="650081" y="4647931"/>
              <a:ext cx="161100" cy="456900"/>
            </a:xfrm>
            <a:prstGeom prst="straightConnector1">
              <a:avLst/>
            </a:prstGeom>
            <a:noFill/>
            <a:ln cap="flat" cmpd="sng" w="25400">
              <a:solidFill>
                <a:schemeClr val="dk1"/>
              </a:solidFill>
              <a:prstDash val="solid"/>
              <a:miter lim="800000"/>
              <a:headEnd len="med" w="med" type="none"/>
              <a:tailEnd len="med" w="med" type="none"/>
            </a:ln>
          </p:spPr>
        </p:cxnSp>
        <p:cxnSp>
          <p:nvCxnSpPr>
            <p:cNvPr id="288" name="Google Shape;288;p19"/>
            <p:cNvCxnSpPr>
              <a:stCxn id="289" idx="0"/>
              <a:endCxn id="272" idx="3"/>
            </p:cNvCxnSpPr>
            <p:nvPr/>
          </p:nvCxnSpPr>
          <p:spPr>
            <a:xfrm rot="10800000">
              <a:off x="1049194" y="4647931"/>
              <a:ext cx="158100" cy="456900"/>
            </a:xfrm>
            <a:prstGeom prst="straightConnector1">
              <a:avLst/>
            </a:prstGeom>
            <a:noFill/>
            <a:ln cap="flat" cmpd="sng" w="25400">
              <a:solidFill>
                <a:schemeClr val="dk1"/>
              </a:solidFill>
              <a:prstDash val="solid"/>
              <a:miter lim="800000"/>
              <a:headEnd len="med" w="med" type="none"/>
              <a:tailEnd len="med" w="med" type="none"/>
            </a:ln>
          </p:spPr>
        </p:cxnSp>
        <p:sp>
          <p:nvSpPr>
            <p:cNvPr id="290" name="Google Shape;290;p19"/>
            <p:cNvSpPr txBox="1"/>
            <p:nvPr/>
          </p:nvSpPr>
          <p:spPr>
            <a:xfrm>
              <a:off x="350837" y="4820695"/>
              <a:ext cx="374650" cy="2762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7</a:t>
              </a:r>
              <a:endParaRPr/>
            </a:p>
          </p:txBody>
        </p:sp>
        <p:sp>
          <p:nvSpPr>
            <p:cNvPr id="291" name="Google Shape;291;p19"/>
            <p:cNvSpPr txBox="1"/>
            <p:nvPr/>
          </p:nvSpPr>
          <p:spPr>
            <a:xfrm>
              <a:off x="1154112" y="4871490"/>
              <a:ext cx="374650"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8</a:t>
              </a:r>
              <a:endParaRPr/>
            </a:p>
          </p:txBody>
        </p:sp>
        <p:sp>
          <p:nvSpPr>
            <p:cNvPr id="287" name="Google Shape;287;p19"/>
            <p:cNvSpPr/>
            <p:nvPr/>
          </p:nvSpPr>
          <p:spPr>
            <a:xfrm flipH="1">
              <a:off x="482600" y="5104831"/>
              <a:ext cx="334962"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sp>
          <p:nvSpPr>
            <p:cNvPr id="289" name="Google Shape;289;p19"/>
            <p:cNvSpPr/>
            <p:nvPr/>
          </p:nvSpPr>
          <p:spPr>
            <a:xfrm flipH="1">
              <a:off x="1039812" y="5104831"/>
              <a:ext cx="334963"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cxnSp>
          <p:nvCxnSpPr>
            <p:cNvPr id="292" name="Google Shape;292;p19"/>
            <p:cNvCxnSpPr>
              <a:stCxn id="293" idx="0"/>
              <a:endCxn id="276" idx="3"/>
            </p:cNvCxnSpPr>
            <p:nvPr/>
          </p:nvCxnSpPr>
          <p:spPr>
            <a:xfrm rot="10800000">
              <a:off x="2712156" y="4642531"/>
              <a:ext cx="150900" cy="462300"/>
            </a:xfrm>
            <a:prstGeom prst="straightConnector1">
              <a:avLst/>
            </a:prstGeom>
            <a:noFill/>
            <a:ln cap="flat" cmpd="sng" w="25400">
              <a:solidFill>
                <a:schemeClr val="dk1"/>
              </a:solidFill>
              <a:prstDash val="solid"/>
              <a:miter lim="800000"/>
              <a:headEnd len="med" w="med" type="none"/>
              <a:tailEnd len="med" w="med" type="none"/>
            </a:ln>
          </p:spPr>
        </p:cxnSp>
        <p:sp>
          <p:nvSpPr>
            <p:cNvPr id="294" name="Google Shape;294;p19"/>
            <p:cNvSpPr txBox="1"/>
            <p:nvPr/>
          </p:nvSpPr>
          <p:spPr>
            <a:xfrm>
              <a:off x="2797175" y="4827044"/>
              <a:ext cx="374650" cy="2762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9</a:t>
              </a:r>
              <a:endParaRPr/>
            </a:p>
          </p:txBody>
        </p:sp>
        <p:sp>
          <p:nvSpPr>
            <p:cNvPr id="293" name="Google Shape;293;p19"/>
            <p:cNvSpPr/>
            <p:nvPr/>
          </p:nvSpPr>
          <p:spPr>
            <a:xfrm flipH="1">
              <a:off x="2695575" y="5104831"/>
              <a:ext cx="334962"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grpSp>
      <p:grpSp>
        <p:nvGrpSpPr>
          <p:cNvPr id="295" name="Google Shape;295;p19"/>
          <p:cNvGrpSpPr/>
          <p:nvPr/>
        </p:nvGrpSpPr>
        <p:grpSpPr>
          <a:xfrm>
            <a:off x="5146675" y="2365375"/>
            <a:ext cx="3705225" cy="2673350"/>
            <a:chOff x="5146675" y="2365263"/>
            <a:chExt cx="3705225" cy="2673106"/>
          </a:xfrm>
        </p:grpSpPr>
        <p:cxnSp>
          <p:nvCxnSpPr>
            <p:cNvPr id="296" name="Google Shape;296;p19"/>
            <p:cNvCxnSpPr>
              <a:stCxn id="297" idx="1"/>
              <a:endCxn id="298" idx="5"/>
            </p:cNvCxnSpPr>
            <p:nvPr/>
          </p:nvCxnSpPr>
          <p:spPr>
            <a:xfrm flipH="1" rot="10800000">
              <a:off x="6013376" y="2941607"/>
              <a:ext cx="844200" cy="364800"/>
            </a:xfrm>
            <a:prstGeom prst="straightConnector1">
              <a:avLst/>
            </a:prstGeom>
            <a:noFill/>
            <a:ln cap="flat" cmpd="sng" w="25400">
              <a:solidFill>
                <a:schemeClr val="dk1"/>
              </a:solidFill>
              <a:prstDash val="solid"/>
              <a:miter lim="800000"/>
              <a:headEnd len="med" w="med" type="none"/>
              <a:tailEnd len="med" w="med" type="none"/>
            </a:ln>
          </p:spPr>
        </p:cxnSp>
        <p:sp>
          <p:nvSpPr>
            <p:cNvPr id="298" name="Google Shape;298;p19"/>
            <p:cNvSpPr/>
            <p:nvPr/>
          </p:nvSpPr>
          <p:spPr>
            <a:xfrm flipH="1">
              <a:off x="6808788" y="2655749"/>
              <a:ext cx="333375"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A</a:t>
              </a:r>
              <a:endParaRPr/>
            </a:p>
          </p:txBody>
        </p:sp>
        <p:sp>
          <p:nvSpPr>
            <p:cNvPr id="299" name="Google Shape;299;p19"/>
            <p:cNvSpPr txBox="1"/>
            <p:nvPr/>
          </p:nvSpPr>
          <p:spPr>
            <a:xfrm>
              <a:off x="6781800" y="2365263"/>
              <a:ext cx="374650"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sp>
          <p:nvSpPr>
            <p:cNvPr id="300" name="Google Shape;300;p19"/>
            <p:cNvSpPr/>
            <p:nvPr/>
          </p:nvSpPr>
          <p:spPr>
            <a:xfrm flipH="1">
              <a:off x="5159375" y="3960555"/>
              <a:ext cx="336550"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sp>
          <p:nvSpPr>
            <p:cNvPr id="301" name="Google Shape;301;p19"/>
            <p:cNvSpPr txBox="1"/>
            <p:nvPr/>
          </p:nvSpPr>
          <p:spPr>
            <a:xfrm>
              <a:off x="5146675" y="3670069"/>
              <a:ext cx="376238"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cxnSp>
          <p:nvCxnSpPr>
            <p:cNvPr id="302" name="Google Shape;302;p19"/>
            <p:cNvCxnSpPr>
              <a:stCxn id="300" idx="1"/>
              <a:endCxn id="297" idx="5"/>
            </p:cNvCxnSpPr>
            <p:nvPr/>
          </p:nvCxnSpPr>
          <p:spPr>
            <a:xfrm flipH="1" rot="10800000">
              <a:off x="5446638" y="3543105"/>
              <a:ext cx="328800" cy="466500"/>
            </a:xfrm>
            <a:prstGeom prst="straightConnector1">
              <a:avLst/>
            </a:prstGeom>
            <a:noFill/>
            <a:ln cap="flat" cmpd="sng" w="25400">
              <a:solidFill>
                <a:schemeClr val="dk1"/>
              </a:solidFill>
              <a:prstDash val="solid"/>
              <a:miter lim="800000"/>
              <a:headEnd len="med" w="med" type="none"/>
              <a:tailEnd len="med" w="med" type="none"/>
            </a:ln>
          </p:spPr>
        </p:cxnSp>
        <p:cxnSp>
          <p:nvCxnSpPr>
            <p:cNvPr id="303" name="Google Shape;303;p19"/>
            <p:cNvCxnSpPr>
              <a:stCxn id="304" idx="7"/>
              <a:endCxn id="297" idx="3"/>
            </p:cNvCxnSpPr>
            <p:nvPr/>
          </p:nvCxnSpPr>
          <p:spPr>
            <a:xfrm rot="10800000">
              <a:off x="6013395" y="3543375"/>
              <a:ext cx="862800" cy="465300"/>
            </a:xfrm>
            <a:prstGeom prst="straightConnector1">
              <a:avLst/>
            </a:prstGeom>
            <a:noFill/>
            <a:ln cap="flat" cmpd="sng" w="25400">
              <a:solidFill>
                <a:schemeClr val="dk1"/>
              </a:solidFill>
              <a:prstDash val="solid"/>
              <a:miter lim="800000"/>
              <a:headEnd len="med" w="med" type="none"/>
              <a:tailEnd len="med" w="med" type="none"/>
            </a:ln>
          </p:spPr>
        </p:cxnSp>
        <p:sp>
          <p:nvSpPr>
            <p:cNvPr id="297" name="Google Shape;297;p19"/>
            <p:cNvSpPr/>
            <p:nvPr/>
          </p:nvSpPr>
          <p:spPr>
            <a:xfrm flipH="1">
              <a:off x="5726113" y="3257357"/>
              <a:ext cx="336550"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sp>
          <p:nvSpPr>
            <p:cNvPr id="305" name="Google Shape;305;p19"/>
            <p:cNvSpPr txBox="1"/>
            <p:nvPr/>
          </p:nvSpPr>
          <p:spPr>
            <a:xfrm>
              <a:off x="5624513" y="2966871"/>
              <a:ext cx="374650"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sp>
          <p:nvSpPr>
            <p:cNvPr id="304" name="Google Shape;304;p19"/>
            <p:cNvSpPr/>
            <p:nvPr/>
          </p:nvSpPr>
          <p:spPr>
            <a:xfrm flipH="1">
              <a:off x="6827838" y="3960555"/>
              <a:ext cx="330200" cy="32858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306" name="Google Shape;306;p19"/>
            <p:cNvSpPr txBox="1"/>
            <p:nvPr/>
          </p:nvSpPr>
          <p:spPr>
            <a:xfrm>
              <a:off x="6802438" y="3670069"/>
              <a:ext cx="377825"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cxnSp>
          <p:nvCxnSpPr>
            <p:cNvPr id="307" name="Google Shape;307;p19"/>
            <p:cNvCxnSpPr>
              <a:stCxn id="308" idx="7"/>
              <a:endCxn id="298" idx="3"/>
            </p:cNvCxnSpPr>
            <p:nvPr/>
          </p:nvCxnSpPr>
          <p:spPr>
            <a:xfrm rot="10800000">
              <a:off x="7093300" y="2941607"/>
              <a:ext cx="891900" cy="364800"/>
            </a:xfrm>
            <a:prstGeom prst="straightConnector1">
              <a:avLst/>
            </a:prstGeom>
            <a:noFill/>
            <a:ln cap="flat" cmpd="sng" w="25400">
              <a:solidFill>
                <a:schemeClr val="dk1"/>
              </a:solidFill>
              <a:prstDash val="solid"/>
              <a:miter lim="800000"/>
              <a:headEnd len="med" w="med" type="none"/>
              <a:tailEnd len="med" w="med" type="none"/>
            </a:ln>
          </p:spPr>
        </p:cxnSp>
        <p:cxnSp>
          <p:nvCxnSpPr>
            <p:cNvPr id="309" name="Google Shape;309;p19"/>
            <p:cNvCxnSpPr>
              <a:stCxn id="310" idx="7"/>
              <a:endCxn id="308" idx="3"/>
            </p:cNvCxnSpPr>
            <p:nvPr/>
          </p:nvCxnSpPr>
          <p:spPr>
            <a:xfrm rot="10800000">
              <a:off x="8223250" y="3543105"/>
              <a:ext cx="314400" cy="466500"/>
            </a:xfrm>
            <a:prstGeom prst="straightConnector1">
              <a:avLst/>
            </a:prstGeom>
            <a:noFill/>
            <a:ln cap="flat" cmpd="sng" w="25400">
              <a:solidFill>
                <a:schemeClr val="dk1"/>
              </a:solidFill>
              <a:prstDash val="solid"/>
              <a:miter lim="800000"/>
              <a:headEnd len="med" w="med" type="none"/>
              <a:tailEnd len="med" w="med" type="none"/>
            </a:ln>
          </p:spPr>
        </p:cxnSp>
        <p:sp>
          <p:nvSpPr>
            <p:cNvPr id="308" name="Google Shape;308;p19"/>
            <p:cNvSpPr/>
            <p:nvPr/>
          </p:nvSpPr>
          <p:spPr>
            <a:xfrm flipH="1">
              <a:off x="7935913" y="3257357"/>
              <a:ext cx="336550" cy="3349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sp>
          <p:nvSpPr>
            <p:cNvPr id="311" name="Google Shape;311;p19"/>
            <p:cNvSpPr txBox="1"/>
            <p:nvPr/>
          </p:nvSpPr>
          <p:spPr>
            <a:xfrm>
              <a:off x="7834313" y="2966871"/>
              <a:ext cx="374650" cy="27778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sp>
          <p:nvSpPr>
            <p:cNvPr id="310" name="Google Shape;310;p19"/>
            <p:cNvSpPr/>
            <p:nvPr/>
          </p:nvSpPr>
          <p:spPr>
            <a:xfrm flipH="1">
              <a:off x="8488363" y="3960555"/>
              <a:ext cx="336550"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312" name="Google Shape;312;p19"/>
            <p:cNvSpPr txBox="1"/>
            <p:nvPr/>
          </p:nvSpPr>
          <p:spPr>
            <a:xfrm>
              <a:off x="8475663" y="3670069"/>
              <a:ext cx="376237"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cxnSp>
          <p:nvCxnSpPr>
            <p:cNvPr id="313" name="Google Shape;313;p19"/>
            <p:cNvCxnSpPr>
              <a:stCxn id="304" idx="1"/>
              <a:endCxn id="308" idx="5"/>
            </p:cNvCxnSpPr>
            <p:nvPr/>
          </p:nvCxnSpPr>
          <p:spPr>
            <a:xfrm flipH="1" rot="10800000">
              <a:off x="7109681" y="3543375"/>
              <a:ext cx="875400" cy="465300"/>
            </a:xfrm>
            <a:prstGeom prst="straightConnector1">
              <a:avLst/>
            </a:prstGeom>
            <a:noFill/>
            <a:ln cap="flat" cmpd="sng" w="25400">
              <a:solidFill>
                <a:schemeClr val="dk1"/>
              </a:solidFill>
              <a:prstDash val="solid"/>
              <a:miter lim="800000"/>
              <a:headEnd len="med" w="med" type="none"/>
              <a:tailEnd len="med" w="med" type="none"/>
            </a:ln>
          </p:spPr>
        </p:cxnSp>
        <p:cxnSp>
          <p:nvCxnSpPr>
            <p:cNvPr id="314" name="Google Shape;314;p19"/>
            <p:cNvCxnSpPr>
              <a:stCxn id="315" idx="0"/>
              <a:endCxn id="300" idx="3"/>
            </p:cNvCxnSpPr>
            <p:nvPr/>
          </p:nvCxnSpPr>
          <p:spPr>
            <a:xfrm rot="10800000">
              <a:off x="5446569" y="4246538"/>
              <a:ext cx="158100" cy="456900"/>
            </a:xfrm>
            <a:prstGeom prst="straightConnector1">
              <a:avLst/>
            </a:prstGeom>
            <a:noFill/>
            <a:ln cap="flat" cmpd="sng" w="25400">
              <a:solidFill>
                <a:schemeClr val="dk1"/>
              </a:solidFill>
              <a:prstDash val="solid"/>
              <a:miter lim="800000"/>
              <a:headEnd len="med" w="med" type="none"/>
              <a:tailEnd len="med" w="med" type="none"/>
            </a:ln>
          </p:spPr>
        </p:cxnSp>
        <p:sp>
          <p:nvSpPr>
            <p:cNvPr id="316" name="Google Shape;316;p19"/>
            <p:cNvSpPr txBox="1"/>
            <p:nvPr/>
          </p:nvSpPr>
          <p:spPr>
            <a:xfrm>
              <a:off x="5551488" y="4470096"/>
              <a:ext cx="374650" cy="2777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7</a:t>
              </a:r>
              <a:endParaRPr/>
            </a:p>
          </p:txBody>
        </p:sp>
        <p:sp>
          <p:nvSpPr>
            <p:cNvPr id="315" name="Google Shape;315;p19"/>
            <p:cNvSpPr/>
            <p:nvPr/>
          </p:nvSpPr>
          <p:spPr>
            <a:xfrm flipH="1">
              <a:off x="5437188" y="4703438"/>
              <a:ext cx="334962" cy="3349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cxnSp>
          <p:nvCxnSpPr>
            <p:cNvPr id="317" name="Google Shape;317;p19"/>
            <p:cNvCxnSpPr>
              <a:stCxn id="300" idx="7"/>
              <a:endCxn id="297" idx="6"/>
            </p:cNvCxnSpPr>
            <p:nvPr/>
          </p:nvCxnSpPr>
          <p:spPr>
            <a:xfrm rot="-5400000">
              <a:off x="5175062" y="3458505"/>
              <a:ext cx="584700" cy="517500"/>
            </a:xfrm>
            <a:prstGeom prst="curvedConnector2">
              <a:avLst/>
            </a:prstGeom>
            <a:noFill/>
            <a:ln cap="flat" cmpd="sng" w="25400">
              <a:solidFill>
                <a:schemeClr val="dk1"/>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5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500"/>
                                        <p:tgtEl>
                                          <p:spTgt spid="26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Contra-exemplos</a:t>
            </a:r>
            <a:endParaRPr sz="2400">
              <a:solidFill>
                <a:srgbClr val="00B050"/>
              </a:solidFill>
            </a:endParaRPr>
          </a:p>
        </p:txBody>
      </p:sp>
      <p:sp>
        <p:nvSpPr>
          <p:cNvPr id="323" name="Google Shape;323;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4" name="Google Shape;324;p20"/>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5" name="Google Shape;325;p2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26" name="Google Shape;326;p2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7" name="Google Shape;327;p20"/>
          <p:cNvSpPr txBox="1"/>
          <p:nvPr/>
        </p:nvSpPr>
        <p:spPr>
          <a:xfrm>
            <a:off x="749300" y="1460500"/>
            <a:ext cx="7772400" cy="723900"/>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Procure entender porque as seguintes estruturas não são árvores binárias.</a:t>
            </a:r>
            <a:endParaRPr/>
          </a:p>
          <a:p>
            <a:pPr indent="-341313" lvl="1" marL="796925" marR="0" rtl="0" algn="just">
              <a:spcBef>
                <a:spcPts val="400"/>
              </a:spcBef>
              <a:spcAft>
                <a:spcPts val="0"/>
              </a:spcAft>
              <a:buClr>
                <a:schemeClr val="accent2"/>
              </a:buClr>
              <a:buSzPts val="1600"/>
              <a:buFont typeface="Noto Sans Symbols"/>
              <a:buNone/>
            </a:pPr>
            <a:r>
              <a:t/>
            </a:r>
            <a:endParaRPr b="1" i="0" sz="2000" u="none" cap="none" strike="noStrike">
              <a:solidFill>
                <a:srgbClr val="002060"/>
              </a:solidFill>
              <a:latin typeface="Gill Sans"/>
              <a:ea typeface="Gill Sans"/>
              <a:cs typeface="Gill Sans"/>
              <a:sym typeface="Gill Sans"/>
            </a:endParaRPr>
          </a:p>
        </p:txBody>
      </p:sp>
      <p:grpSp>
        <p:nvGrpSpPr>
          <p:cNvPr id="328" name="Google Shape;328;p20"/>
          <p:cNvGrpSpPr/>
          <p:nvPr/>
        </p:nvGrpSpPr>
        <p:grpSpPr>
          <a:xfrm>
            <a:off x="2003425" y="2322513"/>
            <a:ext cx="4379913" cy="3430587"/>
            <a:chOff x="393033" y="2322279"/>
            <a:chExt cx="4379913" cy="3431296"/>
          </a:xfrm>
        </p:grpSpPr>
        <p:cxnSp>
          <p:nvCxnSpPr>
            <p:cNvPr id="329" name="Google Shape;329;p20"/>
            <p:cNvCxnSpPr>
              <a:stCxn id="330" idx="1"/>
              <a:endCxn id="331" idx="5"/>
            </p:cNvCxnSpPr>
            <p:nvPr/>
          </p:nvCxnSpPr>
          <p:spPr>
            <a:xfrm flipH="1" rot="10800000">
              <a:off x="1934421" y="2898902"/>
              <a:ext cx="844200" cy="364800"/>
            </a:xfrm>
            <a:prstGeom prst="straightConnector1">
              <a:avLst/>
            </a:prstGeom>
            <a:noFill/>
            <a:ln cap="flat" cmpd="sng" w="25400">
              <a:solidFill>
                <a:schemeClr val="dk1"/>
              </a:solidFill>
              <a:prstDash val="solid"/>
              <a:miter lim="800000"/>
              <a:headEnd len="med" w="med" type="none"/>
              <a:tailEnd len="med" w="med" type="none"/>
            </a:ln>
          </p:spPr>
        </p:cxnSp>
        <p:sp>
          <p:nvSpPr>
            <p:cNvPr id="331" name="Google Shape;331;p20"/>
            <p:cNvSpPr/>
            <p:nvPr/>
          </p:nvSpPr>
          <p:spPr>
            <a:xfrm flipH="1">
              <a:off x="2729833" y="2612851"/>
              <a:ext cx="333375" cy="3350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A</a:t>
              </a:r>
              <a:endParaRPr/>
            </a:p>
          </p:txBody>
        </p:sp>
        <p:sp>
          <p:nvSpPr>
            <p:cNvPr id="332" name="Google Shape;332;p20"/>
            <p:cNvSpPr txBox="1"/>
            <p:nvPr/>
          </p:nvSpPr>
          <p:spPr>
            <a:xfrm>
              <a:off x="2702846" y="2322279"/>
              <a:ext cx="374650" cy="27786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1</a:t>
              </a:r>
              <a:endParaRPr/>
            </a:p>
          </p:txBody>
        </p:sp>
        <p:sp>
          <p:nvSpPr>
            <p:cNvPr id="333" name="Google Shape;333;p20"/>
            <p:cNvSpPr/>
            <p:nvPr/>
          </p:nvSpPr>
          <p:spPr>
            <a:xfrm flipH="1">
              <a:off x="1080421" y="3918046"/>
              <a:ext cx="336550" cy="3350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D</a:t>
              </a:r>
              <a:endParaRPr/>
            </a:p>
          </p:txBody>
        </p:sp>
        <p:sp>
          <p:nvSpPr>
            <p:cNvPr id="334" name="Google Shape;334;p20"/>
            <p:cNvSpPr txBox="1"/>
            <p:nvPr/>
          </p:nvSpPr>
          <p:spPr>
            <a:xfrm>
              <a:off x="1067721" y="3627474"/>
              <a:ext cx="376237" cy="27786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4</a:t>
              </a:r>
              <a:endParaRPr/>
            </a:p>
          </p:txBody>
        </p:sp>
        <p:cxnSp>
          <p:nvCxnSpPr>
            <p:cNvPr id="335" name="Google Shape;335;p20"/>
            <p:cNvCxnSpPr>
              <a:stCxn id="333" idx="1"/>
              <a:endCxn id="330" idx="5"/>
            </p:cNvCxnSpPr>
            <p:nvPr/>
          </p:nvCxnSpPr>
          <p:spPr>
            <a:xfrm flipH="1" rot="10800000">
              <a:off x="1367684" y="3500610"/>
              <a:ext cx="328800" cy="466500"/>
            </a:xfrm>
            <a:prstGeom prst="straightConnector1">
              <a:avLst/>
            </a:prstGeom>
            <a:noFill/>
            <a:ln cap="flat" cmpd="sng" w="25400">
              <a:solidFill>
                <a:schemeClr val="dk1"/>
              </a:solidFill>
              <a:prstDash val="solid"/>
              <a:miter lim="800000"/>
              <a:headEnd len="med" w="med" type="none"/>
              <a:tailEnd len="med" w="med" type="none"/>
            </a:ln>
          </p:spPr>
        </p:cxnSp>
        <p:sp>
          <p:nvSpPr>
            <p:cNvPr id="330" name="Google Shape;330;p20"/>
            <p:cNvSpPr/>
            <p:nvPr/>
          </p:nvSpPr>
          <p:spPr>
            <a:xfrm flipH="1">
              <a:off x="1647158" y="3214638"/>
              <a:ext cx="336550" cy="3350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B</a:t>
              </a:r>
              <a:endParaRPr/>
            </a:p>
          </p:txBody>
        </p:sp>
        <p:sp>
          <p:nvSpPr>
            <p:cNvPr id="336" name="Google Shape;336;p20"/>
            <p:cNvSpPr txBox="1"/>
            <p:nvPr/>
          </p:nvSpPr>
          <p:spPr>
            <a:xfrm>
              <a:off x="1545558" y="2924065"/>
              <a:ext cx="374650" cy="27787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2</a:t>
              </a:r>
              <a:endParaRPr/>
            </a:p>
          </p:txBody>
        </p:sp>
        <p:sp>
          <p:nvSpPr>
            <p:cNvPr id="337" name="Google Shape;337;p20"/>
            <p:cNvSpPr/>
            <p:nvPr/>
          </p:nvSpPr>
          <p:spPr>
            <a:xfrm flipH="1">
              <a:off x="3320383" y="3918046"/>
              <a:ext cx="330200" cy="32868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E</a:t>
              </a:r>
              <a:endParaRPr/>
            </a:p>
          </p:txBody>
        </p:sp>
        <p:sp>
          <p:nvSpPr>
            <p:cNvPr id="338" name="Google Shape;338;p20"/>
            <p:cNvSpPr txBox="1"/>
            <p:nvPr/>
          </p:nvSpPr>
          <p:spPr>
            <a:xfrm>
              <a:off x="3294983" y="3576663"/>
              <a:ext cx="377825" cy="27786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5</a:t>
              </a:r>
              <a:endParaRPr/>
            </a:p>
          </p:txBody>
        </p:sp>
        <p:cxnSp>
          <p:nvCxnSpPr>
            <p:cNvPr id="339" name="Google Shape;339;p20"/>
            <p:cNvCxnSpPr>
              <a:stCxn id="340" idx="7"/>
              <a:endCxn id="331" idx="3"/>
            </p:cNvCxnSpPr>
            <p:nvPr/>
          </p:nvCxnSpPr>
          <p:spPr>
            <a:xfrm rot="10800000">
              <a:off x="3014345" y="2898902"/>
              <a:ext cx="891900" cy="364800"/>
            </a:xfrm>
            <a:prstGeom prst="straightConnector1">
              <a:avLst/>
            </a:prstGeom>
            <a:noFill/>
            <a:ln cap="flat" cmpd="sng" w="25400">
              <a:solidFill>
                <a:schemeClr val="dk1"/>
              </a:solidFill>
              <a:prstDash val="solid"/>
              <a:miter lim="800000"/>
              <a:headEnd len="med" w="med" type="none"/>
              <a:tailEnd len="med" w="med" type="none"/>
            </a:ln>
          </p:spPr>
        </p:cxnSp>
        <p:cxnSp>
          <p:nvCxnSpPr>
            <p:cNvPr id="341" name="Google Shape;341;p20"/>
            <p:cNvCxnSpPr>
              <a:stCxn id="342" idx="7"/>
              <a:endCxn id="340" idx="3"/>
            </p:cNvCxnSpPr>
            <p:nvPr/>
          </p:nvCxnSpPr>
          <p:spPr>
            <a:xfrm rot="10800000">
              <a:off x="4144295" y="3500610"/>
              <a:ext cx="314400" cy="466500"/>
            </a:xfrm>
            <a:prstGeom prst="straightConnector1">
              <a:avLst/>
            </a:prstGeom>
            <a:noFill/>
            <a:ln cap="flat" cmpd="sng" w="25400">
              <a:solidFill>
                <a:schemeClr val="dk1"/>
              </a:solidFill>
              <a:prstDash val="solid"/>
              <a:miter lim="800000"/>
              <a:headEnd len="med" w="med" type="none"/>
              <a:tailEnd len="med" w="med" type="none"/>
            </a:ln>
          </p:spPr>
        </p:cxnSp>
        <p:sp>
          <p:nvSpPr>
            <p:cNvPr id="340" name="Google Shape;340;p20"/>
            <p:cNvSpPr/>
            <p:nvPr/>
          </p:nvSpPr>
          <p:spPr>
            <a:xfrm flipH="1">
              <a:off x="3856958" y="3214638"/>
              <a:ext cx="336550" cy="3350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C</a:t>
              </a:r>
              <a:endParaRPr/>
            </a:p>
          </p:txBody>
        </p:sp>
        <p:sp>
          <p:nvSpPr>
            <p:cNvPr id="343" name="Google Shape;343;p20"/>
            <p:cNvSpPr txBox="1"/>
            <p:nvPr/>
          </p:nvSpPr>
          <p:spPr>
            <a:xfrm>
              <a:off x="3755358" y="2924065"/>
              <a:ext cx="374650" cy="27787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3</a:t>
              </a:r>
              <a:endParaRPr/>
            </a:p>
          </p:txBody>
        </p:sp>
        <p:sp>
          <p:nvSpPr>
            <p:cNvPr id="342" name="Google Shape;342;p20"/>
            <p:cNvSpPr/>
            <p:nvPr/>
          </p:nvSpPr>
          <p:spPr>
            <a:xfrm flipH="1">
              <a:off x="4409408" y="3918046"/>
              <a:ext cx="336550" cy="335032"/>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F</a:t>
              </a:r>
              <a:endParaRPr/>
            </a:p>
          </p:txBody>
        </p:sp>
        <p:sp>
          <p:nvSpPr>
            <p:cNvPr id="344" name="Google Shape;344;p20"/>
            <p:cNvSpPr txBox="1"/>
            <p:nvPr/>
          </p:nvSpPr>
          <p:spPr>
            <a:xfrm>
              <a:off x="4396708" y="3627474"/>
              <a:ext cx="376238" cy="27786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6</a:t>
              </a:r>
              <a:endParaRPr/>
            </a:p>
          </p:txBody>
        </p:sp>
        <p:cxnSp>
          <p:nvCxnSpPr>
            <p:cNvPr id="345" name="Google Shape;345;p20"/>
            <p:cNvCxnSpPr>
              <a:stCxn id="337" idx="1"/>
              <a:endCxn id="340" idx="5"/>
            </p:cNvCxnSpPr>
            <p:nvPr/>
          </p:nvCxnSpPr>
          <p:spPr>
            <a:xfrm flipH="1" rot="10800000">
              <a:off x="3602226" y="3500580"/>
              <a:ext cx="303900" cy="465600"/>
            </a:xfrm>
            <a:prstGeom prst="straightConnector1">
              <a:avLst/>
            </a:prstGeom>
            <a:noFill/>
            <a:ln cap="flat" cmpd="sng" w="25400">
              <a:solidFill>
                <a:schemeClr val="dk1"/>
              </a:solidFill>
              <a:prstDash val="solid"/>
              <a:miter lim="800000"/>
              <a:headEnd len="med" w="med" type="none"/>
              <a:tailEnd len="med" w="med" type="none"/>
            </a:ln>
          </p:spPr>
        </p:cxnSp>
        <p:cxnSp>
          <p:nvCxnSpPr>
            <p:cNvPr id="346" name="Google Shape;346;p20"/>
            <p:cNvCxnSpPr>
              <a:stCxn id="347" idx="0"/>
              <a:endCxn id="333" idx="5"/>
            </p:cNvCxnSpPr>
            <p:nvPr/>
          </p:nvCxnSpPr>
          <p:spPr>
            <a:xfrm flipH="1" rot="10800000">
              <a:off x="968502" y="4203949"/>
              <a:ext cx="161100" cy="457200"/>
            </a:xfrm>
            <a:prstGeom prst="straightConnector1">
              <a:avLst/>
            </a:prstGeom>
            <a:noFill/>
            <a:ln cap="flat" cmpd="sng" w="25400">
              <a:solidFill>
                <a:schemeClr val="dk1"/>
              </a:solidFill>
              <a:prstDash val="solid"/>
              <a:miter lim="800000"/>
              <a:headEnd len="med" w="med" type="none"/>
              <a:tailEnd len="med" w="med" type="none"/>
            </a:ln>
          </p:spPr>
        </p:cxnSp>
        <p:sp>
          <p:nvSpPr>
            <p:cNvPr id="348" name="Google Shape;348;p20"/>
            <p:cNvSpPr txBox="1"/>
            <p:nvPr/>
          </p:nvSpPr>
          <p:spPr>
            <a:xfrm>
              <a:off x="669258" y="4376929"/>
              <a:ext cx="374650" cy="27628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7</a:t>
              </a:r>
              <a:endParaRPr/>
            </a:p>
          </p:txBody>
        </p:sp>
        <p:sp>
          <p:nvSpPr>
            <p:cNvPr id="347" name="Google Shape;347;p20"/>
            <p:cNvSpPr/>
            <p:nvPr/>
          </p:nvSpPr>
          <p:spPr>
            <a:xfrm flipH="1">
              <a:off x="801021" y="4661149"/>
              <a:ext cx="334962" cy="333444"/>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G</a:t>
              </a:r>
              <a:endParaRPr/>
            </a:p>
          </p:txBody>
        </p:sp>
        <p:cxnSp>
          <p:nvCxnSpPr>
            <p:cNvPr id="349" name="Google Shape;349;p20"/>
            <p:cNvCxnSpPr>
              <a:stCxn id="350" idx="0"/>
              <a:endCxn id="347" idx="5"/>
            </p:cNvCxnSpPr>
            <p:nvPr/>
          </p:nvCxnSpPr>
          <p:spPr>
            <a:xfrm flipH="1" rot="10800000">
              <a:off x="692277" y="4945744"/>
              <a:ext cx="157800" cy="472800"/>
            </a:xfrm>
            <a:prstGeom prst="straightConnector1">
              <a:avLst/>
            </a:prstGeom>
            <a:noFill/>
            <a:ln cap="flat" cmpd="sng" w="25400">
              <a:solidFill>
                <a:schemeClr val="dk1"/>
              </a:solidFill>
              <a:prstDash val="solid"/>
              <a:miter lim="800000"/>
              <a:headEnd len="med" w="med" type="none"/>
              <a:tailEnd len="med" w="med" type="none"/>
            </a:ln>
          </p:spPr>
        </p:cxnSp>
        <p:cxnSp>
          <p:nvCxnSpPr>
            <p:cNvPr id="351" name="Google Shape;351;p20"/>
            <p:cNvCxnSpPr>
              <a:stCxn id="352" idx="0"/>
              <a:endCxn id="347" idx="3"/>
            </p:cNvCxnSpPr>
            <p:nvPr/>
          </p:nvCxnSpPr>
          <p:spPr>
            <a:xfrm rot="10800000">
              <a:off x="1086890" y="4945744"/>
              <a:ext cx="162600" cy="472800"/>
            </a:xfrm>
            <a:prstGeom prst="straightConnector1">
              <a:avLst/>
            </a:prstGeom>
            <a:noFill/>
            <a:ln cap="flat" cmpd="sng" w="25400">
              <a:solidFill>
                <a:schemeClr val="dk1"/>
              </a:solidFill>
              <a:prstDash val="solid"/>
              <a:miter lim="800000"/>
              <a:headEnd len="med" w="med" type="none"/>
              <a:tailEnd len="med" w="med" type="none"/>
            </a:ln>
          </p:spPr>
        </p:cxnSp>
        <p:sp>
          <p:nvSpPr>
            <p:cNvPr id="353" name="Google Shape;353;p20"/>
            <p:cNvSpPr txBox="1"/>
            <p:nvPr/>
          </p:nvSpPr>
          <p:spPr>
            <a:xfrm>
              <a:off x="393033" y="5147025"/>
              <a:ext cx="374650" cy="27628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8</a:t>
              </a:r>
              <a:endParaRPr/>
            </a:p>
          </p:txBody>
        </p:sp>
        <p:sp>
          <p:nvSpPr>
            <p:cNvPr id="354" name="Google Shape;354;p20"/>
            <p:cNvSpPr txBox="1"/>
            <p:nvPr/>
          </p:nvSpPr>
          <p:spPr>
            <a:xfrm>
              <a:off x="1221708" y="5121619"/>
              <a:ext cx="374650" cy="27787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pt-BR" sz="1200" u="none" cap="none" strike="noStrike">
                  <a:solidFill>
                    <a:srgbClr val="C00000"/>
                  </a:solidFill>
                  <a:latin typeface="Georgia"/>
                  <a:ea typeface="Georgia"/>
                  <a:cs typeface="Georgia"/>
                  <a:sym typeface="Georgia"/>
                </a:rPr>
                <a:t>9</a:t>
              </a:r>
              <a:endParaRPr/>
            </a:p>
          </p:txBody>
        </p:sp>
        <p:sp>
          <p:nvSpPr>
            <p:cNvPr id="350" name="Google Shape;350;p20"/>
            <p:cNvSpPr/>
            <p:nvPr/>
          </p:nvSpPr>
          <p:spPr>
            <a:xfrm flipH="1">
              <a:off x="524796" y="5418544"/>
              <a:ext cx="334962" cy="3350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H</a:t>
              </a:r>
              <a:endParaRPr/>
            </a:p>
          </p:txBody>
        </p:sp>
        <p:sp>
          <p:nvSpPr>
            <p:cNvPr id="352" name="Google Shape;352;p20"/>
            <p:cNvSpPr/>
            <p:nvPr/>
          </p:nvSpPr>
          <p:spPr>
            <a:xfrm flipH="1">
              <a:off x="1082008" y="5418544"/>
              <a:ext cx="334963" cy="335031"/>
            </a:xfrm>
            <a:prstGeom prst="ellipse">
              <a:avLst/>
            </a:prstGeom>
            <a:solidFill>
              <a:schemeClr val="lt1"/>
            </a:solidFill>
            <a:ln cap="flat" cmpd="sng" w="9525">
              <a:solidFill>
                <a:schemeClr val="dk1"/>
              </a:solidFill>
              <a:prstDash val="solid"/>
              <a:round/>
              <a:headEnd len="sm" w="sm" type="none"/>
              <a:tailEnd len="sm" w="sm" type="none"/>
            </a:ln>
            <a:effectLst>
              <a:outerShdw blurRad="44450" algn="ctr" dir="5400000" dist="27940">
                <a:srgbClr val="000000">
                  <a:alpha val="31764"/>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i="0" lang="pt-BR" sz="1400" u="none" cap="none" strike="noStrike">
                  <a:solidFill>
                    <a:schemeClr val="dk1"/>
                  </a:solidFill>
                  <a:latin typeface="Georgia"/>
                  <a:ea typeface="Georgia"/>
                  <a:cs typeface="Georgia"/>
                  <a:sym typeface="Georgia"/>
                </a:rPr>
                <a:t>I</a:t>
              </a:r>
              <a:endParaRPr/>
            </a:p>
          </p:txBody>
        </p:sp>
        <p:cxnSp>
          <p:nvCxnSpPr>
            <p:cNvPr id="355" name="Google Shape;355;p20"/>
            <p:cNvCxnSpPr>
              <a:stCxn id="347" idx="2"/>
              <a:endCxn id="330" idx="3"/>
            </p:cNvCxnSpPr>
            <p:nvPr/>
          </p:nvCxnSpPr>
          <p:spPr>
            <a:xfrm flipH="1" rot="10800000">
              <a:off x="1135983" y="3500671"/>
              <a:ext cx="798300" cy="1327200"/>
            </a:xfrm>
            <a:prstGeom prst="curvedConnector2">
              <a:avLst/>
            </a:prstGeom>
            <a:noFill/>
            <a:ln cap="flat" cmpd="sng" w="25400">
              <a:solidFill>
                <a:schemeClr val="dk1"/>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500"/>
                                        <p:tgtEl>
                                          <p:spTgt spid="3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500"/>
                                        <p:tgtEl>
                                          <p:spTgt spid="32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pt-BR" sz="2800">
                <a:solidFill>
                  <a:srgbClr val="C00000"/>
                </a:solidFill>
              </a:rPr>
              <a:t>Árvores</a:t>
            </a:r>
            <a:br>
              <a:rPr lang="pt-BR" sz="2800">
                <a:solidFill>
                  <a:srgbClr val="C00000"/>
                </a:solidFill>
              </a:rPr>
            </a:br>
            <a:r>
              <a:rPr lang="pt-BR" sz="2400">
                <a:solidFill>
                  <a:srgbClr val="00B050"/>
                </a:solidFill>
              </a:rPr>
              <a:t>Conceitos Básicos</a:t>
            </a:r>
            <a:endParaRPr/>
          </a:p>
        </p:txBody>
      </p:sp>
      <p:sp>
        <p:nvSpPr>
          <p:cNvPr id="361" name="Google Shape;361;p21"/>
          <p:cNvSpPr txBox="1"/>
          <p:nvPr/>
        </p:nvSpPr>
        <p:spPr>
          <a:xfrm>
            <a:off x="749300" y="1242780"/>
            <a:ext cx="7772400" cy="3416306"/>
          </a:xfrm>
          <a:prstGeom prst="rect">
            <a:avLst/>
          </a:prstGeom>
          <a:noFill/>
          <a:ln>
            <a:noFill/>
          </a:ln>
        </p:spPr>
        <p:txBody>
          <a:bodyPr anchorCtr="0" anchor="t" bIns="46025" lIns="92075" spcFirstLastPara="1" rIns="92075" wrap="square" tIns="46025">
            <a:noAutofit/>
          </a:bodyPr>
          <a:lstStyle/>
          <a:p>
            <a:pPr indent="-341313" lvl="0" marL="341313" marR="0" rtl="0" algn="just">
              <a:spcBef>
                <a:spcPts val="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Um nó é </a:t>
            </a:r>
            <a:r>
              <a:rPr b="1" i="0" lang="pt-BR" sz="1800" u="none" cap="none" strike="noStrike">
                <a:solidFill>
                  <a:srgbClr val="002060"/>
                </a:solidFill>
                <a:latin typeface="Gill Sans"/>
                <a:ea typeface="Gill Sans"/>
                <a:cs typeface="Gill Sans"/>
                <a:sym typeface="Gill Sans"/>
              </a:rPr>
              <a:t>pai</a:t>
            </a:r>
            <a:r>
              <a:rPr b="0" i="0" lang="pt-BR" sz="1800" u="none" cap="none" strike="noStrike">
                <a:solidFill>
                  <a:srgbClr val="002060"/>
                </a:solidFill>
                <a:latin typeface="Gill Sans"/>
                <a:ea typeface="Gill Sans"/>
                <a:cs typeface="Gill Sans"/>
                <a:sym typeface="Gill Sans"/>
              </a:rPr>
              <a:t> (</a:t>
            </a:r>
            <a:r>
              <a:rPr b="0" i="1" lang="pt-BR" sz="1800" u="none" cap="none" strike="noStrike">
                <a:solidFill>
                  <a:srgbClr val="002060"/>
                </a:solidFill>
                <a:latin typeface="Gill Sans"/>
                <a:ea typeface="Gill Sans"/>
                <a:cs typeface="Gill Sans"/>
                <a:sym typeface="Gill Sans"/>
              </a:rPr>
              <a:t>parent</a:t>
            </a:r>
            <a:r>
              <a:rPr b="0" i="0" lang="pt-BR" sz="1800" u="none" cap="none" strike="noStrike">
                <a:solidFill>
                  <a:srgbClr val="002060"/>
                </a:solidFill>
                <a:latin typeface="Gill Sans"/>
                <a:ea typeface="Gill Sans"/>
                <a:cs typeface="Gill Sans"/>
                <a:sym typeface="Gill Sans"/>
              </a:rPr>
              <a:t>) se possui nós sucessores, ou seja, se tem grau de saída maior que zero.</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Por outro lado, um nó com um predecessor é um </a:t>
            </a:r>
            <a:r>
              <a:rPr b="1" i="0" lang="pt-BR" sz="1800" u="none" cap="none" strike="noStrike">
                <a:solidFill>
                  <a:srgbClr val="002060"/>
                </a:solidFill>
                <a:latin typeface="Gill Sans"/>
                <a:ea typeface="Gill Sans"/>
                <a:cs typeface="Gill Sans"/>
                <a:sym typeface="Gill Sans"/>
              </a:rPr>
              <a:t>filho </a:t>
            </a:r>
            <a:r>
              <a:rPr b="0" i="1" lang="pt-BR" sz="1800" u="none" cap="none" strike="noStrike">
                <a:solidFill>
                  <a:srgbClr val="002060"/>
                </a:solidFill>
                <a:latin typeface="Gill Sans"/>
                <a:ea typeface="Gill Sans"/>
                <a:cs typeface="Gill Sans"/>
                <a:sym typeface="Gill Sans"/>
              </a:rPr>
              <a:t>(child)</a:t>
            </a:r>
            <a:r>
              <a:rPr b="0" i="0" lang="pt-BR" sz="1800" u="none" cap="none" strike="noStrike">
                <a:solidFill>
                  <a:srgbClr val="002060"/>
                </a:solidFill>
                <a:latin typeface="Gill Sans"/>
                <a:ea typeface="Gill Sans"/>
                <a:cs typeface="Gill Sans"/>
                <a:sym typeface="Gill Sans"/>
              </a:rPr>
              <a:t>. Ou seja, com grau de entrada igual a um.</a:t>
            </a:r>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Dois ou mais nós com o mesmo pai são chamados de irmaõs (sibblings).</a:t>
            </a:r>
            <a:endParaRPr/>
          </a:p>
          <a:p>
            <a:pPr indent="-249873" lvl="0" marL="341313" marR="0" rtl="0" algn="just">
              <a:spcBef>
                <a:spcPts val="360"/>
              </a:spcBef>
              <a:spcAft>
                <a:spcPts val="0"/>
              </a:spcAft>
              <a:buClr>
                <a:schemeClr val="accent2"/>
              </a:buClr>
              <a:buSzPts val="1440"/>
              <a:buFont typeface="Noto Sans Symbols"/>
              <a:buNone/>
            </a:pPr>
            <a:r>
              <a:t/>
            </a:r>
            <a:endParaRPr b="0" i="0" sz="1800" u="none" cap="none" strike="noStrike">
              <a:solidFill>
                <a:srgbClr val="002060"/>
              </a:solidFill>
              <a:latin typeface="Gill Sans"/>
              <a:ea typeface="Gill Sans"/>
              <a:cs typeface="Gill Sans"/>
              <a:sym typeface="Gill Sans"/>
            </a:endParaRPr>
          </a:p>
          <a:p>
            <a:pPr indent="-341313" lvl="0" marL="341313" marR="0" rtl="0" algn="just">
              <a:spcBef>
                <a:spcPts val="360"/>
              </a:spcBef>
              <a:spcAft>
                <a:spcPts val="0"/>
              </a:spcAft>
              <a:buClr>
                <a:schemeClr val="accent2"/>
              </a:buClr>
              <a:buSzPts val="1440"/>
              <a:buFont typeface="Noto Sans Symbols"/>
              <a:buChar char="●"/>
            </a:pPr>
            <a:r>
              <a:rPr b="0" i="0" lang="pt-BR" sz="1800" u="none" cap="none" strike="noStrike">
                <a:solidFill>
                  <a:srgbClr val="002060"/>
                </a:solidFill>
                <a:latin typeface="Gill Sans"/>
                <a:ea typeface="Gill Sans"/>
                <a:cs typeface="Gill Sans"/>
                <a:sym typeface="Gill Sans"/>
              </a:rPr>
              <a:t>Em alguns textos, utiliza-se o termo nó avó (</a:t>
            </a:r>
            <a:r>
              <a:rPr b="0" i="1" lang="pt-BR" sz="1800" u="none" cap="none" strike="noStrike">
                <a:solidFill>
                  <a:srgbClr val="002060"/>
                </a:solidFill>
                <a:latin typeface="Gill Sans"/>
                <a:ea typeface="Gill Sans"/>
                <a:cs typeface="Gill Sans"/>
                <a:sym typeface="Gill Sans"/>
              </a:rPr>
              <a:t>grandparent</a:t>
            </a:r>
            <a:r>
              <a:rPr b="0" i="0" lang="pt-BR" sz="1800" u="none" cap="none" strike="noStrike">
                <a:solidFill>
                  <a:srgbClr val="002060"/>
                </a:solidFill>
                <a:latin typeface="Gill Sans"/>
                <a:ea typeface="Gill Sans"/>
                <a:cs typeface="Gill Sans"/>
                <a:sym typeface="Gill Sans"/>
              </a:rPr>
              <a:t>). No entanto, é mais comum utilizar o termo mais geral de </a:t>
            </a:r>
            <a:r>
              <a:rPr b="1" i="0" lang="pt-BR" sz="1800" u="none" cap="none" strike="noStrike">
                <a:solidFill>
                  <a:srgbClr val="002060"/>
                </a:solidFill>
                <a:latin typeface="Gill Sans"/>
                <a:ea typeface="Gill Sans"/>
                <a:cs typeface="Gill Sans"/>
                <a:sym typeface="Gill Sans"/>
              </a:rPr>
              <a:t>ascendente </a:t>
            </a:r>
            <a:r>
              <a:rPr b="0" i="0" lang="pt-BR" sz="1800" u="none" cap="none" strike="noStrike">
                <a:solidFill>
                  <a:srgbClr val="002060"/>
                </a:solidFill>
                <a:latin typeface="Gill Sans"/>
                <a:ea typeface="Gill Sans"/>
                <a:cs typeface="Gill Sans"/>
                <a:sym typeface="Gill Sans"/>
              </a:rPr>
              <a:t>(</a:t>
            </a:r>
            <a:r>
              <a:rPr b="0" i="1" lang="pt-BR" sz="1800" u="none" cap="none" strike="noStrike">
                <a:solidFill>
                  <a:srgbClr val="002060"/>
                </a:solidFill>
                <a:latin typeface="Gill Sans"/>
                <a:ea typeface="Gill Sans"/>
                <a:cs typeface="Gill Sans"/>
                <a:sym typeface="Gill Sans"/>
              </a:rPr>
              <a:t>ancestor</a:t>
            </a:r>
            <a:r>
              <a:rPr b="0" i="0" lang="pt-BR" sz="1800" u="none" cap="none" strike="noStrike">
                <a:solidFill>
                  <a:srgbClr val="002060"/>
                </a:solidFill>
                <a:latin typeface="Gill Sans"/>
                <a:ea typeface="Gill Sans"/>
                <a:cs typeface="Gill Sans"/>
                <a:sym typeface="Gill Sans"/>
              </a:rPr>
              <a:t>). Um nó ascendente de um nó é qualquer nó no caminho da raiz até esse nó.  Já um nó </a:t>
            </a:r>
            <a:r>
              <a:rPr b="1" i="0" lang="pt-BR" sz="1800" u="none" cap="none" strike="noStrike">
                <a:solidFill>
                  <a:srgbClr val="002060"/>
                </a:solidFill>
                <a:latin typeface="Gill Sans"/>
                <a:ea typeface="Gill Sans"/>
                <a:cs typeface="Gill Sans"/>
                <a:sym typeface="Gill Sans"/>
              </a:rPr>
              <a:t>descendente</a:t>
            </a:r>
            <a:r>
              <a:rPr b="0" i="0" lang="pt-BR" sz="1800" u="none" cap="none" strike="noStrike">
                <a:solidFill>
                  <a:srgbClr val="002060"/>
                </a:solidFill>
                <a:latin typeface="Gill Sans"/>
                <a:ea typeface="Gill Sans"/>
                <a:cs typeface="Gill Sans"/>
                <a:sym typeface="Gill Sans"/>
              </a:rPr>
              <a:t> (</a:t>
            </a:r>
            <a:r>
              <a:rPr b="0" i="1" lang="pt-BR" sz="1800" u="none" cap="none" strike="noStrike">
                <a:solidFill>
                  <a:srgbClr val="002060"/>
                </a:solidFill>
                <a:latin typeface="Gill Sans"/>
                <a:ea typeface="Gill Sans"/>
                <a:cs typeface="Gill Sans"/>
                <a:sym typeface="Gill Sans"/>
              </a:rPr>
              <a:t>descendent</a:t>
            </a:r>
            <a:r>
              <a:rPr b="0" i="0" lang="pt-BR" sz="1800" u="none" cap="none" strike="noStrike">
                <a:solidFill>
                  <a:srgbClr val="002060"/>
                </a:solidFill>
                <a:latin typeface="Gill Sans"/>
                <a:ea typeface="Gill Sans"/>
                <a:cs typeface="Gill Sans"/>
                <a:sym typeface="Gill Sans"/>
              </a:rPr>
              <a:t>) é qualquer nó em um caminho partindo desde esse nó até um nó folha.</a:t>
            </a:r>
            <a:endParaRPr b="0" i="0" sz="1800" u="none" cap="none" strike="noStrike">
              <a:solidFill>
                <a:schemeClr val="dk1"/>
              </a:solidFill>
              <a:latin typeface="Times New Roman"/>
              <a:ea typeface="Times New Roman"/>
              <a:cs typeface="Times New Roman"/>
              <a:sym typeface="Times New Roman"/>
            </a:endParaRPr>
          </a:p>
        </p:txBody>
      </p:sp>
      <p:sp>
        <p:nvSpPr>
          <p:cNvPr id="362" name="Google Shape;362;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3" name="Google Shape;363;p21"/>
          <p:cNvSpPr/>
          <p:nvPr/>
        </p:nvSpPr>
        <p:spPr>
          <a:xfrm>
            <a:off x="0" y="4000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4" name="Google Shape;364;p2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pt-BR"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65" name="Google Shape;365;p2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rigem">
  <a:themeElement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xmlns:r="http://schemas.openxmlformats.org/officeDocument/2006/relationships">
  <a:clrScheme name="Origem">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