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y="6858000" cx="9144000"/>
  <p:notesSz cx="6858000" cy="9144000"/>
  <p:embeddedFontLst>
    <p:embeddedFont>
      <p:font typeface="Arial Narrow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ArialNarrow-bold.fntdata"/><Relationship Id="rId10" Type="http://schemas.openxmlformats.org/officeDocument/2006/relationships/slide" Target="slides/slide5.xml"/><Relationship Id="rId54" Type="http://schemas.openxmlformats.org/officeDocument/2006/relationships/font" Target="fonts/ArialNarrow-regular.fntdata"/><Relationship Id="rId13" Type="http://schemas.openxmlformats.org/officeDocument/2006/relationships/slide" Target="slides/slide8.xml"/><Relationship Id="rId57" Type="http://schemas.openxmlformats.org/officeDocument/2006/relationships/font" Target="fonts/ArialNarrow-boldItalic.fntdata"/><Relationship Id="rId12" Type="http://schemas.openxmlformats.org/officeDocument/2006/relationships/slide" Target="slides/slide7.xml"/><Relationship Id="rId56" Type="http://schemas.openxmlformats.org/officeDocument/2006/relationships/font" Target="fonts/ArialNarrow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 txBox="1"/>
          <p:nvPr>
            <p:ph idx="2" type="hdr"/>
          </p:nvPr>
        </p:nvSpPr>
        <p:spPr>
          <a:xfrm>
            <a:off x="0" y="0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3884612" y="0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/>
          <p:nvPr>
            <p:ph idx="3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" name="Google Shape;8;n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n"/>
          <p:cNvSpPr txBox="1"/>
          <p:nvPr>
            <p:ph idx="11" type="ftr"/>
          </p:nvPr>
        </p:nvSpPr>
        <p:spPr>
          <a:xfrm>
            <a:off x="0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n"/>
          <p:cNvSpPr txBox="1"/>
          <p:nvPr>
            <p:ph idx="12" type="sldNum"/>
          </p:nvPr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 txBox="1"/>
          <p:nvPr>
            <p:ph idx="12" type="sldNum"/>
          </p:nvPr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1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6" name="Google Shape;56;p1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4812" cy="420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:notes"/>
          <p:cNvSpPr txBox="1"/>
          <p:nvPr>
            <p:ph idx="12" type="sldNum"/>
          </p:nvPr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p10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9" name="Google Shape;169;p10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0:notes"/>
          <p:cNvSpPr txBox="1"/>
          <p:nvPr>
            <p:ph idx="1" type="body"/>
          </p:nvPr>
        </p:nvSpPr>
        <p:spPr>
          <a:xfrm>
            <a:off x="685800" y="4343400"/>
            <a:ext cx="5484812" cy="420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0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 txBox="1"/>
          <p:nvPr>
            <p:ph idx="12" type="sldNum"/>
          </p:nvPr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8" name="Google Shape;188;p11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9" name="Google Shape;189;p11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1:notes"/>
          <p:cNvSpPr txBox="1"/>
          <p:nvPr>
            <p:ph idx="1" type="body"/>
          </p:nvPr>
        </p:nvSpPr>
        <p:spPr>
          <a:xfrm>
            <a:off x="685800" y="4343400"/>
            <a:ext cx="5484812" cy="420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1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2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4" name="Google Shape;224;p12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2:notes"/>
          <p:cNvSpPr txBox="1"/>
          <p:nvPr>
            <p:ph idx="1" type="body"/>
          </p:nvPr>
        </p:nvSpPr>
        <p:spPr>
          <a:xfrm>
            <a:off x="685800" y="4343400"/>
            <a:ext cx="5484812" cy="420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2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3:notes"/>
          <p:cNvSpPr txBox="1"/>
          <p:nvPr>
            <p:ph idx="12" type="sldNum"/>
          </p:nvPr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4" name="Google Shape;234;p13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5" name="Google Shape;235;p13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3:notes"/>
          <p:cNvSpPr txBox="1"/>
          <p:nvPr>
            <p:ph idx="1" type="body"/>
          </p:nvPr>
        </p:nvSpPr>
        <p:spPr>
          <a:xfrm>
            <a:off x="685800" y="4343400"/>
            <a:ext cx="5484812" cy="420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3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4:notes"/>
          <p:cNvSpPr txBox="1"/>
          <p:nvPr>
            <p:ph idx="12" type="sldNum"/>
          </p:nvPr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1" name="Google Shape;251;p14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2" name="Google Shape;252;p14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4:notes"/>
          <p:cNvSpPr txBox="1"/>
          <p:nvPr>
            <p:ph idx="1" type="body"/>
          </p:nvPr>
        </p:nvSpPr>
        <p:spPr>
          <a:xfrm>
            <a:off x="685800" y="4343400"/>
            <a:ext cx="5484812" cy="420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4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5:notes"/>
          <p:cNvSpPr txBox="1"/>
          <p:nvPr>
            <p:ph idx="12" type="sldNum"/>
          </p:nvPr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8" name="Google Shape;298;p15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99" name="Google Shape;299;p15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5:notes"/>
          <p:cNvSpPr txBox="1"/>
          <p:nvPr>
            <p:ph idx="1" type="body"/>
          </p:nvPr>
        </p:nvSpPr>
        <p:spPr>
          <a:xfrm>
            <a:off x="685800" y="4343400"/>
            <a:ext cx="5484812" cy="420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5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6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7" name="Google Shape;307;p1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8" name="Google Shape;308;p16:notes"/>
          <p:cNvSpPr txBox="1"/>
          <p:nvPr/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6:notes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6:notes"/>
          <p:cNvSpPr txBox="1"/>
          <p:nvPr/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6:notes"/>
          <p:cNvSpPr txBox="1"/>
          <p:nvPr/>
        </p:nvSpPr>
        <p:spPr>
          <a:xfrm>
            <a:off x="1117600" y="679450"/>
            <a:ext cx="4625975" cy="346868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6:notes"/>
          <p:cNvSpPr txBox="1"/>
          <p:nvPr>
            <p:ph idx="1" type="body"/>
          </p:nvPr>
        </p:nvSpPr>
        <p:spPr>
          <a:xfrm>
            <a:off x="685800" y="4343400"/>
            <a:ext cx="5484812" cy="420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6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7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5" name="Google Shape;325;p1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6" name="Google Shape;326;p17:notes"/>
          <p:cNvSpPr txBox="1"/>
          <p:nvPr/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17:notes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7:notes"/>
          <p:cNvSpPr txBox="1"/>
          <p:nvPr/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7:notes"/>
          <p:cNvSpPr txBox="1"/>
          <p:nvPr/>
        </p:nvSpPr>
        <p:spPr>
          <a:xfrm>
            <a:off x="1117600" y="679450"/>
            <a:ext cx="4625975" cy="346868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17:notes"/>
          <p:cNvSpPr txBox="1"/>
          <p:nvPr>
            <p:ph idx="1" type="body"/>
          </p:nvPr>
        </p:nvSpPr>
        <p:spPr>
          <a:xfrm>
            <a:off x="685800" y="4343400"/>
            <a:ext cx="5484812" cy="420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7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8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39" name="Google Shape;339;p18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8:notes"/>
          <p:cNvSpPr txBox="1"/>
          <p:nvPr>
            <p:ph idx="1" type="body"/>
          </p:nvPr>
        </p:nvSpPr>
        <p:spPr>
          <a:xfrm>
            <a:off x="685800" y="4343400"/>
            <a:ext cx="5484812" cy="420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8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9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49" name="Google Shape;349;p1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50" name="Google Shape;350;p19:notes"/>
          <p:cNvSpPr txBox="1"/>
          <p:nvPr/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9:notes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19:notes"/>
          <p:cNvSpPr txBox="1"/>
          <p:nvPr/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9:notes"/>
          <p:cNvSpPr txBox="1"/>
          <p:nvPr/>
        </p:nvSpPr>
        <p:spPr>
          <a:xfrm>
            <a:off x="1117600" y="679450"/>
            <a:ext cx="4625975" cy="346868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19:notes"/>
          <p:cNvSpPr txBox="1"/>
          <p:nvPr>
            <p:ph idx="1" type="body"/>
          </p:nvPr>
        </p:nvSpPr>
        <p:spPr>
          <a:xfrm>
            <a:off x="685800" y="4343400"/>
            <a:ext cx="5484812" cy="420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19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 txBox="1"/>
          <p:nvPr>
            <p:ph idx="12" type="sldNum"/>
          </p:nvPr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2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7" name="Google Shape;67;p2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685800" y="4343400"/>
            <a:ext cx="5484812" cy="420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0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63" name="Google Shape;363;p2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64" name="Google Shape;364;p20:notes"/>
          <p:cNvSpPr txBox="1"/>
          <p:nvPr/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20:notes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20:notes"/>
          <p:cNvSpPr txBox="1"/>
          <p:nvPr/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20:notes"/>
          <p:cNvSpPr txBox="1"/>
          <p:nvPr/>
        </p:nvSpPr>
        <p:spPr>
          <a:xfrm>
            <a:off x="1144587" y="684212"/>
            <a:ext cx="4573587" cy="343058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20:notes"/>
          <p:cNvSpPr txBox="1"/>
          <p:nvPr>
            <p:ph idx="1" type="body"/>
          </p:nvPr>
        </p:nvSpPr>
        <p:spPr>
          <a:xfrm>
            <a:off x="685800" y="4343400"/>
            <a:ext cx="5484812" cy="420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0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1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81" name="Google Shape;381;p2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82" name="Google Shape;382;p21:notes"/>
          <p:cNvSpPr txBox="1"/>
          <p:nvPr/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1:notes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21:notes"/>
          <p:cNvSpPr txBox="1"/>
          <p:nvPr/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21:notes"/>
          <p:cNvSpPr txBox="1"/>
          <p:nvPr/>
        </p:nvSpPr>
        <p:spPr>
          <a:xfrm>
            <a:off x="1117600" y="679450"/>
            <a:ext cx="4625975" cy="346868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1:notes"/>
          <p:cNvSpPr txBox="1"/>
          <p:nvPr>
            <p:ph idx="1" type="body"/>
          </p:nvPr>
        </p:nvSpPr>
        <p:spPr>
          <a:xfrm>
            <a:off x="685800" y="4343400"/>
            <a:ext cx="5484812" cy="420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1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2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96" name="Google Shape;396;p2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97" name="Google Shape;397;p22:notes"/>
          <p:cNvSpPr txBox="1"/>
          <p:nvPr/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2:notes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22:notes"/>
          <p:cNvSpPr txBox="1"/>
          <p:nvPr/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2:notes"/>
          <p:cNvSpPr txBox="1"/>
          <p:nvPr/>
        </p:nvSpPr>
        <p:spPr>
          <a:xfrm>
            <a:off x="1117600" y="679450"/>
            <a:ext cx="4625975" cy="346868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2:notes"/>
          <p:cNvSpPr txBox="1"/>
          <p:nvPr>
            <p:ph idx="1" type="body"/>
          </p:nvPr>
        </p:nvSpPr>
        <p:spPr>
          <a:xfrm>
            <a:off x="685800" y="4343400"/>
            <a:ext cx="5484812" cy="420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2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3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16" name="Google Shape;416;p23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3:notes"/>
          <p:cNvSpPr txBox="1"/>
          <p:nvPr>
            <p:ph idx="1" type="body"/>
          </p:nvPr>
        </p:nvSpPr>
        <p:spPr>
          <a:xfrm>
            <a:off x="685800" y="4343400"/>
            <a:ext cx="5484812" cy="420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3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4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26" name="Google Shape;426;p24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24:notes"/>
          <p:cNvSpPr txBox="1"/>
          <p:nvPr>
            <p:ph idx="1" type="body"/>
          </p:nvPr>
        </p:nvSpPr>
        <p:spPr>
          <a:xfrm>
            <a:off x="685800" y="4343400"/>
            <a:ext cx="5484812" cy="420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4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36" name="Google Shape;436;p25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5:notes"/>
          <p:cNvSpPr txBox="1"/>
          <p:nvPr>
            <p:ph idx="1" type="body"/>
          </p:nvPr>
        </p:nvSpPr>
        <p:spPr>
          <a:xfrm>
            <a:off x="685800" y="4343400"/>
            <a:ext cx="5484812" cy="420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5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6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46" name="Google Shape;446;p26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26:notes"/>
          <p:cNvSpPr txBox="1"/>
          <p:nvPr>
            <p:ph idx="1" type="body"/>
          </p:nvPr>
        </p:nvSpPr>
        <p:spPr>
          <a:xfrm>
            <a:off x="685800" y="4343400"/>
            <a:ext cx="5484812" cy="420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6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7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56" name="Google Shape;456;p2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57" name="Google Shape;457;p27:notes"/>
          <p:cNvSpPr txBox="1"/>
          <p:nvPr/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27:notes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27:notes"/>
          <p:cNvSpPr txBox="1"/>
          <p:nvPr/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27:notes"/>
          <p:cNvSpPr txBox="1"/>
          <p:nvPr/>
        </p:nvSpPr>
        <p:spPr>
          <a:xfrm>
            <a:off x="1117600" y="679450"/>
            <a:ext cx="4625975" cy="346868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27:notes"/>
          <p:cNvSpPr txBox="1"/>
          <p:nvPr>
            <p:ph idx="1" type="body"/>
          </p:nvPr>
        </p:nvSpPr>
        <p:spPr>
          <a:xfrm>
            <a:off x="685800" y="4343400"/>
            <a:ext cx="5484812" cy="420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7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8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77" name="Google Shape;477;p2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78" name="Google Shape;478;p28:notes"/>
          <p:cNvSpPr txBox="1"/>
          <p:nvPr/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8:notes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28:notes"/>
          <p:cNvSpPr txBox="1"/>
          <p:nvPr/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28:notes"/>
          <p:cNvSpPr txBox="1"/>
          <p:nvPr/>
        </p:nvSpPr>
        <p:spPr>
          <a:xfrm>
            <a:off x="1117600" y="679450"/>
            <a:ext cx="4625975" cy="346868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28:notes"/>
          <p:cNvSpPr txBox="1"/>
          <p:nvPr>
            <p:ph idx="1" type="body"/>
          </p:nvPr>
        </p:nvSpPr>
        <p:spPr>
          <a:xfrm>
            <a:off x="685800" y="4343400"/>
            <a:ext cx="5484812" cy="420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8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9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98" name="Google Shape;498;p2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99" name="Google Shape;499;p29:notes"/>
          <p:cNvSpPr txBox="1"/>
          <p:nvPr/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29:notes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29:notes"/>
          <p:cNvSpPr txBox="1"/>
          <p:nvPr/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29:notes"/>
          <p:cNvSpPr txBox="1"/>
          <p:nvPr/>
        </p:nvSpPr>
        <p:spPr>
          <a:xfrm>
            <a:off x="1117600" y="679450"/>
            <a:ext cx="4625975" cy="346868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29:notes"/>
          <p:cNvSpPr txBox="1"/>
          <p:nvPr>
            <p:ph idx="1" type="body"/>
          </p:nvPr>
        </p:nvSpPr>
        <p:spPr>
          <a:xfrm>
            <a:off x="685800" y="4343400"/>
            <a:ext cx="5484812" cy="420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29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5" name="Google Shape;75;p3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685800" y="4343400"/>
            <a:ext cx="5484812" cy="420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3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0:notes"/>
          <p:cNvSpPr txBox="1"/>
          <p:nvPr>
            <p:ph idx="12" type="sldNum"/>
          </p:nvPr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9" name="Google Shape;519;p30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20" name="Google Shape;520;p30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30:notes"/>
          <p:cNvSpPr txBox="1"/>
          <p:nvPr>
            <p:ph idx="1" type="body"/>
          </p:nvPr>
        </p:nvSpPr>
        <p:spPr>
          <a:xfrm>
            <a:off x="685800" y="4343400"/>
            <a:ext cx="5484812" cy="420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30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1:notes"/>
          <p:cNvSpPr txBox="1"/>
          <p:nvPr>
            <p:ph idx="12" type="sldNum"/>
          </p:nvPr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8" name="Google Shape;528;p31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29" name="Google Shape;529;p31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31:notes"/>
          <p:cNvSpPr txBox="1"/>
          <p:nvPr>
            <p:ph idx="1" type="body"/>
          </p:nvPr>
        </p:nvSpPr>
        <p:spPr>
          <a:xfrm>
            <a:off x="685800" y="4343400"/>
            <a:ext cx="5484812" cy="420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31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2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56" name="Google Shape;556;p32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32:notes"/>
          <p:cNvSpPr txBox="1"/>
          <p:nvPr>
            <p:ph idx="1" type="body"/>
          </p:nvPr>
        </p:nvSpPr>
        <p:spPr>
          <a:xfrm>
            <a:off x="685800" y="4343400"/>
            <a:ext cx="5484812" cy="420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32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3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68" name="Google Shape;568;p33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33:notes"/>
          <p:cNvSpPr txBox="1"/>
          <p:nvPr>
            <p:ph idx="1" type="body"/>
          </p:nvPr>
        </p:nvSpPr>
        <p:spPr>
          <a:xfrm>
            <a:off x="685800" y="4343400"/>
            <a:ext cx="5484812" cy="420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33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4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82" name="Google Shape;582;p34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34:notes"/>
          <p:cNvSpPr txBox="1"/>
          <p:nvPr>
            <p:ph idx="1" type="body"/>
          </p:nvPr>
        </p:nvSpPr>
        <p:spPr>
          <a:xfrm>
            <a:off x="685800" y="4343400"/>
            <a:ext cx="5484812" cy="420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34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5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98" name="Google Shape;598;p35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35:notes"/>
          <p:cNvSpPr txBox="1"/>
          <p:nvPr>
            <p:ph idx="1" type="body"/>
          </p:nvPr>
        </p:nvSpPr>
        <p:spPr>
          <a:xfrm>
            <a:off x="685800" y="4343400"/>
            <a:ext cx="5484812" cy="420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35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36:notes"/>
          <p:cNvSpPr txBox="1"/>
          <p:nvPr>
            <p:ph idx="12" type="sldNum"/>
          </p:nvPr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6" name="Google Shape;616;p36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17" name="Google Shape;617;p36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36:notes"/>
          <p:cNvSpPr txBox="1"/>
          <p:nvPr>
            <p:ph idx="1" type="body"/>
          </p:nvPr>
        </p:nvSpPr>
        <p:spPr>
          <a:xfrm>
            <a:off x="685800" y="4343400"/>
            <a:ext cx="5484812" cy="420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36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37:notes"/>
          <p:cNvSpPr txBox="1"/>
          <p:nvPr>
            <p:ph idx="12" type="sldNum"/>
          </p:nvPr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7" name="Google Shape;637;p37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38" name="Google Shape;638;p37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37:notes"/>
          <p:cNvSpPr txBox="1"/>
          <p:nvPr>
            <p:ph idx="1" type="body"/>
          </p:nvPr>
        </p:nvSpPr>
        <p:spPr>
          <a:xfrm>
            <a:off x="685800" y="4343400"/>
            <a:ext cx="5484812" cy="420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37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38:notes"/>
          <p:cNvSpPr txBox="1"/>
          <p:nvPr>
            <p:ph idx="12" type="sldNum"/>
          </p:nvPr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0" name="Google Shape;650;p38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51" name="Google Shape;651;p38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38:notes"/>
          <p:cNvSpPr txBox="1"/>
          <p:nvPr>
            <p:ph idx="1" type="body"/>
          </p:nvPr>
        </p:nvSpPr>
        <p:spPr>
          <a:xfrm>
            <a:off x="685800" y="4343400"/>
            <a:ext cx="5484812" cy="420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38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39:notes"/>
          <p:cNvSpPr txBox="1"/>
          <p:nvPr>
            <p:ph idx="12" type="sldNum"/>
          </p:nvPr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6" name="Google Shape;666;p39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67" name="Google Shape;667;p39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39:notes"/>
          <p:cNvSpPr txBox="1"/>
          <p:nvPr>
            <p:ph idx="1" type="body"/>
          </p:nvPr>
        </p:nvSpPr>
        <p:spPr>
          <a:xfrm>
            <a:off x="685800" y="4343400"/>
            <a:ext cx="5484812" cy="420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39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 txBox="1"/>
          <p:nvPr>
            <p:ph idx="12" type="sldNum"/>
          </p:nvPr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Google Shape;83;p4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4" name="Google Shape;84;p4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685800" y="4343400"/>
            <a:ext cx="5484812" cy="420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40:notes"/>
          <p:cNvSpPr txBox="1"/>
          <p:nvPr>
            <p:ph idx="12" type="sldNum"/>
          </p:nvPr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7" name="Google Shape;677;p40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78" name="Google Shape;678;p40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40:notes"/>
          <p:cNvSpPr txBox="1"/>
          <p:nvPr>
            <p:ph idx="1" type="body"/>
          </p:nvPr>
        </p:nvSpPr>
        <p:spPr>
          <a:xfrm>
            <a:off x="685800" y="4343400"/>
            <a:ext cx="5484812" cy="420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40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1:notes"/>
          <p:cNvSpPr txBox="1"/>
          <p:nvPr>
            <p:ph idx="12" type="sldNum"/>
          </p:nvPr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8" name="Google Shape;688;p41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89" name="Google Shape;689;p41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41:notes"/>
          <p:cNvSpPr txBox="1"/>
          <p:nvPr>
            <p:ph idx="1" type="body"/>
          </p:nvPr>
        </p:nvSpPr>
        <p:spPr>
          <a:xfrm>
            <a:off x="685800" y="4343400"/>
            <a:ext cx="5484812" cy="420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41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42:notes"/>
          <p:cNvSpPr txBox="1"/>
          <p:nvPr>
            <p:ph idx="12" type="sldNum"/>
          </p:nvPr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3" name="Google Shape;733;p42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34" name="Google Shape;734;p42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42:notes"/>
          <p:cNvSpPr txBox="1"/>
          <p:nvPr>
            <p:ph idx="1" type="body"/>
          </p:nvPr>
        </p:nvSpPr>
        <p:spPr>
          <a:xfrm>
            <a:off x="685800" y="4343400"/>
            <a:ext cx="5484812" cy="420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42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43:notes"/>
          <p:cNvSpPr txBox="1"/>
          <p:nvPr>
            <p:ph idx="12" type="sldNum"/>
          </p:nvPr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4" name="Google Shape;744;p43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45" name="Google Shape;745;p43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43:notes"/>
          <p:cNvSpPr txBox="1"/>
          <p:nvPr>
            <p:ph idx="1" type="body"/>
          </p:nvPr>
        </p:nvSpPr>
        <p:spPr>
          <a:xfrm>
            <a:off x="685800" y="4343400"/>
            <a:ext cx="5484812" cy="420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43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44:notes"/>
          <p:cNvSpPr txBox="1"/>
          <p:nvPr>
            <p:ph idx="12" type="sldNum"/>
          </p:nvPr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3" name="Google Shape;763;p44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64" name="Google Shape;764;p44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44:notes"/>
          <p:cNvSpPr txBox="1"/>
          <p:nvPr>
            <p:ph idx="1" type="body"/>
          </p:nvPr>
        </p:nvSpPr>
        <p:spPr>
          <a:xfrm>
            <a:off x="685800" y="4343400"/>
            <a:ext cx="5484812" cy="420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44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45:notes"/>
          <p:cNvSpPr txBox="1"/>
          <p:nvPr>
            <p:ph idx="12" type="sldNum"/>
          </p:nvPr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4" name="Google Shape;774;p45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75" name="Google Shape;775;p45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45:notes"/>
          <p:cNvSpPr txBox="1"/>
          <p:nvPr>
            <p:ph idx="1" type="body"/>
          </p:nvPr>
        </p:nvSpPr>
        <p:spPr>
          <a:xfrm>
            <a:off x="685800" y="4343400"/>
            <a:ext cx="5484812" cy="420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45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46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94" name="Google Shape;794;p4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95" name="Google Shape;795;p46:notes"/>
          <p:cNvSpPr txBox="1"/>
          <p:nvPr/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46:notes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46:notes"/>
          <p:cNvSpPr txBox="1"/>
          <p:nvPr/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46:notes"/>
          <p:cNvSpPr txBox="1"/>
          <p:nvPr/>
        </p:nvSpPr>
        <p:spPr>
          <a:xfrm>
            <a:off x="1144587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46:notes"/>
          <p:cNvSpPr txBox="1"/>
          <p:nvPr>
            <p:ph idx="1" type="body"/>
          </p:nvPr>
        </p:nvSpPr>
        <p:spPr>
          <a:xfrm>
            <a:off x="685800" y="4343400"/>
            <a:ext cx="5484812" cy="420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46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47:notes"/>
          <p:cNvSpPr txBox="1"/>
          <p:nvPr>
            <p:ph idx="12" type="sldNum"/>
          </p:nvPr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4" name="Google Shape;844;p47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45" name="Google Shape;845;p47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p47:notes"/>
          <p:cNvSpPr txBox="1"/>
          <p:nvPr>
            <p:ph idx="1" type="body"/>
          </p:nvPr>
        </p:nvSpPr>
        <p:spPr>
          <a:xfrm>
            <a:off x="685800" y="4343400"/>
            <a:ext cx="5484812" cy="420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47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48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54" name="Google Shape;854;p48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Google Shape;855;p48:notes"/>
          <p:cNvSpPr txBox="1"/>
          <p:nvPr>
            <p:ph idx="1" type="body"/>
          </p:nvPr>
        </p:nvSpPr>
        <p:spPr>
          <a:xfrm>
            <a:off x="685800" y="4343400"/>
            <a:ext cx="5484812" cy="420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48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6" name="Google Shape;96;p5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5:notes"/>
          <p:cNvSpPr txBox="1"/>
          <p:nvPr>
            <p:ph idx="1" type="body"/>
          </p:nvPr>
        </p:nvSpPr>
        <p:spPr>
          <a:xfrm>
            <a:off x="685800" y="4343400"/>
            <a:ext cx="5484812" cy="420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5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 txBox="1"/>
          <p:nvPr>
            <p:ph idx="12" type="sldNum"/>
          </p:nvPr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6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7" name="Google Shape;107;p6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6:notes"/>
          <p:cNvSpPr txBox="1"/>
          <p:nvPr>
            <p:ph idx="1" type="body"/>
          </p:nvPr>
        </p:nvSpPr>
        <p:spPr>
          <a:xfrm>
            <a:off x="685800" y="4343400"/>
            <a:ext cx="5484812" cy="420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6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/>
          <p:nvPr>
            <p:ph idx="12" type="sldNum"/>
          </p:nvPr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Google Shape;117;p7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8" name="Google Shape;118;p7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4812" cy="420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 txBox="1"/>
          <p:nvPr>
            <p:ph idx="12" type="sldNum"/>
          </p:nvPr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8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8" name="Google Shape;148;p8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8:notes"/>
          <p:cNvSpPr txBox="1"/>
          <p:nvPr>
            <p:ph idx="1" type="body"/>
          </p:nvPr>
        </p:nvSpPr>
        <p:spPr>
          <a:xfrm>
            <a:off x="685800" y="4343400"/>
            <a:ext cx="5484812" cy="420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8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8" name="Google Shape;158;p9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9:notes"/>
          <p:cNvSpPr txBox="1"/>
          <p:nvPr>
            <p:ph idx="1" type="body"/>
          </p:nvPr>
        </p:nvSpPr>
        <p:spPr>
          <a:xfrm>
            <a:off x="685800" y="4343400"/>
            <a:ext cx="5484812" cy="420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9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">
  <p:cSld name="Layout Personalizado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457200" y="127000"/>
            <a:ext cx="8226425" cy="1433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type="title"/>
          </p:nvPr>
        </p:nvSpPr>
        <p:spPr>
          <a:xfrm>
            <a:off x="457200" y="127000"/>
            <a:ext cx="8226425" cy="1433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457200" y="1604963"/>
            <a:ext cx="4037013" cy="45227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6" name="Google Shape;46;p11"/>
          <p:cNvSpPr txBox="1"/>
          <p:nvPr>
            <p:ph idx="2" type="body"/>
          </p:nvPr>
        </p:nvSpPr>
        <p:spPr>
          <a:xfrm>
            <a:off x="4646613" y="1604963"/>
            <a:ext cx="4037012" cy="45227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80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spcBef>
                <a:spcPts val="70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600"/>
              </a:spcBef>
              <a:spcAft>
                <a:spcPts val="0"/>
              </a:spcAft>
              <a:buSzPts val="2400"/>
              <a:buNone/>
              <a:defRPr/>
            </a:lvl3pPr>
            <a:lvl4pPr lvl="3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457200" y="127000"/>
            <a:ext cx="8226425" cy="1433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468312" y="1628775"/>
            <a:ext cx="8226425" cy="45227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457200" y="127000"/>
            <a:ext cx="8226425" cy="1433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 rot="5400000">
            <a:off x="4655344" y="2099469"/>
            <a:ext cx="6000750" cy="2055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 rot="5400000">
            <a:off x="465932" y="118268"/>
            <a:ext cx="6000750" cy="6018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457200" y="127000"/>
            <a:ext cx="8226425" cy="1433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" type="body"/>
          </p:nvPr>
        </p:nvSpPr>
        <p:spPr>
          <a:xfrm rot="5400000">
            <a:off x="2320131" y="-223044"/>
            <a:ext cx="4522787" cy="8226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32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8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4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1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41" name="Google Shape;41;p1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1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"/>
          <p:cNvSpPr txBox="1"/>
          <p:nvPr/>
        </p:nvSpPr>
        <p:spPr>
          <a:xfrm>
            <a:off x="827087" y="6381750"/>
            <a:ext cx="79946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Estruturas de Dados                                                                                                                                                </a:t>
            </a: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" name="Google Shape;13;p1"/>
          <p:cNvSpPr txBox="1"/>
          <p:nvPr>
            <p:ph type="title"/>
          </p:nvPr>
        </p:nvSpPr>
        <p:spPr>
          <a:xfrm>
            <a:off x="457200" y="127000"/>
            <a:ext cx="8226425" cy="1433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468312" y="1628775"/>
            <a:ext cx="8226425" cy="45227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9300" y="2492375"/>
            <a:ext cx="2794000" cy="403225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6945312" y="398462"/>
            <a:ext cx="1679575" cy="1555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</a:pPr>
            <a:r>
              <a:rPr b="0" i="0" lang="en-US" sz="9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3995737" y="2708275"/>
            <a:ext cx="4679950" cy="865187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Estruturas de Dados</a:t>
            </a:r>
            <a:r>
              <a:rPr b="1" i="0" lang="en-US" sz="6000" u="non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4787900" y="4365625"/>
            <a:ext cx="3744912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Nina Edelweiss</a:t>
            </a:r>
            <a:br>
              <a:rPr b="1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Renata Galante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/>
          <p:nvPr/>
        </p:nvSpPr>
        <p:spPr>
          <a:xfrm>
            <a:off x="1592262" y="3257550"/>
            <a:ext cx="730250" cy="796925"/>
          </a:xfrm>
          <a:prstGeom prst="ellipse">
            <a:avLst/>
          </a:prstGeom>
          <a:solidFill>
            <a:srgbClr val="FFCC00"/>
          </a:solidFill>
          <a:ln cap="flat" cmpd="sng" w="507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75" lIns="92150" spcFirstLastPara="1" rIns="92150" wrap="square" tIns="46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74" name="Google Shape;174;p23"/>
          <p:cNvSpPr/>
          <p:nvPr/>
        </p:nvSpPr>
        <p:spPr>
          <a:xfrm>
            <a:off x="3271837" y="3257550"/>
            <a:ext cx="738187" cy="796925"/>
          </a:xfrm>
          <a:prstGeom prst="ellipse">
            <a:avLst/>
          </a:prstGeom>
          <a:solidFill>
            <a:srgbClr val="FFCC00"/>
          </a:solidFill>
          <a:ln cap="flat" cmpd="sng" w="507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75" lIns="92150" spcFirstLastPara="1" rIns="92150" wrap="square" tIns="46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175" name="Google Shape;175;p23"/>
          <p:cNvSpPr/>
          <p:nvPr/>
        </p:nvSpPr>
        <p:spPr>
          <a:xfrm>
            <a:off x="4992687" y="3257550"/>
            <a:ext cx="730250" cy="796925"/>
          </a:xfrm>
          <a:prstGeom prst="ellipse">
            <a:avLst/>
          </a:prstGeom>
          <a:solidFill>
            <a:srgbClr val="FFCC00"/>
          </a:solidFill>
          <a:ln cap="flat" cmpd="sng" w="507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75" lIns="92150" spcFirstLastPara="1" rIns="92150" wrap="square" tIns="46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176" name="Google Shape;176;p23"/>
          <p:cNvSpPr/>
          <p:nvPr/>
        </p:nvSpPr>
        <p:spPr>
          <a:xfrm>
            <a:off x="6715125" y="3257550"/>
            <a:ext cx="736600" cy="796925"/>
          </a:xfrm>
          <a:prstGeom prst="ellipse">
            <a:avLst/>
          </a:prstGeom>
          <a:solidFill>
            <a:srgbClr val="FFCC00"/>
          </a:solidFill>
          <a:ln cap="flat" cmpd="sng" w="507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75" lIns="92150" spcFirstLastPara="1" rIns="92150" wrap="square" tIns="46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cxnSp>
        <p:nvCxnSpPr>
          <p:cNvPr id="177" name="Google Shape;177;p23"/>
          <p:cNvCxnSpPr/>
          <p:nvPr/>
        </p:nvCxnSpPr>
        <p:spPr>
          <a:xfrm>
            <a:off x="2441575" y="3668712"/>
            <a:ext cx="735012" cy="1587"/>
          </a:xfrm>
          <a:prstGeom prst="straightConnector1">
            <a:avLst/>
          </a:prstGeom>
          <a:noFill/>
          <a:ln cap="flat" cmpd="sng" w="5075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8" name="Google Shape;178;p23"/>
          <p:cNvCxnSpPr/>
          <p:nvPr/>
        </p:nvCxnSpPr>
        <p:spPr>
          <a:xfrm>
            <a:off x="4035425" y="3668712"/>
            <a:ext cx="860425" cy="1587"/>
          </a:xfrm>
          <a:prstGeom prst="straightConnector1">
            <a:avLst/>
          </a:prstGeom>
          <a:noFill/>
          <a:ln cap="flat" cmpd="sng" w="5075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9" name="Google Shape;179;p23"/>
          <p:cNvCxnSpPr/>
          <p:nvPr/>
        </p:nvCxnSpPr>
        <p:spPr>
          <a:xfrm>
            <a:off x="5754687" y="3668712"/>
            <a:ext cx="858837" cy="1587"/>
          </a:xfrm>
          <a:prstGeom prst="straightConnector1">
            <a:avLst/>
          </a:prstGeom>
          <a:noFill/>
          <a:ln cap="flat" cmpd="sng" w="5075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0" name="Google Shape;180;p23"/>
          <p:cNvSpPr txBox="1"/>
          <p:nvPr/>
        </p:nvSpPr>
        <p:spPr>
          <a:xfrm>
            <a:off x="1584325" y="3141662"/>
            <a:ext cx="841375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3"/>
          <p:cNvSpPr txBox="1"/>
          <p:nvPr/>
        </p:nvSpPr>
        <p:spPr>
          <a:xfrm>
            <a:off x="1692275" y="1700212"/>
            <a:ext cx="3781425" cy="9175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-165735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10"/>
              <a:buFont typeface="Arial Narrow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Relação de ordem entre os dados</a:t>
            </a:r>
            <a:endParaRPr/>
          </a:p>
          <a:p>
            <a:pPr indent="-165735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10"/>
              <a:buFont typeface="Arial Narrow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Linear - sequencial</a:t>
            </a:r>
            <a:endParaRPr/>
          </a:p>
        </p:txBody>
      </p:sp>
      <p:sp>
        <p:nvSpPr>
          <p:cNvPr id="182" name="Google Shape;182;p23"/>
          <p:cNvSpPr txBox="1"/>
          <p:nvPr/>
        </p:nvSpPr>
        <p:spPr>
          <a:xfrm>
            <a:off x="1476375" y="4221162"/>
            <a:ext cx="6492875" cy="1743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Ex: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aplicação: empresa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problema: dados dos funcionários – cada nó um funcionário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3"/>
          <p:cNvSpPr txBox="1"/>
          <p:nvPr/>
        </p:nvSpPr>
        <p:spPr>
          <a:xfrm>
            <a:off x="1042987" y="836612"/>
            <a:ext cx="2098675" cy="71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Lista linear</a:t>
            </a:r>
            <a:endParaRPr/>
          </a:p>
        </p:txBody>
      </p:sp>
      <p:cxnSp>
        <p:nvCxnSpPr>
          <p:cNvPr id="184" name="Google Shape;184;p23"/>
          <p:cNvCxnSpPr/>
          <p:nvPr/>
        </p:nvCxnSpPr>
        <p:spPr>
          <a:xfrm>
            <a:off x="5219700" y="333375"/>
            <a:ext cx="3924300" cy="1587"/>
          </a:xfrm>
          <a:prstGeom prst="straightConnector1">
            <a:avLst/>
          </a:prstGeom>
          <a:noFill/>
          <a:ln cap="flat" cmpd="sng" w="28425">
            <a:solidFill>
              <a:srgbClr val="777777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5" name="Google Shape;185;p23"/>
          <p:cNvSpPr txBox="1"/>
          <p:nvPr/>
        </p:nvSpPr>
        <p:spPr>
          <a:xfrm>
            <a:off x="5338762" y="-3175"/>
            <a:ext cx="38385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None/>
            </a:pPr>
            <a:r>
              <a:rPr b="1" i="1" lang="en-US" sz="1600" u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Tipos de dados e estruturas de dados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24"/>
          <p:cNvGrpSpPr/>
          <p:nvPr/>
        </p:nvGrpSpPr>
        <p:grpSpPr>
          <a:xfrm>
            <a:off x="4140200" y="692150"/>
            <a:ext cx="4622799" cy="5175249"/>
            <a:chOff x="2608" y="442"/>
            <a:chExt cx="2912" cy="3260"/>
          </a:xfrm>
        </p:grpSpPr>
        <p:sp>
          <p:nvSpPr>
            <p:cNvPr id="194" name="Google Shape;194;p24"/>
            <p:cNvSpPr txBox="1"/>
            <p:nvPr/>
          </p:nvSpPr>
          <p:spPr>
            <a:xfrm>
              <a:off x="4393" y="442"/>
              <a:ext cx="281" cy="246"/>
            </a:xfrm>
            <a:prstGeom prst="rect">
              <a:avLst/>
            </a:prstGeom>
            <a:solidFill>
              <a:srgbClr val="FFCC00"/>
            </a:solidFill>
            <a:ln cap="flat" cmpd="sng" w="507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75" lIns="92150" spcFirstLastPara="1" rIns="92150" wrap="square" tIns="46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195" name="Google Shape;195;p24"/>
            <p:cNvSpPr txBox="1"/>
            <p:nvPr/>
          </p:nvSpPr>
          <p:spPr>
            <a:xfrm>
              <a:off x="5017" y="1501"/>
              <a:ext cx="280" cy="247"/>
            </a:xfrm>
            <a:prstGeom prst="rect">
              <a:avLst/>
            </a:prstGeom>
            <a:solidFill>
              <a:srgbClr val="FFCC00"/>
            </a:solidFill>
            <a:ln cap="flat" cmpd="sng" w="507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75" lIns="92150" spcFirstLastPara="1" rIns="92150" wrap="square" tIns="46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sp>
          <p:nvSpPr>
            <p:cNvPr id="196" name="Google Shape;196;p24"/>
            <p:cNvSpPr txBox="1"/>
            <p:nvPr/>
          </p:nvSpPr>
          <p:spPr>
            <a:xfrm>
              <a:off x="3768" y="1501"/>
              <a:ext cx="281" cy="247"/>
            </a:xfrm>
            <a:prstGeom prst="rect">
              <a:avLst/>
            </a:prstGeom>
            <a:solidFill>
              <a:srgbClr val="FFCC00"/>
            </a:solidFill>
            <a:ln cap="flat" cmpd="sng" w="507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75" lIns="92150" spcFirstLastPara="1" rIns="92150" wrap="square" tIns="46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197" name="Google Shape;197;p24"/>
            <p:cNvSpPr txBox="1"/>
            <p:nvPr/>
          </p:nvSpPr>
          <p:spPr>
            <a:xfrm>
              <a:off x="5239" y="2561"/>
              <a:ext cx="281" cy="248"/>
            </a:xfrm>
            <a:prstGeom prst="rect">
              <a:avLst/>
            </a:prstGeom>
            <a:solidFill>
              <a:srgbClr val="FFCC00"/>
            </a:solidFill>
            <a:ln cap="flat" cmpd="sng" w="507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75" lIns="92150" spcFirstLastPara="1" rIns="92150" wrap="square" tIns="46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endParaRPr/>
            </a:p>
          </p:txBody>
        </p:sp>
        <p:sp>
          <p:nvSpPr>
            <p:cNvPr id="198" name="Google Shape;198;p24"/>
            <p:cNvSpPr txBox="1"/>
            <p:nvPr/>
          </p:nvSpPr>
          <p:spPr>
            <a:xfrm>
              <a:off x="4793" y="2561"/>
              <a:ext cx="280" cy="248"/>
            </a:xfrm>
            <a:prstGeom prst="rect">
              <a:avLst/>
            </a:prstGeom>
            <a:solidFill>
              <a:srgbClr val="FFCC00"/>
            </a:solidFill>
            <a:ln cap="flat" cmpd="sng" w="507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75" lIns="92150" spcFirstLastPara="1" rIns="92150" wrap="square" tIns="46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</a:t>
              </a:r>
              <a:endParaRPr/>
            </a:p>
          </p:txBody>
        </p:sp>
        <p:sp>
          <p:nvSpPr>
            <p:cNvPr id="199" name="Google Shape;199;p24"/>
            <p:cNvSpPr txBox="1"/>
            <p:nvPr/>
          </p:nvSpPr>
          <p:spPr>
            <a:xfrm>
              <a:off x="4214" y="2561"/>
              <a:ext cx="280" cy="248"/>
            </a:xfrm>
            <a:prstGeom prst="rect">
              <a:avLst/>
            </a:prstGeom>
            <a:solidFill>
              <a:srgbClr val="FFCC00"/>
            </a:solidFill>
            <a:ln cap="flat" cmpd="sng" w="507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75" lIns="92150" spcFirstLastPara="1" rIns="92150" wrap="square" tIns="46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/>
            </a:p>
          </p:txBody>
        </p:sp>
        <p:sp>
          <p:nvSpPr>
            <p:cNvPr id="200" name="Google Shape;200;p24"/>
            <p:cNvSpPr txBox="1"/>
            <p:nvPr/>
          </p:nvSpPr>
          <p:spPr>
            <a:xfrm>
              <a:off x="3768" y="2561"/>
              <a:ext cx="281" cy="248"/>
            </a:xfrm>
            <a:prstGeom prst="rect">
              <a:avLst/>
            </a:prstGeom>
            <a:solidFill>
              <a:srgbClr val="FFCC00"/>
            </a:solidFill>
            <a:ln cap="flat" cmpd="sng" w="507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75" lIns="92150" spcFirstLastPara="1" rIns="92150" wrap="square" tIns="46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/>
            </a:p>
          </p:txBody>
        </p:sp>
        <p:sp>
          <p:nvSpPr>
            <p:cNvPr id="201" name="Google Shape;201;p24"/>
            <p:cNvSpPr txBox="1"/>
            <p:nvPr/>
          </p:nvSpPr>
          <p:spPr>
            <a:xfrm>
              <a:off x="3277" y="2561"/>
              <a:ext cx="281" cy="248"/>
            </a:xfrm>
            <a:prstGeom prst="rect">
              <a:avLst/>
            </a:prstGeom>
            <a:solidFill>
              <a:srgbClr val="FFCC00"/>
            </a:solidFill>
            <a:ln cap="flat" cmpd="sng" w="507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75" lIns="92150" spcFirstLastPara="1" rIns="92150" wrap="square" tIns="46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</p:txBody>
        </p:sp>
        <p:sp>
          <p:nvSpPr>
            <p:cNvPr id="202" name="Google Shape;202;p24"/>
            <p:cNvSpPr txBox="1"/>
            <p:nvPr/>
          </p:nvSpPr>
          <p:spPr>
            <a:xfrm>
              <a:off x="3946" y="3456"/>
              <a:ext cx="280" cy="246"/>
            </a:xfrm>
            <a:prstGeom prst="rect">
              <a:avLst/>
            </a:prstGeom>
            <a:solidFill>
              <a:srgbClr val="FFCC00"/>
            </a:solidFill>
            <a:ln cap="flat" cmpd="sng" w="507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75" lIns="92150" spcFirstLastPara="1" rIns="92150" wrap="square" tIns="46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</a:t>
              </a:r>
              <a:endParaRPr/>
            </a:p>
          </p:txBody>
        </p:sp>
        <p:sp>
          <p:nvSpPr>
            <p:cNvPr id="203" name="Google Shape;203;p24"/>
            <p:cNvSpPr txBox="1"/>
            <p:nvPr/>
          </p:nvSpPr>
          <p:spPr>
            <a:xfrm>
              <a:off x="3499" y="3456"/>
              <a:ext cx="281" cy="246"/>
            </a:xfrm>
            <a:prstGeom prst="rect">
              <a:avLst/>
            </a:prstGeom>
            <a:solidFill>
              <a:srgbClr val="FFCC00"/>
            </a:solidFill>
            <a:ln cap="flat" cmpd="sng" w="507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75" lIns="92150" spcFirstLastPara="1" rIns="92150" wrap="square" tIns="46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k</a:t>
              </a:r>
              <a:endParaRPr/>
            </a:p>
          </p:txBody>
        </p:sp>
        <p:sp>
          <p:nvSpPr>
            <p:cNvPr id="204" name="Google Shape;204;p24"/>
            <p:cNvSpPr txBox="1"/>
            <p:nvPr/>
          </p:nvSpPr>
          <p:spPr>
            <a:xfrm>
              <a:off x="3053" y="3456"/>
              <a:ext cx="281" cy="246"/>
            </a:xfrm>
            <a:prstGeom prst="rect">
              <a:avLst/>
            </a:prstGeom>
            <a:solidFill>
              <a:srgbClr val="FFCC00"/>
            </a:solidFill>
            <a:ln cap="flat" cmpd="sng" w="507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75" lIns="92150" spcFirstLastPara="1" rIns="92150" wrap="square" tIns="46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j</a:t>
              </a:r>
              <a:endParaRPr/>
            </a:p>
          </p:txBody>
        </p:sp>
        <p:sp>
          <p:nvSpPr>
            <p:cNvPr id="205" name="Google Shape;205;p24"/>
            <p:cNvSpPr txBox="1"/>
            <p:nvPr/>
          </p:nvSpPr>
          <p:spPr>
            <a:xfrm>
              <a:off x="2608" y="3456"/>
              <a:ext cx="281" cy="246"/>
            </a:xfrm>
            <a:prstGeom prst="rect">
              <a:avLst/>
            </a:prstGeom>
            <a:solidFill>
              <a:srgbClr val="FFCC00"/>
            </a:solidFill>
            <a:ln cap="flat" cmpd="sng" w="507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75" lIns="92150" spcFirstLastPara="1" rIns="92150" wrap="square" tIns="46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/>
            </a:p>
          </p:txBody>
        </p:sp>
        <p:cxnSp>
          <p:nvCxnSpPr>
            <p:cNvPr id="206" name="Google Shape;206;p24"/>
            <p:cNvCxnSpPr/>
            <p:nvPr/>
          </p:nvCxnSpPr>
          <p:spPr>
            <a:xfrm flipH="1" rot="10800000">
              <a:off x="3886" y="702"/>
              <a:ext cx="624" cy="785"/>
            </a:xfrm>
            <a:prstGeom prst="straightConnector1">
              <a:avLst/>
            </a:prstGeom>
            <a:noFill/>
            <a:ln cap="flat" cmpd="sng" w="507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7" name="Google Shape;207;p24"/>
            <p:cNvCxnSpPr/>
            <p:nvPr/>
          </p:nvCxnSpPr>
          <p:spPr>
            <a:xfrm flipH="1">
              <a:off x="3393" y="1764"/>
              <a:ext cx="495" cy="781"/>
            </a:xfrm>
            <a:prstGeom prst="straightConnector1">
              <a:avLst/>
            </a:prstGeom>
            <a:noFill/>
            <a:ln cap="flat" cmpd="sng" w="507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8" name="Google Shape;208;p24"/>
            <p:cNvCxnSpPr/>
            <p:nvPr/>
          </p:nvCxnSpPr>
          <p:spPr>
            <a:xfrm>
              <a:off x="3886" y="1764"/>
              <a:ext cx="1" cy="781"/>
            </a:xfrm>
            <a:prstGeom prst="straightConnector1">
              <a:avLst/>
            </a:prstGeom>
            <a:noFill/>
            <a:ln cap="flat" cmpd="sng" w="507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9" name="Google Shape;209;p24"/>
            <p:cNvCxnSpPr/>
            <p:nvPr/>
          </p:nvCxnSpPr>
          <p:spPr>
            <a:xfrm>
              <a:off x="3886" y="1764"/>
              <a:ext cx="446" cy="781"/>
            </a:xfrm>
            <a:prstGeom prst="straightConnector1">
              <a:avLst/>
            </a:prstGeom>
            <a:noFill/>
            <a:ln cap="flat" cmpd="sng" w="507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0" name="Google Shape;210;p24"/>
            <p:cNvCxnSpPr/>
            <p:nvPr/>
          </p:nvCxnSpPr>
          <p:spPr>
            <a:xfrm flipH="1">
              <a:off x="4910" y="1764"/>
              <a:ext cx="271" cy="781"/>
            </a:xfrm>
            <a:prstGeom prst="straightConnector1">
              <a:avLst/>
            </a:prstGeom>
            <a:noFill/>
            <a:ln cap="flat" cmpd="sng" w="507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1" name="Google Shape;211;p24"/>
            <p:cNvCxnSpPr/>
            <p:nvPr/>
          </p:nvCxnSpPr>
          <p:spPr>
            <a:xfrm>
              <a:off x="5179" y="1764"/>
              <a:ext cx="223" cy="781"/>
            </a:xfrm>
            <a:prstGeom prst="straightConnector1">
              <a:avLst/>
            </a:prstGeom>
            <a:noFill/>
            <a:ln cap="flat" cmpd="sng" w="507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2" name="Google Shape;212;p24"/>
            <p:cNvCxnSpPr/>
            <p:nvPr/>
          </p:nvCxnSpPr>
          <p:spPr>
            <a:xfrm flipH="1">
              <a:off x="2724" y="2825"/>
              <a:ext cx="673" cy="615"/>
            </a:xfrm>
            <a:prstGeom prst="straightConnector1">
              <a:avLst/>
            </a:prstGeom>
            <a:noFill/>
            <a:ln cap="flat" cmpd="sng" w="507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3" name="Google Shape;213;p24"/>
            <p:cNvCxnSpPr/>
            <p:nvPr/>
          </p:nvCxnSpPr>
          <p:spPr>
            <a:xfrm flipH="1">
              <a:off x="3170" y="2825"/>
              <a:ext cx="227" cy="615"/>
            </a:xfrm>
            <a:prstGeom prst="straightConnector1">
              <a:avLst/>
            </a:prstGeom>
            <a:noFill/>
            <a:ln cap="flat" cmpd="sng" w="507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4" name="Google Shape;214;p24"/>
            <p:cNvCxnSpPr/>
            <p:nvPr/>
          </p:nvCxnSpPr>
          <p:spPr>
            <a:xfrm>
              <a:off x="3395" y="2825"/>
              <a:ext cx="268" cy="615"/>
            </a:xfrm>
            <a:prstGeom prst="straightConnector1">
              <a:avLst/>
            </a:prstGeom>
            <a:noFill/>
            <a:ln cap="flat" cmpd="sng" w="507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5" name="Google Shape;215;p24"/>
            <p:cNvCxnSpPr/>
            <p:nvPr/>
          </p:nvCxnSpPr>
          <p:spPr>
            <a:xfrm>
              <a:off x="3395" y="2825"/>
              <a:ext cx="670" cy="615"/>
            </a:xfrm>
            <a:prstGeom prst="straightConnector1">
              <a:avLst/>
            </a:prstGeom>
            <a:noFill/>
            <a:ln cap="flat" cmpd="sng" w="507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6" name="Google Shape;216;p24"/>
            <p:cNvCxnSpPr/>
            <p:nvPr/>
          </p:nvCxnSpPr>
          <p:spPr>
            <a:xfrm>
              <a:off x="4554" y="704"/>
              <a:ext cx="625" cy="781"/>
            </a:xfrm>
            <a:prstGeom prst="straightConnector1">
              <a:avLst/>
            </a:prstGeom>
            <a:noFill/>
            <a:ln cap="flat" cmpd="sng" w="507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217" name="Google Shape;217;p24"/>
          <p:cNvSpPr txBox="1"/>
          <p:nvPr/>
        </p:nvSpPr>
        <p:spPr>
          <a:xfrm>
            <a:off x="611187" y="2708275"/>
            <a:ext cx="4824412" cy="3667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Relação de subordinação entre os dados</a:t>
            </a:r>
            <a:endParaRPr/>
          </a:p>
        </p:txBody>
      </p:sp>
      <p:sp>
        <p:nvSpPr>
          <p:cNvPr id="218" name="Google Shape;218;p24"/>
          <p:cNvSpPr txBox="1"/>
          <p:nvPr/>
        </p:nvSpPr>
        <p:spPr>
          <a:xfrm>
            <a:off x="323850" y="3860800"/>
            <a:ext cx="4105275" cy="13303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Ex:	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aplicação: empresa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problema: organograma de funções</a:t>
            </a:r>
            <a:endParaRPr/>
          </a:p>
        </p:txBody>
      </p:sp>
      <p:sp>
        <p:nvSpPr>
          <p:cNvPr id="219" name="Google Shape;219;p24"/>
          <p:cNvSpPr txBox="1"/>
          <p:nvPr/>
        </p:nvSpPr>
        <p:spPr>
          <a:xfrm>
            <a:off x="1331912" y="981075"/>
            <a:ext cx="1295400" cy="782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Árvore</a:t>
            </a:r>
            <a:endParaRPr/>
          </a:p>
        </p:txBody>
      </p:sp>
      <p:cxnSp>
        <p:nvCxnSpPr>
          <p:cNvPr id="220" name="Google Shape;220;p24"/>
          <p:cNvCxnSpPr/>
          <p:nvPr/>
        </p:nvCxnSpPr>
        <p:spPr>
          <a:xfrm>
            <a:off x="5219700" y="333375"/>
            <a:ext cx="3924300" cy="1587"/>
          </a:xfrm>
          <a:prstGeom prst="straightConnector1">
            <a:avLst/>
          </a:prstGeom>
          <a:noFill/>
          <a:ln cap="flat" cmpd="sng" w="28425">
            <a:solidFill>
              <a:srgbClr val="777777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21" name="Google Shape;221;p24"/>
          <p:cNvSpPr txBox="1"/>
          <p:nvPr/>
        </p:nvSpPr>
        <p:spPr>
          <a:xfrm>
            <a:off x="5338762" y="-3175"/>
            <a:ext cx="38385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None/>
            </a:pPr>
            <a:r>
              <a:rPr b="1" i="1" lang="en-US" sz="1600" u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Tipos de dados e estruturas de dados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"/>
          <p:cNvSpPr txBox="1"/>
          <p:nvPr/>
        </p:nvSpPr>
        <p:spPr>
          <a:xfrm>
            <a:off x="900112" y="836612"/>
            <a:ext cx="5699125" cy="4333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Operações sobre estruturas de dados</a:t>
            </a:r>
            <a:endParaRPr/>
          </a:p>
        </p:txBody>
      </p:sp>
      <p:sp>
        <p:nvSpPr>
          <p:cNvPr id="229" name="Google Shape;229;p25"/>
          <p:cNvSpPr txBox="1"/>
          <p:nvPr/>
        </p:nvSpPr>
        <p:spPr>
          <a:xfrm>
            <a:off x="1368425" y="1628775"/>
            <a:ext cx="6732587" cy="46085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Estruturas de Dados incluem as </a:t>
            </a: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operações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para a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manipulação de seus dados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Operações básicas:</a:t>
            </a:r>
            <a:endParaRPr/>
          </a:p>
          <a:p>
            <a:pPr indent="-228600" lvl="2" marL="1143000" marR="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1" i="1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criação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 estrutura de dados</a:t>
            </a:r>
            <a:endParaRPr/>
          </a:p>
          <a:p>
            <a:pPr indent="-228600" lvl="2" marL="1143000" marR="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1" i="1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inclusão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um novo elemento</a:t>
            </a:r>
            <a:endParaRPr/>
          </a:p>
          <a:p>
            <a:pPr indent="-228600" lvl="2" marL="1143000" marR="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1" i="1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remoção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um elemento</a:t>
            </a:r>
            <a:endParaRPr/>
          </a:p>
          <a:p>
            <a:pPr indent="-228600" lvl="2" marL="1143000" marR="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1" i="1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acesso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um elemento</a:t>
            </a:r>
            <a:endParaRPr/>
          </a:p>
          <a:p>
            <a:pPr indent="-228600" lvl="2" marL="1143000" marR="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1" i="1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destruição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 estrutura de dados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0" name="Google Shape;230;p25"/>
          <p:cNvCxnSpPr/>
          <p:nvPr/>
        </p:nvCxnSpPr>
        <p:spPr>
          <a:xfrm>
            <a:off x="5219700" y="333375"/>
            <a:ext cx="3924300" cy="1587"/>
          </a:xfrm>
          <a:prstGeom prst="straightConnector1">
            <a:avLst/>
          </a:prstGeom>
          <a:noFill/>
          <a:ln cap="flat" cmpd="sng" w="28425">
            <a:solidFill>
              <a:srgbClr val="777777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31" name="Google Shape;231;p25"/>
          <p:cNvSpPr txBox="1"/>
          <p:nvPr/>
        </p:nvSpPr>
        <p:spPr>
          <a:xfrm>
            <a:off x="5338762" y="-3175"/>
            <a:ext cx="38385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None/>
            </a:pPr>
            <a:r>
              <a:rPr b="1" i="1" lang="en-US" sz="1600" u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Tipos de dados e estruturas de dados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6"/>
          <p:cNvSpPr txBox="1"/>
          <p:nvPr/>
        </p:nvSpPr>
        <p:spPr>
          <a:xfrm>
            <a:off x="900112" y="1484312"/>
            <a:ext cx="3995737" cy="178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Identificar as </a:t>
            </a:r>
            <a:r>
              <a:rPr b="1" i="0" lang="en-US" sz="1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relações lógicas</a:t>
            </a: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existentes entre os dados,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relevantes ao problema  	</a:t>
            </a:r>
            <a:endParaRPr/>
          </a:p>
        </p:txBody>
      </p:sp>
      <p:sp>
        <p:nvSpPr>
          <p:cNvPr id="240" name="Google Shape;240;p26"/>
          <p:cNvSpPr txBox="1"/>
          <p:nvPr/>
        </p:nvSpPr>
        <p:spPr>
          <a:xfrm>
            <a:off x="468312" y="4076700"/>
            <a:ext cx="2441575" cy="13303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Identificar as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    operações</a:t>
            </a:r>
            <a:r>
              <a:rPr b="1" i="0" lang="en-US" sz="1800" u="none">
                <a:solidFill>
                  <a:srgbClr val="00CC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CC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CC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sobre estes dados</a:t>
            </a:r>
            <a:endParaRPr/>
          </a:p>
        </p:txBody>
      </p:sp>
      <p:sp>
        <p:nvSpPr>
          <p:cNvPr id="241" name="Google Shape;241;p26"/>
          <p:cNvSpPr/>
          <p:nvPr/>
        </p:nvSpPr>
        <p:spPr>
          <a:xfrm>
            <a:off x="4211637" y="3573462"/>
            <a:ext cx="4681537" cy="2514600"/>
          </a:xfrm>
          <a:prstGeom prst="roundRect">
            <a:avLst>
              <a:gd fmla="val 2699" name="adj"/>
            </a:avLst>
          </a:prstGeom>
          <a:solidFill>
            <a:srgbClr val="FFFF99"/>
          </a:solidFill>
          <a:ln cap="flat" cmpd="sng" w="50750">
            <a:solidFill>
              <a:srgbClr val="FF66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075" lIns="92150" spcFirstLastPara="1" rIns="92150" wrap="square" tIns="46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Criação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Manutenção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Inserção de componente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Remoção de componente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Alteração de componente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Consulta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Destruição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Outras</a:t>
            </a:r>
            <a:endParaRPr/>
          </a:p>
        </p:txBody>
      </p:sp>
      <p:sp>
        <p:nvSpPr>
          <p:cNvPr id="242" name="Google Shape;242;p26"/>
          <p:cNvSpPr/>
          <p:nvPr/>
        </p:nvSpPr>
        <p:spPr>
          <a:xfrm>
            <a:off x="6443662" y="1773237"/>
            <a:ext cx="2366962" cy="1033462"/>
          </a:xfrm>
          <a:prstGeom prst="roundRect">
            <a:avLst>
              <a:gd fmla="val 2699" name="adj"/>
            </a:avLst>
          </a:prstGeom>
          <a:solidFill>
            <a:srgbClr val="FFFF99"/>
          </a:solidFill>
          <a:ln cap="flat" cmpd="sng" w="50750">
            <a:solidFill>
              <a:srgbClr val="FF66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075" lIns="92150" spcFirstLastPara="1" rIns="92150" wrap="square" tIns="46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Ordem linear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pai / filhos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 </a:t>
            </a:r>
            <a:endParaRPr/>
          </a:p>
        </p:txBody>
      </p:sp>
      <p:cxnSp>
        <p:nvCxnSpPr>
          <p:cNvPr id="243" name="Google Shape;243;p26"/>
          <p:cNvCxnSpPr/>
          <p:nvPr/>
        </p:nvCxnSpPr>
        <p:spPr>
          <a:xfrm>
            <a:off x="4716462" y="2297112"/>
            <a:ext cx="1584325" cy="1587"/>
          </a:xfrm>
          <a:prstGeom prst="straightConnector1">
            <a:avLst/>
          </a:prstGeom>
          <a:noFill/>
          <a:ln cap="flat" cmpd="sng" w="63350">
            <a:solidFill>
              <a:srgbClr val="FF66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44" name="Google Shape;244;p26"/>
          <p:cNvCxnSpPr/>
          <p:nvPr/>
        </p:nvCxnSpPr>
        <p:spPr>
          <a:xfrm>
            <a:off x="2843212" y="4829175"/>
            <a:ext cx="1223962" cy="1587"/>
          </a:xfrm>
          <a:prstGeom prst="straightConnector1">
            <a:avLst/>
          </a:prstGeom>
          <a:noFill/>
          <a:ln cap="flat" cmpd="sng" w="63350">
            <a:solidFill>
              <a:srgbClr val="FF66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45" name="Google Shape;245;p26"/>
          <p:cNvSpPr txBox="1"/>
          <p:nvPr/>
        </p:nvSpPr>
        <p:spPr>
          <a:xfrm>
            <a:off x="1908175" y="188912"/>
            <a:ext cx="1944687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Operações</a:t>
            </a:r>
            <a:endParaRPr/>
          </a:p>
        </p:txBody>
      </p:sp>
      <p:sp>
        <p:nvSpPr>
          <p:cNvPr id="246" name="Google Shape;246;p26"/>
          <p:cNvSpPr txBox="1"/>
          <p:nvPr/>
        </p:nvSpPr>
        <p:spPr>
          <a:xfrm>
            <a:off x="395287" y="981075"/>
            <a:ext cx="3889375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Solução para uma Aplicação:</a:t>
            </a:r>
            <a:r>
              <a:rPr b="1" i="0" lang="en-US" sz="32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  	</a:t>
            </a:r>
            <a:endParaRPr/>
          </a:p>
        </p:txBody>
      </p:sp>
      <p:cxnSp>
        <p:nvCxnSpPr>
          <p:cNvPr id="247" name="Google Shape;247;p26"/>
          <p:cNvCxnSpPr/>
          <p:nvPr/>
        </p:nvCxnSpPr>
        <p:spPr>
          <a:xfrm>
            <a:off x="5219700" y="333375"/>
            <a:ext cx="3924300" cy="1587"/>
          </a:xfrm>
          <a:prstGeom prst="straightConnector1">
            <a:avLst/>
          </a:prstGeom>
          <a:noFill/>
          <a:ln cap="flat" cmpd="sng" w="28425">
            <a:solidFill>
              <a:srgbClr val="777777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48" name="Google Shape;248;p26"/>
          <p:cNvSpPr txBox="1"/>
          <p:nvPr/>
        </p:nvSpPr>
        <p:spPr>
          <a:xfrm>
            <a:off x="5338762" y="-3175"/>
            <a:ext cx="38385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None/>
            </a:pPr>
            <a:r>
              <a:rPr b="1" i="1" lang="en-US" sz="1600" u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Tipos de dados e estruturas de dados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"/>
          <p:cNvSpPr txBox="1"/>
          <p:nvPr/>
        </p:nvSpPr>
        <p:spPr>
          <a:xfrm>
            <a:off x="468312" y="444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7" name="Google Shape;257;p27"/>
          <p:cNvGrpSpPr/>
          <p:nvPr/>
        </p:nvGrpSpPr>
        <p:grpSpPr>
          <a:xfrm>
            <a:off x="1476375" y="1125537"/>
            <a:ext cx="5786437" cy="2608262"/>
            <a:chOff x="936" y="709"/>
            <a:chExt cx="3645" cy="1643"/>
          </a:xfrm>
        </p:grpSpPr>
        <p:sp>
          <p:nvSpPr>
            <p:cNvPr id="258" name="Google Shape;258;p27"/>
            <p:cNvSpPr txBox="1"/>
            <p:nvPr/>
          </p:nvSpPr>
          <p:spPr>
            <a:xfrm>
              <a:off x="936" y="709"/>
              <a:ext cx="3645" cy="673"/>
            </a:xfrm>
            <a:prstGeom prst="rect">
              <a:avLst/>
            </a:prstGeom>
            <a:solidFill>
              <a:srgbClr val="FFFF99"/>
            </a:solidFill>
            <a:ln cap="flat" cmpd="sng" w="2555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7"/>
            <p:cNvSpPr txBox="1"/>
            <p:nvPr/>
          </p:nvSpPr>
          <p:spPr>
            <a:xfrm>
              <a:off x="971" y="737"/>
              <a:ext cx="2325" cy="5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75" lIns="92150" spcFirstLastPara="1" rIns="92150" wrap="square" tIns="460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Disciplina:</a:t>
              </a: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Estruturas de Dados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Semestre: </a:t>
              </a: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2009-2          </a:t>
              </a: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Turma: </a:t>
              </a: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Professor: </a:t>
              </a: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Maria Silva</a:t>
              </a:r>
              <a:endParaRPr/>
            </a:p>
          </p:txBody>
        </p:sp>
        <p:sp>
          <p:nvSpPr>
            <p:cNvPr id="260" name="Google Shape;260;p27"/>
            <p:cNvSpPr txBox="1"/>
            <p:nvPr/>
          </p:nvSpPr>
          <p:spPr>
            <a:xfrm>
              <a:off x="937" y="1382"/>
              <a:ext cx="799" cy="247"/>
            </a:xfrm>
            <a:prstGeom prst="rect">
              <a:avLst/>
            </a:prstGeom>
            <a:solidFill>
              <a:srgbClr val="FFFF99"/>
            </a:solidFill>
            <a:ln cap="flat" cmpd="sng" w="2555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7"/>
            <p:cNvSpPr txBox="1"/>
            <p:nvPr/>
          </p:nvSpPr>
          <p:spPr>
            <a:xfrm>
              <a:off x="1737" y="1382"/>
              <a:ext cx="954" cy="247"/>
            </a:xfrm>
            <a:prstGeom prst="rect">
              <a:avLst/>
            </a:prstGeom>
            <a:solidFill>
              <a:srgbClr val="FFFF99"/>
            </a:solidFill>
            <a:ln cap="flat" cmpd="sng" w="2555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7"/>
            <p:cNvSpPr txBox="1"/>
            <p:nvPr/>
          </p:nvSpPr>
          <p:spPr>
            <a:xfrm>
              <a:off x="2688" y="1382"/>
              <a:ext cx="661" cy="247"/>
            </a:xfrm>
            <a:prstGeom prst="rect">
              <a:avLst/>
            </a:prstGeom>
            <a:solidFill>
              <a:srgbClr val="FFFF99"/>
            </a:solidFill>
            <a:ln cap="flat" cmpd="sng" w="2555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7"/>
            <p:cNvSpPr txBox="1"/>
            <p:nvPr/>
          </p:nvSpPr>
          <p:spPr>
            <a:xfrm>
              <a:off x="3346" y="1382"/>
              <a:ext cx="661" cy="247"/>
            </a:xfrm>
            <a:prstGeom prst="rect">
              <a:avLst/>
            </a:prstGeom>
            <a:solidFill>
              <a:srgbClr val="FFFF99"/>
            </a:solidFill>
            <a:ln cap="flat" cmpd="sng" w="2555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7"/>
            <p:cNvSpPr txBox="1"/>
            <p:nvPr/>
          </p:nvSpPr>
          <p:spPr>
            <a:xfrm>
              <a:off x="3995" y="1382"/>
              <a:ext cx="583" cy="247"/>
            </a:xfrm>
            <a:prstGeom prst="rect">
              <a:avLst/>
            </a:prstGeom>
            <a:solidFill>
              <a:srgbClr val="FFFF99"/>
            </a:solidFill>
            <a:ln cap="flat" cmpd="sng" w="2555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7"/>
            <p:cNvSpPr txBox="1"/>
            <p:nvPr/>
          </p:nvSpPr>
          <p:spPr>
            <a:xfrm>
              <a:off x="959" y="1391"/>
              <a:ext cx="75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75" lIns="92150" spcFirstLastPara="1" rIns="92150" wrap="square" tIns="460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matrícula</a:t>
              </a:r>
              <a:endParaRPr/>
            </a:p>
          </p:txBody>
        </p:sp>
        <p:sp>
          <p:nvSpPr>
            <p:cNvPr id="266" name="Google Shape;266;p27"/>
            <p:cNvSpPr txBox="1"/>
            <p:nvPr/>
          </p:nvSpPr>
          <p:spPr>
            <a:xfrm>
              <a:off x="2002" y="1379"/>
              <a:ext cx="50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75" lIns="92150" spcFirstLastPara="1" rIns="92150" wrap="square" tIns="460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nome</a:t>
              </a:r>
              <a:endParaRPr/>
            </a:p>
          </p:txBody>
        </p:sp>
        <p:sp>
          <p:nvSpPr>
            <p:cNvPr id="267" name="Google Shape;267;p27"/>
            <p:cNvSpPr txBox="1"/>
            <p:nvPr/>
          </p:nvSpPr>
          <p:spPr>
            <a:xfrm>
              <a:off x="2900" y="1379"/>
              <a:ext cx="237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75" lIns="92150" spcFirstLastPara="1" rIns="92150" wrap="square" tIns="460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...</a:t>
              </a:r>
              <a:endParaRPr/>
            </a:p>
          </p:txBody>
        </p:sp>
        <p:sp>
          <p:nvSpPr>
            <p:cNvPr id="268" name="Google Shape;268;p27"/>
            <p:cNvSpPr txBox="1"/>
            <p:nvPr/>
          </p:nvSpPr>
          <p:spPr>
            <a:xfrm>
              <a:off x="3594" y="1378"/>
              <a:ext cx="237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75" lIns="92150" spcFirstLastPara="1" rIns="92150" wrap="square" tIns="460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...</a:t>
              </a:r>
              <a:endParaRPr/>
            </a:p>
          </p:txBody>
        </p:sp>
        <p:sp>
          <p:nvSpPr>
            <p:cNvPr id="269" name="Google Shape;269;p27"/>
            <p:cNvSpPr txBox="1"/>
            <p:nvPr/>
          </p:nvSpPr>
          <p:spPr>
            <a:xfrm>
              <a:off x="4252" y="1378"/>
              <a:ext cx="237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75" lIns="92150" spcFirstLastPara="1" rIns="92150" wrap="square" tIns="460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...</a:t>
              </a:r>
              <a:endParaRPr/>
            </a:p>
          </p:txBody>
        </p:sp>
        <p:sp>
          <p:nvSpPr>
            <p:cNvPr id="270" name="Google Shape;270;p27"/>
            <p:cNvSpPr txBox="1"/>
            <p:nvPr/>
          </p:nvSpPr>
          <p:spPr>
            <a:xfrm>
              <a:off x="938" y="1626"/>
              <a:ext cx="799" cy="247"/>
            </a:xfrm>
            <a:prstGeom prst="rect">
              <a:avLst/>
            </a:prstGeom>
            <a:solidFill>
              <a:srgbClr val="FFFF99"/>
            </a:solidFill>
            <a:ln cap="flat" cmpd="sng" w="2555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7"/>
            <p:cNvSpPr txBox="1"/>
            <p:nvPr/>
          </p:nvSpPr>
          <p:spPr>
            <a:xfrm>
              <a:off x="939" y="1870"/>
              <a:ext cx="799" cy="247"/>
            </a:xfrm>
            <a:prstGeom prst="rect">
              <a:avLst/>
            </a:prstGeom>
            <a:solidFill>
              <a:srgbClr val="FFFF99"/>
            </a:solidFill>
            <a:ln cap="flat" cmpd="sng" w="2555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7"/>
            <p:cNvSpPr txBox="1"/>
            <p:nvPr/>
          </p:nvSpPr>
          <p:spPr>
            <a:xfrm>
              <a:off x="940" y="2105"/>
              <a:ext cx="799" cy="247"/>
            </a:xfrm>
            <a:prstGeom prst="rect">
              <a:avLst/>
            </a:prstGeom>
            <a:solidFill>
              <a:srgbClr val="FFFF99"/>
            </a:solidFill>
            <a:ln cap="flat" cmpd="sng" w="2555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7"/>
            <p:cNvSpPr txBox="1"/>
            <p:nvPr/>
          </p:nvSpPr>
          <p:spPr>
            <a:xfrm>
              <a:off x="1737" y="1626"/>
              <a:ext cx="954" cy="247"/>
            </a:xfrm>
            <a:prstGeom prst="rect">
              <a:avLst/>
            </a:prstGeom>
            <a:solidFill>
              <a:srgbClr val="FFFF99"/>
            </a:solidFill>
            <a:ln cap="flat" cmpd="sng" w="2555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7"/>
            <p:cNvSpPr txBox="1"/>
            <p:nvPr/>
          </p:nvSpPr>
          <p:spPr>
            <a:xfrm>
              <a:off x="2689" y="1626"/>
              <a:ext cx="661" cy="247"/>
            </a:xfrm>
            <a:prstGeom prst="rect">
              <a:avLst/>
            </a:prstGeom>
            <a:solidFill>
              <a:srgbClr val="FFFF99"/>
            </a:solidFill>
            <a:ln cap="flat" cmpd="sng" w="2555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7"/>
            <p:cNvSpPr txBox="1"/>
            <p:nvPr/>
          </p:nvSpPr>
          <p:spPr>
            <a:xfrm>
              <a:off x="3347" y="1626"/>
              <a:ext cx="661" cy="247"/>
            </a:xfrm>
            <a:prstGeom prst="rect">
              <a:avLst/>
            </a:prstGeom>
            <a:solidFill>
              <a:srgbClr val="FFFF99"/>
            </a:solidFill>
            <a:ln cap="flat" cmpd="sng" w="2555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7"/>
            <p:cNvSpPr txBox="1"/>
            <p:nvPr/>
          </p:nvSpPr>
          <p:spPr>
            <a:xfrm>
              <a:off x="3996" y="1626"/>
              <a:ext cx="583" cy="247"/>
            </a:xfrm>
            <a:prstGeom prst="rect">
              <a:avLst/>
            </a:prstGeom>
            <a:solidFill>
              <a:srgbClr val="FFFF99"/>
            </a:solidFill>
            <a:ln cap="flat" cmpd="sng" w="2555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7"/>
            <p:cNvSpPr txBox="1"/>
            <p:nvPr/>
          </p:nvSpPr>
          <p:spPr>
            <a:xfrm>
              <a:off x="1738" y="1870"/>
              <a:ext cx="954" cy="247"/>
            </a:xfrm>
            <a:prstGeom prst="rect">
              <a:avLst/>
            </a:prstGeom>
            <a:solidFill>
              <a:srgbClr val="FFFF99"/>
            </a:solidFill>
            <a:ln cap="flat" cmpd="sng" w="2555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7"/>
            <p:cNvSpPr txBox="1"/>
            <p:nvPr/>
          </p:nvSpPr>
          <p:spPr>
            <a:xfrm>
              <a:off x="1738" y="2105"/>
              <a:ext cx="954" cy="247"/>
            </a:xfrm>
            <a:prstGeom prst="rect">
              <a:avLst/>
            </a:prstGeom>
            <a:solidFill>
              <a:srgbClr val="FFFF99"/>
            </a:solidFill>
            <a:ln cap="flat" cmpd="sng" w="2555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7"/>
            <p:cNvSpPr txBox="1"/>
            <p:nvPr/>
          </p:nvSpPr>
          <p:spPr>
            <a:xfrm>
              <a:off x="2691" y="1870"/>
              <a:ext cx="661" cy="247"/>
            </a:xfrm>
            <a:prstGeom prst="rect">
              <a:avLst/>
            </a:prstGeom>
            <a:solidFill>
              <a:srgbClr val="FFFF99"/>
            </a:solidFill>
            <a:ln cap="flat" cmpd="sng" w="2555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7"/>
            <p:cNvSpPr txBox="1"/>
            <p:nvPr/>
          </p:nvSpPr>
          <p:spPr>
            <a:xfrm>
              <a:off x="2692" y="2105"/>
              <a:ext cx="661" cy="247"/>
            </a:xfrm>
            <a:prstGeom prst="rect">
              <a:avLst/>
            </a:prstGeom>
            <a:solidFill>
              <a:srgbClr val="FFFF99"/>
            </a:solidFill>
            <a:ln cap="flat" cmpd="sng" w="2555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7"/>
            <p:cNvSpPr txBox="1"/>
            <p:nvPr/>
          </p:nvSpPr>
          <p:spPr>
            <a:xfrm>
              <a:off x="3348" y="1870"/>
              <a:ext cx="661" cy="247"/>
            </a:xfrm>
            <a:prstGeom prst="rect">
              <a:avLst/>
            </a:prstGeom>
            <a:solidFill>
              <a:srgbClr val="FFFF99"/>
            </a:solidFill>
            <a:ln cap="flat" cmpd="sng" w="2555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7"/>
            <p:cNvSpPr txBox="1"/>
            <p:nvPr/>
          </p:nvSpPr>
          <p:spPr>
            <a:xfrm>
              <a:off x="3348" y="2105"/>
              <a:ext cx="661" cy="247"/>
            </a:xfrm>
            <a:prstGeom prst="rect">
              <a:avLst/>
            </a:prstGeom>
            <a:solidFill>
              <a:srgbClr val="FFFF99"/>
            </a:solidFill>
            <a:ln cap="flat" cmpd="sng" w="2555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7"/>
            <p:cNvSpPr txBox="1"/>
            <p:nvPr/>
          </p:nvSpPr>
          <p:spPr>
            <a:xfrm>
              <a:off x="3997" y="1870"/>
              <a:ext cx="583" cy="247"/>
            </a:xfrm>
            <a:prstGeom prst="rect">
              <a:avLst/>
            </a:prstGeom>
            <a:solidFill>
              <a:srgbClr val="FFFF99"/>
            </a:solidFill>
            <a:ln cap="flat" cmpd="sng" w="2555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7"/>
            <p:cNvSpPr txBox="1"/>
            <p:nvPr/>
          </p:nvSpPr>
          <p:spPr>
            <a:xfrm>
              <a:off x="3998" y="2105"/>
              <a:ext cx="583" cy="247"/>
            </a:xfrm>
            <a:prstGeom prst="rect">
              <a:avLst/>
            </a:prstGeom>
            <a:solidFill>
              <a:srgbClr val="FFFF99"/>
            </a:solidFill>
            <a:ln cap="flat" cmpd="sng" w="2555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7"/>
            <p:cNvSpPr txBox="1"/>
            <p:nvPr/>
          </p:nvSpPr>
          <p:spPr>
            <a:xfrm>
              <a:off x="1771" y="1640"/>
              <a:ext cx="37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75" lIns="92150" spcFirstLastPara="1" rIns="92150" wrap="square" tIns="460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Ana</a:t>
              </a:r>
              <a:endParaRPr/>
            </a:p>
          </p:txBody>
        </p:sp>
        <p:sp>
          <p:nvSpPr>
            <p:cNvPr id="286" name="Google Shape;286;p27"/>
            <p:cNvSpPr txBox="1"/>
            <p:nvPr/>
          </p:nvSpPr>
          <p:spPr>
            <a:xfrm>
              <a:off x="1771" y="1875"/>
              <a:ext cx="47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75" lIns="92150" spcFirstLastPara="1" rIns="92150" wrap="square" tIns="460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Maria</a:t>
              </a:r>
              <a:endParaRPr/>
            </a:p>
          </p:txBody>
        </p:sp>
        <p:sp>
          <p:nvSpPr>
            <p:cNvPr id="287" name="Google Shape;287;p27"/>
            <p:cNvSpPr txBox="1"/>
            <p:nvPr/>
          </p:nvSpPr>
          <p:spPr>
            <a:xfrm>
              <a:off x="1771" y="2095"/>
              <a:ext cx="50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75" lIns="92150" spcFirstLastPara="1" rIns="92150" wrap="square" tIns="460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Pedro</a:t>
              </a:r>
              <a:endParaRPr/>
            </a:p>
          </p:txBody>
        </p:sp>
        <p:sp>
          <p:nvSpPr>
            <p:cNvPr id="288" name="Google Shape;288;p27"/>
            <p:cNvSpPr txBox="1"/>
            <p:nvPr/>
          </p:nvSpPr>
          <p:spPr>
            <a:xfrm>
              <a:off x="967" y="1621"/>
              <a:ext cx="50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75" lIns="92150" spcFirstLastPara="1" rIns="92150" wrap="square" tIns="460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XXXX</a:t>
              </a:r>
              <a:endParaRPr/>
            </a:p>
          </p:txBody>
        </p:sp>
        <p:sp>
          <p:nvSpPr>
            <p:cNvPr id="289" name="Google Shape;289;p27"/>
            <p:cNvSpPr txBox="1"/>
            <p:nvPr/>
          </p:nvSpPr>
          <p:spPr>
            <a:xfrm>
              <a:off x="965" y="1868"/>
              <a:ext cx="47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75" lIns="92150" spcFirstLastPara="1" rIns="92150" wrap="square" tIns="460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ZZZZ</a:t>
              </a:r>
              <a:endParaRPr/>
            </a:p>
          </p:txBody>
        </p:sp>
        <p:sp>
          <p:nvSpPr>
            <p:cNvPr id="290" name="Google Shape;290;p27"/>
            <p:cNvSpPr txBox="1"/>
            <p:nvPr/>
          </p:nvSpPr>
          <p:spPr>
            <a:xfrm>
              <a:off x="966" y="2094"/>
              <a:ext cx="50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75" lIns="92150" spcFirstLastPara="1" rIns="92150" wrap="square" tIns="460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YYYY</a:t>
              </a:r>
              <a:endParaRPr/>
            </a:p>
          </p:txBody>
        </p:sp>
      </p:grpSp>
      <p:sp>
        <p:nvSpPr>
          <p:cNvPr id="291" name="Google Shape;291;p27"/>
          <p:cNvSpPr txBox="1"/>
          <p:nvPr/>
        </p:nvSpPr>
        <p:spPr>
          <a:xfrm>
            <a:off x="1258887" y="4005262"/>
            <a:ext cx="59039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92150" spcFirstLastPara="1" rIns="92150" wrap="square" tIns="460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Programa: </a:t>
            </a:r>
            <a:r>
              <a:rPr b="1" i="1"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manipula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dados dos alunos matriculados</a:t>
            </a:r>
            <a:endParaRPr/>
          </a:p>
        </p:txBody>
      </p:sp>
      <p:sp>
        <p:nvSpPr>
          <p:cNvPr id="292" name="Google Shape;292;p27"/>
          <p:cNvSpPr txBox="1"/>
          <p:nvPr/>
        </p:nvSpPr>
        <p:spPr>
          <a:xfrm>
            <a:off x="468312" y="404812"/>
            <a:ext cx="4751387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Exemplo: Folha de frequência</a:t>
            </a:r>
            <a:endParaRPr/>
          </a:p>
        </p:txBody>
      </p:sp>
      <p:sp>
        <p:nvSpPr>
          <p:cNvPr id="293" name="Google Shape;293;p27"/>
          <p:cNvSpPr txBox="1"/>
          <p:nvPr/>
        </p:nvSpPr>
        <p:spPr>
          <a:xfrm>
            <a:off x="1258887" y="4581525"/>
            <a:ext cx="6804025" cy="17986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Operações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sobre os dados dos alunos:</a:t>
            </a:r>
            <a:endParaRPr/>
          </a:p>
          <a:p>
            <a:pPr indent="-282575" lvl="1" marL="739775" marR="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Arial"/>
              <a:buChar char="–"/>
            </a:pPr>
            <a:r>
              <a:rPr b="1" i="0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inserir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os nomes</a:t>
            </a:r>
            <a:endParaRPr/>
          </a:p>
          <a:p>
            <a:pPr indent="-282575" lvl="1" marL="739775" marR="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Arial"/>
              <a:buChar char="–"/>
            </a:pPr>
            <a:r>
              <a:rPr b="1" i="0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buscar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os nomes dos alunos e armazenar na memória</a:t>
            </a:r>
            <a:endParaRPr/>
          </a:p>
          <a:p>
            <a:pPr indent="-282575" lvl="1" marL="739775" marR="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Arial"/>
              <a:buChar char="–"/>
            </a:pPr>
            <a:r>
              <a:rPr b="1" i="0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pesquisar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os nomes ordenados para folha de frequência</a:t>
            </a:r>
            <a:endParaRPr/>
          </a:p>
          <a:p>
            <a:pPr indent="-282575" lvl="1" marL="739775" marR="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Arial"/>
              <a:buChar char="–"/>
            </a:pPr>
            <a:r>
              <a:rPr b="1" i="0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alterar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os nomes</a:t>
            </a:r>
            <a:endParaRPr/>
          </a:p>
          <a:p>
            <a:pPr indent="-282575" lvl="1" marL="739775" marR="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Arial"/>
              <a:buChar char="–"/>
            </a:pPr>
            <a:r>
              <a:rPr b="1" i="0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excluir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os nomes</a:t>
            </a:r>
            <a:endParaRPr/>
          </a:p>
        </p:txBody>
      </p:sp>
      <p:cxnSp>
        <p:nvCxnSpPr>
          <p:cNvPr id="294" name="Google Shape;294;p27"/>
          <p:cNvCxnSpPr/>
          <p:nvPr/>
        </p:nvCxnSpPr>
        <p:spPr>
          <a:xfrm>
            <a:off x="5219700" y="333375"/>
            <a:ext cx="3924300" cy="1587"/>
          </a:xfrm>
          <a:prstGeom prst="straightConnector1">
            <a:avLst/>
          </a:prstGeom>
          <a:noFill/>
          <a:ln cap="flat" cmpd="sng" w="28425">
            <a:solidFill>
              <a:srgbClr val="777777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95" name="Google Shape;295;p27"/>
          <p:cNvSpPr txBox="1"/>
          <p:nvPr/>
        </p:nvSpPr>
        <p:spPr>
          <a:xfrm>
            <a:off x="5338762" y="-3175"/>
            <a:ext cx="38385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None/>
            </a:pPr>
            <a:r>
              <a:rPr b="1" i="1" lang="en-US" sz="1600" u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Tipos de dados e estruturas de dados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8"/>
          <p:cNvSpPr txBox="1"/>
          <p:nvPr/>
        </p:nvSpPr>
        <p:spPr>
          <a:xfrm>
            <a:off x="2411412" y="1341437"/>
            <a:ext cx="4248150" cy="3889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Conceitos Básicos</a:t>
            </a:r>
            <a:endParaRPr/>
          </a:p>
        </p:txBody>
      </p:sp>
      <p:sp>
        <p:nvSpPr>
          <p:cNvPr id="304" name="Google Shape;304;p28"/>
          <p:cNvSpPr txBox="1"/>
          <p:nvPr/>
        </p:nvSpPr>
        <p:spPr>
          <a:xfrm>
            <a:off x="2627312" y="3284537"/>
            <a:ext cx="3889375" cy="4619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TADs - Tipos Abstratos de Dados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Google Shape;315;p29"/>
          <p:cNvGrpSpPr/>
          <p:nvPr/>
        </p:nvGrpSpPr>
        <p:grpSpPr>
          <a:xfrm>
            <a:off x="2132012" y="1997075"/>
            <a:ext cx="4075113" cy="3141662"/>
            <a:chOff x="1343" y="1258"/>
            <a:chExt cx="2567" cy="1979"/>
          </a:xfrm>
        </p:grpSpPr>
        <p:sp>
          <p:nvSpPr>
            <p:cNvPr id="316" name="Google Shape;316;p29"/>
            <p:cNvSpPr/>
            <p:nvPr/>
          </p:nvSpPr>
          <p:spPr>
            <a:xfrm>
              <a:off x="1800" y="1258"/>
              <a:ext cx="2110" cy="1979"/>
            </a:xfrm>
            <a:prstGeom prst="ellipse">
              <a:avLst/>
            </a:prstGeom>
            <a:solidFill>
              <a:srgbClr val="FFCC00"/>
            </a:solidFill>
            <a:ln cap="flat" cmpd="sng" w="507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75" lIns="92150" spcFirstLastPara="1" rIns="92150" wrap="square" tIns="46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3300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FF3300"/>
                  </a:solidFill>
                  <a:latin typeface="Arial"/>
                  <a:ea typeface="Arial"/>
                  <a:cs typeface="Arial"/>
                  <a:sym typeface="Arial"/>
                </a:rPr>
                <a:t>dados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Arial"/>
                <a:buNone/>
              </a:pPr>
              <a:r>
                <a:t/>
              </a:r>
              <a:endParaRPr b="1" i="0" sz="4000" u="none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3300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FF3300"/>
                  </a:solidFill>
                  <a:latin typeface="Arial"/>
                  <a:ea typeface="Arial"/>
                  <a:cs typeface="Arial"/>
                  <a:sym typeface="Arial"/>
                </a:rPr>
                <a:t>operações</a:t>
              </a:r>
              <a:endParaRPr/>
            </a:p>
          </p:txBody>
        </p:sp>
        <p:cxnSp>
          <p:nvCxnSpPr>
            <p:cNvPr id="317" name="Google Shape;317;p29"/>
            <p:cNvCxnSpPr/>
            <p:nvPr/>
          </p:nvCxnSpPr>
          <p:spPr>
            <a:xfrm flipH="1" rot="10800000">
              <a:off x="1824" y="2192"/>
              <a:ext cx="2086" cy="7"/>
            </a:xfrm>
            <a:prstGeom prst="straightConnector1">
              <a:avLst/>
            </a:prstGeom>
            <a:noFill/>
            <a:ln cap="flat" cmpd="sng" w="633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18" name="Google Shape;318;p29"/>
            <p:cNvSpPr/>
            <p:nvPr/>
          </p:nvSpPr>
          <p:spPr>
            <a:xfrm>
              <a:off x="1343" y="2058"/>
              <a:ext cx="768" cy="288"/>
            </a:xfrm>
            <a:prstGeom prst="homePlate">
              <a:avLst>
                <a:gd fmla="val 50000" name="adj"/>
              </a:avLst>
            </a:prstGeom>
            <a:solidFill>
              <a:srgbClr val="FF0000"/>
            </a:solidFill>
            <a:ln cap="flat" cmpd="sng" w="381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9" name="Google Shape;319;p29"/>
          <p:cNvSpPr txBox="1"/>
          <p:nvPr/>
        </p:nvSpPr>
        <p:spPr>
          <a:xfrm>
            <a:off x="5948362" y="4589462"/>
            <a:ext cx="1081087" cy="376237"/>
          </a:xfrm>
          <a:prstGeom prst="rect">
            <a:avLst/>
          </a:prstGeom>
          <a:solidFill>
            <a:srgbClr val="FFCC00"/>
          </a:solidFill>
          <a:ln cap="flat" cmpd="sng" w="9525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TAD</a:t>
            </a:r>
            <a:endParaRPr/>
          </a:p>
        </p:txBody>
      </p:sp>
      <p:sp>
        <p:nvSpPr>
          <p:cNvPr id="320" name="Google Shape;320;p29"/>
          <p:cNvSpPr txBox="1"/>
          <p:nvPr/>
        </p:nvSpPr>
        <p:spPr>
          <a:xfrm>
            <a:off x="1692275" y="620712"/>
            <a:ext cx="4103687" cy="782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Tipos Abstratos de Dados</a:t>
            </a:r>
            <a:endParaRPr/>
          </a:p>
        </p:txBody>
      </p:sp>
      <p:cxnSp>
        <p:nvCxnSpPr>
          <p:cNvPr id="321" name="Google Shape;321;p29"/>
          <p:cNvCxnSpPr/>
          <p:nvPr/>
        </p:nvCxnSpPr>
        <p:spPr>
          <a:xfrm>
            <a:off x="6156325" y="333375"/>
            <a:ext cx="2987675" cy="1587"/>
          </a:xfrm>
          <a:prstGeom prst="straightConnector1">
            <a:avLst/>
          </a:prstGeom>
          <a:noFill/>
          <a:ln cap="flat" cmpd="sng" w="28425">
            <a:solidFill>
              <a:srgbClr val="777777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22" name="Google Shape;322;p29"/>
          <p:cNvSpPr txBox="1"/>
          <p:nvPr/>
        </p:nvSpPr>
        <p:spPr>
          <a:xfrm>
            <a:off x="6392862" y="-3175"/>
            <a:ext cx="26416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None/>
            </a:pPr>
            <a:r>
              <a:rPr b="1" i="1" lang="en-US" sz="1600" u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Tipos abstratos de dados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0"/>
          <p:cNvSpPr txBox="1"/>
          <p:nvPr>
            <p:ph idx="1" type="body"/>
          </p:nvPr>
        </p:nvSpPr>
        <p:spPr>
          <a:xfrm>
            <a:off x="468312" y="2492375"/>
            <a:ext cx="8229600" cy="1593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900" lvl="0" marL="3429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 </a:t>
            </a:r>
            <a:r>
              <a:rPr b="1" i="0" lang="en-US" sz="18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TAD</a:t>
            </a: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é uma forma de definir um </a:t>
            </a: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novo tipo </a:t>
            </a: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 dado </a:t>
            </a:r>
            <a:endParaRPr/>
          </a:p>
          <a:p>
            <a:pPr indent="-342900" lvl="0" marL="342900" rtl="0" algn="ctr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juntamente com as </a:t>
            </a: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operações</a:t>
            </a: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que manipulam esse </a:t>
            </a:r>
            <a:endParaRPr/>
          </a:p>
          <a:p>
            <a:pPr indent="-342900" lvl="0" marL="342900" rtl="0" algn="ctr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novo tipo de dado</a:t>
            </a:r>
            <a:endParaRPr/>
          </a:p>
        </p:txBody>
      </p:sp>
      <p:sp>
        <p:nvSpPr>
          <p:cNvPr id="334" name="Google Shape;334;p30"/>
          <p:cNvSpPr txBox="1"/>
          <p:nvPr/>
        </p:nvSpPr>
        <p:spPr>
          <a:xfrm>
            <a:off x="1547812" y="1196975"/>
            <a:ext cx="11620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TADs</a:t>
            </a:r>
            <a:endParaRPr/>
          </a:p>
        </p:txBody>
      </p:sp>
      <p:cxnSp>
        <p:nvCxnSpPr>
          <p:cNvPr id="335" name="Google Shape;335;p30"/>
          <p:cNvCxnSpPr/>
          <p:nvPr/>
        </p:nvCxnSpPr>
        <p:spPr>
          <a:xfrm>
            <a:off x="6156325" y="333375"/>
            <a:ext cx="2987675" cy="1587"/>
          </a:xfrm>
          <a:prstGeom prst="straightConnector1">
            <a:avLst/>
          </a:prstGeom>
          <a:noFill/>
          <a:ln cap="flat" cmpd="sng" w="28425">
            <a:solidFill>
              <a:srgbClr val="777777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36" name="Google Shape;336;p30"/>
          <p:cNvSpPr txBox="1"/>
          <p:nvPr/>
        </p:nvSpPr>
        <p:spPr>
          <a:xfrm>
            <a:off x="6397625" y="-3175"/>
            <a:ext cx="26320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None/>
            </a:pPr>
            <a:r>
              <a:rPr b="1" i="1" lang="en-US" sz="1600" u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Tipos abstratos de dados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1"/>
          <p:cNvSpPr txBox="1"/>
          <p:nvPr/>
        </p:nvSpPr>
        <p:spPr>
          <a:xfrm>
            <a:off x="395287" y="2276475"/>
            <a:ext cx="8424862" cy="26654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9725" lvl="0" marL="33972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Separação entre conceito (definição do tipo) e implementação das operações</a:t>
            </a:r>
            <a:endParaRPr/>
          </a:p>
          <a:p>
            <a:pPr indent="-339725" lvl="0" marL="339725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Visibilidade da estrutura interna do tipo fica limitada às operações</a:t>
            </a:r>
            <a:endParaRPr/>
          </a:p>
          <a:p>
            <a:pPr indent="-339725" lvl="0" marL="339725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Aplicações que usam o TAD são denominadas </a:t>
            </a:r>
            <a:r>
              <a:rPr b="1" i="1" lang="en-US" sz="1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clientes </a:t>
            </a: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tipo de dado</a:t>
            </a:r>
            <a:endParaRPr/>
          </a:p>
          <a:p>
            <a:pPr indent="-339725" lvl="0" marL="339725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Cliente tem acesso somente à forma abstrata do TAD</a:t>
            </a:r>
            <a:endParaRPr/>
          </a:p>
        </p:txBody>
      </p:sp>
      <p:cxnSp>
        <p:nvCxnSpPr>
          <p:cNvPr id="344" name="Google Shape;344;p31"/>
          <p:cNvCxnSpPr/>
          <p:nvPr/>
        </p:nvCxnSpPr>
        <p:spPr>
          <a:xfrm>
            <a:off x="6156325" y="333375"/>
            <a:ext cx="2987675" cy="1587"/>
          </a:xfrm>
          <a:prstGeom prst="straightConnector1">
            <a:avLst/>
          </a:prstGeom>
          <a:noFill/>
          <a:ln cap="flat" cmpd="sng" w="28425">
            <a:solidFill>
              <a:srgbClr val="777777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45" name="Google Shape;345;p31"/>
          <p:cNvSpPr txBox="1"/>
          <p:nvPr/>
        </p:nvSpPr>
        <p:spPr>
          <a:xfrm>
            <a:off x="6397625" y="-3175"/>
            <a:ext cx="26320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None/>
            </a:pPr>
            <a:r>
              <a:rPr b="1" i="1" lang="en-US" sz="1600" u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Tipos abstratos de dados</a:t>
            </a:r>
            <a:endParaRPr/>
          </a:p>
        </p:txBody>
      </p:sp>
      <p:sp>
        <p:nvSpPr>
          <p:cNvPr id="346" name="Google Shape;346;p31"/>
          <p:cNvSpPr txBox="1"/>
          <p:nvPr/>
        </p:nvSpPr>
        <p:spPr>
          <a:xfrm>
            <a:off x="1187450" y="981075"/>
            <a:ext cx="116205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TADs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2"/>
          <p:cNvSpPr txBox="1"/>
          <p:nvPr>
            <p:ph idx="1" type="body"/>
          </p:nvPr>
        </p:nvSpPr>
        <p:spPr>
          <a:xfrm>
            <a:off x="250825" y="1916112"/>
            <a:ext cx="8569325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Um </a:t>
            </a:r>
            <a:r>
              <a:rPr b="1" i="0" lang="en-US" sz="18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TAD</a:t>
            </a: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(em LP) é um tipo de dado que satisfaz as condições:</a:t>
            </a:r>
            <a:endParaRPr/>
          </a:p>
          <a:p>
            <a:pPr indent="-282575" lvl="1" marL="739775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representação ou a definição do tipo e as operações sobre variáveis desse tipo </a:t>
            </a: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estão contidas numa única unidade sintática</a:t>
            </a:r>
            <a:endParaRPr/>
          </a:p>
          <a:p>
            <a:pPr indent="-228600" lvl="2" marL="11430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MÓDULO</a:t>
            </a:r>
            <a:endParaRPr/>
          </a:p>
          <a:p>
            <a:pPr indent="-282575" lvl="1" marL="739775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representação interna do tipo (a implementação) </a:t>
            </a: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não é visível de outras unidades</a:t>
            </a: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sintáticas, de modo que só as operações oferecidas na definição do tipo podem ser usadas com as variáveis desse tipo</a:t>
            </a:r>
            <a:endParaRPr/>
          </a:p>
        </p:txBody>
      </p:sp>
      <p:cxnSp>
        <p:nvCxnSpPr>
          <p:cNvPr id="358" name="Google Shape;358;p32"/>
          <p:cNvCxnSpPr/>
          <p:nvPr/>
        </p:nvCxnSpPr>
        <p:spPr>
          <a:xfrm>
            <a:off x="6156325" y="333375"/>
            <a:ext cx="2987675" cy="1587"/>
          </a:xfrm>
          <a:prstGeom prst="straightConnector1">
            <a:avLst/>
          </a:prstGeom>
          <a:noFill/>
          <a:ln cap="flat" cmpd="sng" w="28425">
            <a:solidFill>
              <a:srgbClr val="777777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59" name="Google Shape;359;p32"/>
          <p:cNvSpPr txBox="1"/>
          <p:nvPr/>
        </p:nvSpPr>
        <p:spPr>
          <a:xfrm>
            <a:off x="6397625" y="-3175"/>
            <a:ext cx="26320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None/>
            </a:pPr>
            <a:r>
              <a:rPr b="1" i="1" lang="en-US" sz="1600" u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Tipos abstratos de dados</a:t>
            </a:r>
            <a:endParaRPr/>
          </a:p>
        </p:txBody>
      </p:sp>
      <p:sp>
        <p:nvSpPr>
          <p:cNvPr id="360" name="Google Shape;360;p32"/>
          <p:cNvSpPr txBox="1"/>
          <p:nvPr/>
        </p:nvSpPr>
        <p:spPr>
          <a:xfrm>
            <a:off x="1331912" y="836612"/>
            <a:ext cx="1223962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TADs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1116012" y="1628775"/>
            <a:ext cx="6985000" cy="74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Conceitos Básicos</a:t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1331912" y="3500437"/>
            <a:ext cx="6553200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Introduz conceitos necessários ao entendimento das diferentes estruturas a serem vistas ao longo deste curso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3"/>
          <p:cNvSpPr txBox="1"/>
          <p:nvPr>
            <p:ph idx="1" type="body"/>
          </p:nvPr>
        </p:nvSpPr>
        <p:spPr>
          <a:xfrm>
            <a:off x="323850" y="1268412"/>
            <a:ext cx="8583612" cy="49688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9725" lvl="0" marL="33972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Satisfazem as  propriedades de </a:t>
            </a:r>
            <a:endParaRPr/>
          </a:p>
          <a:p>
            <a:pPr indent="-339725" lvl="0" marL="339725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- </a:t>
            </a: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encapsulamento</a:t>
            </a: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definição isolada de outras unidades do programa</a:t>
            </a:r>
            <a:endParaRPr/>
          </a:p>
          <a:p>
            <a:pPr indent="-339725" lvl="0" marL="339725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- </a:t>
            </a: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invisibilidade</a:t>
            </a: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proteção</a:t>
            </a: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representação do tipo deve ser acessada somente no ambiente encapsulado</a:t>
            </a:r>
            <a:endParaRPr/>
          </a:p>
          <a:p>
            <a:pPr indent="-339725" lvl="0" marL="339725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39725" lvl="0" marL="339725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LP deve possibilitar</a:t>
            </a:r>
            <a:endParaRPr/>
          </a:p>
          <a:p>
            <a:pPr indent="-282575" lvl="1" marL="739775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ambiente encapsulado</a:t>
            </a:r>
            <a:endParaRPr/>
          </a:p>
          <a:p>
            <a:pPr indent="-282575" lvl="1" marL="739775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proteção de dados</a:t>
            </a:r>
            <a:endParaRPr/>
          </a:p>
          <a:p>
            <a:pPr indent="-282575" lvl="1" marL="739775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interface para acesso</a:t>
            </a:r>
            <a:endParaRPr/>
          </a:p>
          <a:p>
            <a:pPr indent="-282575" lvl="1" marL="739775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operações básicas</a:t>
            </a:r>
            <a:endParaRPr/>
          </a:p>
        </p:txBody>
      </p:sp>
      <p:sp>
        <p:nvSpPr>
          <p:cNvPr id="372" name="Google Shape;372;p33"/>
          <p:cNvSpPr/>
          <p:nvPr/>
        </p:nvSpPr>
        <p:spPr>
          <a:xfrm>
            <a:off x="5899150" y="3933825"/>
            <a:ext cx="1981200" cy="2209800"/>
          </a:xfrm>
          <a:prstGeom prst="ellipse">
            <a:avLst/>
          </a:prstGeom>
          <a:solidFill>
            <a:srgbClr val="FFFFCC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dados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operações</a:t>
            </a:r>
            <a:endParaRPr/>
          </a:p>
        </p:txBody>
      </p:sp>
      <p:cxnSp>
        <p:nvCxnSpPr>
          <p:cNvPr id="373" name="Google Shape;373;p33"/>
          <p:cNvCxnSpPr/>
          <p:nvPr/>
        </p:nvCxnSpPr>
        <p:spPr>
          <a:xfrm>
            <a:off x="5899150" y="4953000"/>
            <a:ext cx="2057400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74" name="Google Shape;374;p33"/>
          <p:cNvCxnSpPr/>
          <p:nvPr/>
        </p:nvCxnSpPr>
        <p:spPr>
          <a:xfrm flipH="1" rot="10800000">
            <a:off x="6889750" y="4645025"/>
            <a:ext cx="1587" cy="768350"/>
          </a:xfrm>
          <a:prstGeom prst="straightConnector1">
            <a:avLst/>
          </a:prstGeom>
          <a:noFill/>
          <a:ln cap="flat" cmpd="sng" w="76300">
            <a:solidFill>
              <a:srgbClr val="BBE0E3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75" name="Google Shape;375;p33"/>
          <p:cNvSpPr/>
          <p:nvPr/>
        </p:nvSpPr>
        <p:spPr>
          <a:xfrm>
            <a:off x="5289550" y="4772025"/>
            <a:ext cx="1219200" cy="457200"/>
          </a:xfrm>
          <a:prstGeom prst="homePlate">
            <a:avLst>
              <a:gd fmla="val 50000" name="adj"/>
            </a:avLst>
          </a:prstGeom>
          <a:solidFill>
            <a:srgbClr val="BBE0E3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33"/>
          <p:cNvSpPr txBox="1"/>
          <p:nvPr/>
        </p:nvSpPr>
        <p:spPr>
          <a:xfrm>
            <a:off x="457200" y="549275"/>
            <a:ext cx="3754437" cy="638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Propriedades dos TADs</a:t>
            </a:r>
            <a:endParaRPr/>
          </a:p>
        </p:txBody>
      </p:sp>
      <p:cxnSp>
        <p:nvCxnSpPr>
          <p:cNvPr id="377" name="Google Shape;377;p33"/>
          <p:cNvCxnSpPr/>
          <p:nvPr/>
        </p:nvCxnSpPr>
        <p:spPr>
          <a:xfrm>
            <a:off x="6156325" y="333375"/>
            <a:ext cx="2987675" cy="1587"/>
          </a:xfrm>
          <a:prstGeom prst="straightConnector1">
            <a:avLst/>
          </a:prstGeom>
          <a:noFill/>
          <a:ln cap="flat" cmpd="sng" w="28425">
            <a:solidFill>
              <a:srgbClr val="777777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78" name="Google Shape;378;p33"/>
          <p:cNvSpPr txBox="1"/>
          <p:nvPr/>
        </p:nvSpPr>
        <p:spPr>
          <a:xfrm>
            <a:off x="6397625" y="-3175"/>
            <a:ext cx="26320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None/>
            </a:pPr>
            <a:r>
              <a:rPr b="1" i="1" lang="en-US" sz="1600" u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Tipos abstratos de dados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4"/>
          <p:cNvSpPr txBox="1"/>
          <p:nvPr>
            <p:ph idx="1" type="body"/>
          </p:nvPr>
        </p:nvSpPr>
        <p:spPr>
          <a:xfrm>
            <a:off x="468312" y="1700212"/>
            <a:ext cx="8291512" cy="30956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9725" lvl="0" marL="3397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Possibilidade de utilização do mesmo TAD em diversas aplicações diferentes</a:t>
            </a:r>
            <a:endParaRPr/>
          </a:p>
          <a:p>
            <a:pPr indent="-339725" lvl="0" marL="339725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Possibilidade de alterar o TAD sem alterar as aplicações que o utilizam</a:t>
            </a:r>
            <a:endParaRPr/>
          </a:p>
          <a:p>
            <a:pPr indent="-339725" lvl="0" marL="339725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/>
          </a:p>
          <a:p>
            <a:pPr indent="-339725" lvl="0" marL="339725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			  REUTILIZAÇÃO</a:t>
            </a:r>
            <a:endParaRPr/>
          </a:p>
        </p:txBody>
      </p:sp>
      <p:sp>
        <p:nvSpPr>
          <p:cNvPr id="390" name="Google Shape;390;p34"/>
          <p:cNvSpPr txBox="1"/>
          <p:nvPr/>
        </p:nvSpPr>
        <p:spPr>
          <a:xfrm>
            <a:off x="611187" y="836612"/>
            <a:ext cx="3178175" cy="566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Vantagens de TADs</a:t>
            </a:r>
            <a:endParaRPr/>
          </a:p>
        </p:txBody>
      </p:sp>
      <p:sp>
        <p:nvSpPr>
          <p:cNvPr id="391" name="Google Shape;391;p34"/>
          <p:cNvSpPr/>
          <p:nvPr/>
        </p:nvSpPr>
        <p:spPr>
          <a:xfrm>
            <a:off x="827087" y="4292600"/>
            <a:ext cx="576262" cy="43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FF33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2" name="Google Shape;392;p34"/>
          <p:cNvCxnSpPr/>
          <p:nvPr/>
        </p:nvCxnSpPr>
        <p:spPr>
          <a:xfrm>
            <a:off x="6156325" y="333375"/>
            <a:ext cx="2987675" cy="1587"/>
          </a:xfrm>
          <a:prstGeom prst="straightConnector1">
            <a:avLst/>
          </a:prstGeom>
          <a:noFill/>
          <a:ln cap="flat" cmpd="sng" w="28425">
            <a:solidFill>
              <a:srgbClr val="777777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93" name="Google Shape;393;p34"/>
          <p:cNvSpPr txBox="1"/>
          <p:nvPr/>
        </p:nvSpPr>
        <p:spPr>
          <a:xfrm>
            <a:off x="6392862" y="-3175"/>
            <a:ext cx="26416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None/>
            </a:pPr>
            <a:r>
              <a:rPr b="1" i="1" lang="en-US" sz="1600" u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Tipos abstratos de dados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5"/>
          <p:cNvSpPr txBox="1"/>
          <p:nvPr>
            <p:ph idx="1" type="body"/>
          </p:nvPr>
        </p:nvSpPr>
        <p:spPr>
          <a:xfrm>
            <a:off x="468312" y="1700212"/>
            <a:ext cx="7559675" cy="23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9725" lvl="0" marL="33972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Código do cliente do TAD não depende da implementação</a:t>
            </a:r>
            <a:endParaRPr/>
          </a:p>
          <a:p>
            <a:pPr indent="-339725" lvl="0" marL="339725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Segurança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/>
          </a:p>
          <a:p>
            <a:pPr indent="-282575" lvl="1" marL="739775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clientes não podem alterar a representação</a:t>
            </a:r>
            <a:endParaRPr/>
          </a:p>
          <a:p>
            <a:pPr indent="-282575" lvl="1" marL="739775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clientes não podem tornar os dados inconsistentes</a:t>
            </a:r>
            <a:endParaRPr/>
          </a:p>
        </p:txBody>
      </p:sp>
      <p:sp>
        <p:nvSpPr>
          <p:cNvPr id="405" name="Google Shape;405;p35"/>
          <p:cNvSpPr/>
          <p:nvPr/>
        </p:nvSpPr>
        <p:spPr>
          <a:xfrm>
            <a:off x="684212" y="4508500"/>
            <a:ext cx="2438400" cy="6858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cliente</a:t>
            </a:r>
            <a:endParaRPr/>
          </a:p>
        </p:txBody>
      </p:sp>
      <p:sp>
        <p:nvSpPr>
          <p:cNvPr id="406" name="Google Shape;406;p35"/>
          <p:cNvSpPr/>
          <p:nvPr/>
        </p:nvSpPr>
        <p:spPr>
          <a:xfrm>
            <a:off x="1258887" y="4797425"/>
            <a:ext cx="2438400" cy="6858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cliente</a:t>
            </a:r>
            <a:endParaRPr/>
          </a:p>
        </p:txBody>
      </p:sp>
      <p:sp>
        <p:nvSpPr>
          <p:cNvPr id="407" name="Google Shape;407;p35"/>
          <p:cNvSpPr/>
          <p:nvPr/>
        </p:nvSpPr>
        <p:spPr>
          <a:xfrm>
            <a:off x="1763712" y="5084762"/>
            <a:ext cx="2438400" cy="6858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cliente</a:t>
            </a:r>
            <a:endParaRPr/>
          </a:p>
        </p:txBody>
      </p:sp>
      <p:sp>
        <p:nvSpPr>
          <p:cNvPr id="408" name="Google Shape;408;p35"/>
          <p:cNvSpPr/>
          <p:nvPr/>
        </p:nvSpPr>
        <p:spPr>
          <a:xfrm>
            <a:off x="5508625" y="5084762"/>
            <a:ext cx="2438400" cy="685800"/>
          </a:xfrm>
          <a:prstGeom prst="ellipse">
            <a:avLst/>
          </a:prstGeom>
          <a:solidFill>
            <a:srgbClr val="FFFFCC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TAD</a:t>
            </a:r>
            <a:endParaRPr/>
          </a:p>
        </p:txBody>
      </p:sp>
      <p:cxnSp>
        <p:nvCxnSpPr>
          <p:cNvPr id="409" name="Google Shape;409;p35"/>
          <p:cNvCxnSpPr/>
          <p:nvPr/>
        </p:nvCxnSpPr>
        <p:spPr>
          <a:xfrm>
            <a:off x="4067175" y="5445125"/>
            <a:ext cx="1600200" cy="1587"/>
          </a:xfrm>
          <a:prstGeom prst="straightConnector1">
            <a:avLst/>
          </a:prstGeom>
          <a:noFill/>
          <a:ln cap="flat" cmpd="sng" w="572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10" name="Google Shape;410;p35"/>
          <p:cNvSpPr txBox="1"/>
          <p:nvPr/>
        </p:nvSpPr>
        <p:spPr>
          <a:xfrm>
            <a:off x="4427537" y="5013325"/>
            <a:ext cx="587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usa</a:t>
            </a:r>
            <a:endParaRPr/>
          </a:p>
        </p:txBody>
      </p:sp>
      <p:sp>
        <p:nvSpPr>
          <p:cNvPr id="411" name="Google Shape;411;p35"/>
          <p:cNvSpPr txBox="1"/>
          <p:nvPr/>
        </p:nvSpPr>
        <p:spPr>
          <a:xfrm>
            <a:off x="1331912" y="620712"/>
            <a:ext cx="316865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Vantagens de TADs</a:t>
            </a:r>
            <a:endParaRPr/>
          </a:p>
        </p:txBody>
      </p:sp>
      <p:cxnSp>
        <p:nvCxnSpPr>
          <p:cNvPr id="412" name="Google Shape;412;p35"/>
          <p:cNvCxnSpPr/>
          <p:nvPr/>
        </p:nvCxnSpPr>
        <p:spPr>
          <a:xfrm>
            <a:off x="6156325" y="333375"/>
            <a:ext cx="2987675" cy="1587"/>
          </a:xfrm>
          <a:prstGeom prst="straightConnector1">
            <a:avLst/>
          </a:prstGeom>
          <a:noFill/>
          <a:ln cap="flat" cmpd="sng" w="28425">
            <a:solidFill>
              <a:srgbClr val="777777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13" name="Google Shape;413;p35"/>
          <p:cNvSpPr txBox="1"/>
          <p:nvPr/>
        </p:nvSpPr>
        <p:spPr>
          <a:xfrm>
            <a:off x="6392862" y="-3175"/>
            <a:ext cx="26416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None/>
            </a:pPr>
            <a:r>
              <a:rPr b="1" i="1" lang="en-US" sz="1600" u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Tipos abstratos de dados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6"/>
          <p:cNvSpPr txBox="1"/>
          <p:nvPr/>
        </p:nvSpPr>
        <p:spPr>
          <a:xfrm>
            <a:off x="1187450" y="620712"/>
            <a:ext cx="3035300" cy="71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Projeto de um TAD</a:t>
            </a:r>
            <a:endParaRPr/>
          </a:p>
        </p:txBody>
      </p:sp>
      <p:sp>
        <p:nvSpPr>
          <p:cNvPr id="421" name="Google Shape;421;p36"/>
          <p:cNvSpPr txBox="1"/>
          <p:nvPr/>
        </p:nvSpPr>
        <p:spPr>
          <a:xfrm>
            <a:off x="827087" y="1628775"/>
            <a:ext cx="8064500" cy="399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9725" lvl="0" marL="33972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Envolve a escolha de operações adequadas para uma determinada estrutura de dados, definindo seu comportamento</a:t>
            </a:r>
            <a:endParaRPr/>
          </a:p>
          <a:p>
            <a:pPr indent="-339725" lvl="0" marL="339725" marR="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Dicas para definir um TAD</a:t>
            </a: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282575" lvl="1" marL="739775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definir pequeno número de operações</a:t>
            </a:r>
            <a:endParaRPr/>
          </a:p>
          <a:p>
            <a:pPr indent="-282575" lvl="1" marL="739775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conjunto de operações deve ser suficiente para realizar as computações necessárias às aplicações que utilizarem o TAD</a:t>
            </a:r>
            <a:endParaRPr/>
          </a:p>
          <a:p>
            <a:pPr indent="-282575" lvl="1" marL="739775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cada operação deve ter um propósito bem definido, com comportamento constante e coerente</a:t>
            </a:r>
            <a:endParaRPr/>
          </a:p>
        </p:txBody>
      </p:sp>
      <p:cxnSp>
        <p:nvCxnSpPr>
          <p:cNvPr id="422" name="Google Shape;422;p36"/>
          <p:cNvCxnSpPr/>
          <p:nvPr/>
        </p:nvCxnSpPr>
        <p:spPr>
          <a:xfrm>
            <a:off x="6156325" y="333375"/>
            <a:ext cx="2987675" cy="1587"/>
          </a:xfrm>
          <a:prstGeom prst="straightConnector1">
            <a:avLst/>
          </a:prstGeom>
          <a:noFill/>
          <a:ln cap="flat" cmpd="sng" w="28425">
            <a:solidFill>
              <a:srgbClr val="777777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23" name="Google Shape;423;p36"/>
          <p:cNvSpPr txBox="1"/>
          <p:nvPr/>
        </p:nvSpPr>
        <p:spPr>
          <a:xfrm>
            <a:off x="6392862" y="-3175"/>
            <a:ext cx="26416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None/>
            </a:pPr>
            <a:r>
              <a:rPr b="1" i="1" lang="en-US" sz="1600" u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Tipos abstratos de dados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7"/>
          <p:cNvSpPr txBox="1"/>
          <p:nvPr/>
        </p:nvSpPr>
        <p:spPr>
          <a:xfrm>
            <a:off x="1187450" y="765175"/>
            <a:ext cx="36830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Exemplo de TAD: DATA</a:t>
            </a:r>
            <a:endParaRPr/>
          </a:p>
        </p:txBody>
      </p:sp>
      <p:sp>
        <p:nvSpPr>
          <p:cNvPr id="431" name="Google Shape;431;p37"/>
          <p:cNvSpPr txBox="1"/>
          <p:nvPr/>
        </p:nvSpPr>
        <p:spPr>
          <a:xfrm>
            <a:off x="900112" y="1844675"/>
            <a:ext cx="7272337" cy="363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9725" lvl="0" marL="33972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 </a:t>
            </a:r>
            <a:r>
              <a:rPr b="1" i="1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(v,o)</a:t>
            </a:r>
            <a:endParaRPr/>
          </a:p>
          <a:p>
            <a:pPr indent="-282575" lvl="1" marL="739775" marR="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b="1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tripla formada por dia-mês-ano</a:t>
            </a:r>
            <a:endParaRPr/>
          </a:p>
          <a:p>
            <a:pPr indent="-282575" lvl="1" marL="739775" marR="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b="1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operações aplicáveis sobre o tipo DATA</a:t>
            </a:r>
            <a:endParaRPr/>
          </a:p>
          <a:p>
            <a:pPr indent="-228600" lvl="2" marL="11430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verificar se a data é válida</a:t>
            </a:r>
            <a:endParaRPr/>
          </a:p>
          <a:p>
            <a:pPr indent="-228600" lvl="2" marL="11430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calcular o dia da semana de uma determinada data</a:t>
            </a:r>
            <a:endParaRPr/>
          </a:p>
          <a:p>
            <a:pPr indent="-228600" lvl="2" marL="11430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calcular a data do Carnaval de um determinado ano</a:t>
            </a:r>
            <a:endParaRPr/>
          </a:p>
          <a:p>
            <a:pPr indent="-228600" lvl="2" marL="11430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 </a:t>
            </a:r>
            <a:endParaRPr/>
          </a:p>
        </p:txBody>
      </p:sp>
      <p:cxnSp>
        <p:nvCxnSpPr>
          <p:cNvPr id="432" name="Google Shape;432;p37"/>
          <p:cNvCxnSpPr/>
          <p:nvPr/>
        </p:nvCxnSpPr>
        <p:spPr>
          <a:xfrm>
            <a:off x="6156325" y="333375"/>
            <a:ext cx="2987675" cy="1587"/>
          </a:xfrm>
          <a:prstGeom prst="straightConnector1">
            <a:avLst/>
          </a:prstGeom>
          <a:noFill/>
          <a:ln cap="flat" cmpd="sng" w="28425">
            <a:solidFill>
              <a:srgbClr val="777777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33" name="Google Shape;433;p37"/>
          <p:cNvSpPr txBox="1"/>
          <p:nvPr/>
        </p:nvSpPr>
        <p:spPr>
          <a:xfrm>
            <a:off x="6392862" y="-3175"/>
            <a:ext cx="26416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None/>
            </a:pPr>
            <a:r>
              <a:rPr b="1" i="1" lang="en-US" sz="1600" u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Tipos abstratos de dados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8"/>
          <p:cNvSpPr txBox="1"/>
          <p:nvPr/>
        </p:nvSpPr>
        <p:spPr>
          <a:xfrm>
            <a:off x="1116012" y="1268412"/>
            <a:ext cx="3683000" cy="503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Exemplo de TAD: DATA</a:t>
            </a:r>
            <a:endParaRPr/>
          </a:p>
        </p:txBody>
      </p:sp>
      <p:sp>
        <p:nvSpPr>
          <p:cNvPr id="441" name="Google Shape;441;p38"/>
          <p:cNvSpPr txBox="1"/>
          <p:nvPr/>
        </p:nvSpPr>
        <p:spPr>
          <a:xfrm>
            <a:off x="1908175" y="2276475"/>
            <a:ext cx="4176712" cy="29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9725" lvl="0" marL="3397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Estrutura de representação</a:t>
            </a:r>
            <a:endParaRPr/>
          </a:p>
          <a:p>
            <a:pPr indent="-339725" lvl="0" marL="339725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= registro</a:t>
            </a:r>
            <a:endParaRPr/>
          </a:p>
          <a:p>
            <a:pPr indent="-339725" lvl="0" marL="339725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Dia: inteiro</a:t>
            </a:r>
            <a:endParaRPr/>
          </a:p>
          <a:p>
            <a:pPr indent="-339725" lvl="0" marL="339725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Mês: inteiro</a:t>
            </a:r>
            <a:endParaRPr/>
          </a:p>
          <a:p>
            <a:pPr indent="-339725" lvl="0" marL="339725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Ano: inteiro</a:t>
            </a:r>
            <a:endParaRPr/>
          </a:p>
          <a:p>
            <a:pPr indent="-339725" lvl="0" marL="339725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fim registro</a:t>
            </a:r>
            <a:endParaRPr/>
          </a:p>
        </p:txBody>
      </p:sp>
      <p:cxnSp>
        <p:nvCxnSpPr>
          <p:cNvPr id="442" name="Google Shape;442;p38"/>
          <p:cNvCxnSpPr/>
          <p:nvPr/>
        </p:nvCxnSpPr>
        <p:spPr>
          <a:xfrm>
            <a:off x="6156325" y="333375"/>
            <a:ext cx="2987675" cy="1587"/>
          </a:xfrm>
          <a:prstGeom prst="straightConnector1">
            <a:avLst/>
          </a:prstGeom>
          <a:noFill/>
          <a:ln cap="flat" cmpd="sng" w="28425">
            <a:solidFill>
              <a:srgbClr val="777777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43" name="Google Shape;443;p38"/>
          <p:cNvSpPr txBox="1"/>
          <p:nvPr/>
        </p:nvSpPr>
        <p:spPr>
          <a:xfrm>
            <a:off x="6392862" y="-3175"/>
            <a:ext cx="26416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None/>
            </a:pPr>
            <a:r>
              <a:rPr b="1" i="1" lang="en-US" sz="1600" u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Tipos abstratos de dados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9"/>
          <p:cNvSpPr txBox="1"/>
          <p:nvPr/>
        </p:nvSpPr>
        <p:spPr>
          <a:xfrm>
            <a:off x="1042987" y="692150"/>
            <a:ext cx="37544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Exemplo de TAD: DATA</a:t>
            </a:r>
            <a:endParaRPr/>
          </a:p>
        </p:txBody>
      </p:sp>
      <p:sp>
        <p:nvSpPr>
          <p:cNvPr id="451" name="Google Shape;451;p39"/>
          <p:cNvSpPr txBox="1"/>
          <p:nvPr/>
        </p:nvSpPr>
        <p:spPr>
          <a:xfrm>
            <a:off x="2051050" y="1484312"/>
            <a:ext cx="4464050" cy="47132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9725" lvl="0" marL="3397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Operações</a:t>
            </a:r>
            <a:endParaRPr/>
          </a:p>
          <a:p>
            <a:pPr indent="-228600" lvl="2" marL="11430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Procedimento InicializaData</a:t>
            </a:r>
            <a:endParaRPr/>
          </a:p>
          <a:p>
            <a:pPr indent="-339725" lvl="0" marL="339725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Entradas: Dia, Mês, Ano (inteiro)</a:t>
            </a:r>
            <a:endParaRPr/>
          </a:p>
          <a:p>
            <a:pPr indent="-339725" lvl="0" marL="339725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Saída: D(Data)</a:t>
            </a:r>
            <a:endParaRPr/>
          </a:p>
          <a:p>
            <a:pPr indent="-228600" lvl="2" marL="11430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Função AcrescentaDias</a:t>
            </a:r>
            <a:endParaRPr/>
          </a:p>
          <a:p>
            <a:pPr indent="-339725" lvl="0" marL="339725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Entradas: D(Data), Dias (inteiro)</a:t>
            </a:r>
            <a:endParaRPr/>
          </a:p>
          <a:p>
            <a:pPr indent="-339725" lvl="0" marL="339725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Retorno: (Data)</a:t>
            </a:r>
            <a:endParaRPr/>
          </a:p>
          <a:p>
            <a:pPr indent="-228600" lvl="2" marL="11430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Função EscreveExtenso</a:t>
            </a:r>
            <a:endParaRPr/>
          </a:p>
          <a:p>
            <a:pPr indent="-339725" lvl="0" marL="339725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Entradas: D (Data)</a:t>
            </a:r>
            <a:endParaRPr/>
          </a:p>
          <a:p>
            <a:pPr indent="-339725" lvl="0" marL="339725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Retorno: (lógico)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2" name="Google Shape;452;p39"/>
          <p:cNvCxnSpPr/>
          <p:nvPr/>
        </p:nvCxnSpPr>
        <p:spPr>
          <a:xfrm>
            <a:off x="6156325" y="333375"/>
            <a:ext cx="2987675" cy="1587"/>
          </a:xfrm>
          <a:prstGeom prst="straightConnector1">
            <a:avLst/>
          </a:prstGeom>
          <a:noFill/>
          <a:ln cap="flat" cmpd="sng" w="28425">
            <a:solidFill>
              <a:srgbClr val="777777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53" name="Google Shape;453;p39"/>
          <p:cNvSpPr txBox="1"/>
          <p:nvPr/>
        </p:nvSpPr>
        <p:spPr>
          <a:xfrm>
            <a:off x="6392862" y="-3175"/>
            <a:ext cx="26416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None/>
            </a:pPr>
            <a:r>
              <a:rPr b="1" i="1" lang="en-US" sz="1600" u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Tipos abstratos de dados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4" name="Google Shape;464;p40"/>
          <p:cNvCxnSpPr/>
          <p:nvPr/>
        </p:nvCxnSpPr>
        <p:spPr>
          <a:xfrm>
            <a:off x="611187" y="2492375"/>
            <a:ext cx="1587" cy="2160587"/>
          </a:xfrm>
          <a:prstGeom prst="straightConnector1">
            <a:avLst/>
          </a:prstGeom>
          <a:noFill/>
          <a:ln cap="flat" cmpd="sng" w="50750">
            <a:solidFill>
              <a:srgbClr val="000000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465" name="Google Shape;465;p40"/>
          <p:cNvCxnSpPr/>
          <p:nvPr/>
        </p:nvCxnSpPr>
        <p:spPr>
          <a:xfrm>
            <a:off x="611187" y="4652962"/>
            <a:ext cx="2663825" cy="1587"/>
          </a:xfrm>
          <a:prstGeom prst="straightConnector1">
            <a:avLst/>
          </a:prstGeom>
          <a:noFill/>
          <a:ln cap="flat" cmpd="sng" w="50750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66" name="Google Shape;466;p40"/>
          <p:cNvCxnSpPr/>
          <p:nvPr/>
        </p:nvCxnSpPr>
        <p:spPr>
          <a:xfrm>
            <a:off x="1619250" y="4005262"/>
            <a:ext cx="1587" cy="647700"/>
          </a:xfrm>
          <a:prstGeom prst="straightConnector1">
            <a:avLst/>
          </a:prstGeom>
          <a:noFill/>
          <a:ln cap="flat" cmpd="sng" w="38150">
            <a:solidFill>
              <a:srgbClr val="333399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67" name="Google Shape;467;p40"/>
          <p:cNvCxnSpPr/>
          <p:nvPr/>
        </p:nvCxnSpPr>
        <p:spPr>
          <a:xfrm>
            <a:off x="611187" y="3860800"/>
            <a:ext cx="863600" cy="1587"/>
          </a:xfrm>
          <a:prstGeom prst="straightConnector1">
            <a:avLst/>
          </a:prstGeom>
          <a:noFill/>
          <a:ln cap="flat" cmpd="sng" w="38150">
            <a:solidFill>
              <a:srgbClr val="333399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68" name="Google Shape;468;p40"/>
          <p:cNvSpPr/>
          <p:nvPr/>
        </p:nvSpPr>
        <p:spPr>
          <a:xfrm>
            <a:off x="1476375" y="3789362"/>
            <a:ext cx="215900" cy="215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40"/>
          <p:cNvSpPr txBox="1"/>
          <p:nvPr/>
        </p:nvSpPr>
        <p:spPr>
          <a:xfrm>
            <a:off x="3203575" y="4365625"/>
            <a:ext cx="379412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470" name="Google Shape;470;p40"/>
          <p:cNvSpPr txBox="1"/>
          <p:nvPr/>
        </p:nvSpPr>
        <p:spPr>
          <a:xfrm>
            <a:off x="395287" y="1989137"/>
            <a:ext cx="379412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471" name="Google Shape;471;p40"/>
          <p:cNvSpPr txBox="1"/>
          <p:nvPr/>
        </p:nvSpPr>
        <p:spPr>
          <a:xfrm>
            <a:off x="4140200" y="2133600"/>
            <a:ext cx="4176712" cy="287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9725" lvl="0" marL="33972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Modelo</a:t>
            </a:r>
            <a:endParaRPr/>
          </a:p>
          <a:p>
            <a:pPr indent="-339725" lvl="0" marL="339725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 ordenado (x,y) </a:t>
            </a:r>
            <a:endParaRPr/>
          </a:p>
          <a:p>
            <a:pPr indent="-339725" lvl="0" marL="339725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333399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Dados representando o modelo</a:t>
            </a:r>
            <a:endParaRPr/>
          </a:p>
          <a:p>
            <a:pPr indent="-282575" lvl="1" marL="739775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Coordenada X</a:t>
            </a:r>
            <a:endParaRPr/>
          </a:p>
          <a:p>
            <a:pPr indent="-282575" lvl="1" marL="739775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Coordenada Y</a:t>
            </a:r>
            <a:endParaRPr/>
          </a:p>
        </p:txBody>
      </p:sp>
      <p:sp>
        <p:nvSpPr>
          <p:cNvPr id="472" name="Google Shape;472;p40"/>
          <p:cNvSpPr txBox="1"/>
          <p:nvPr/>
        </p:nvSpPr>
        <p:spPr>
          <a:xfrm>
            <a:off x="755650" y="836612"/>
            <a:ext cx="685165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Exemplo de TAD: representação de um ponto</a:t>
            </a:r>
            <a:endParaRPr/>
          </a:p>
        </p:txBody>
      </p:sp>
      <p:cxnSp>
        <p:nvCxnSpPr>
          <p:cNvPr id="473" name="Google Shape;473;p40"/>
          <p:cNvCxnSpPr/>
          <p:nvPr/>
        </p:nvCxnSpPr>
        <p:spPr>
          <a:xfrm>
            <a:off x="6156325" y="333375"/>
            <a:ext cx="2987675" cy="1587"/>
          </a:xfrm>
          <a:prstGeom prst="straightConnector1">
            <a:avLst/>
          </a:prstGeom>
          <a:noFill/>
          <a:ln cap="flat" cmpd="sng" w="28425">
            <a:solidFill>
              <a:srgbClr val="777777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74" name="Google Shape;474;p40"/>
          <p:cNvSpPr txBox="1"/>
          <p:nvPr/>
        </p:nvSpPr>
        <p:spPr>
          <a:xfrm>
            <a:off x="6392862" y="-3175"/>
            <a:ext cx="26416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None/>
            </a:pPr>
            <a:r>
              <a:rPr b="1" i="1" lang="en-US" sz="1600" u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Tipos abstratos de dados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1"/>
          <p:cNvSpPr txBox="1"/>
          <p:nvPr/>
        </p:nvSpPr>
        <p:spPr>
          <a:xfrm>
            <a:off x="3419475" y="1196975"/>
            <a:ext cx="5508625" cy="5046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Operações</a:t>
            </a:r>
            <a:r>
              <a:rPr b="1" i="0" lang="en-US" sz="18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i="0" lang="en-US" sz="18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cria:</a:t>
            </a: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operação que cria um ponto, alocando memória para as coordenadas x e y;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i="0" lang="en-US" sz="18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libera:</a:t>
            </a: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operação que libera a memória alocada por um ponto;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i="0" lang="en-US" sz="18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acessa:</a:t>
            </a: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operação que devolve as coordenadas de um ponto;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i="0" lang="en-US" sz="18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atribui:</a:t>
            </a: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operação que atribui novos valores às coordenadas de um ponto;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i="0" lang="en-US" sz="18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distancia:</a:t>
            </a: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operação que calcula a distância entre dois pontos.</a:t>
            </a:r>
            <a:endParaRPr/>
          </a:p>
        </p:txBody>
      </p:sp>
      <p:cxnSp>
        <p:nvCxnSpPr>
          <p:cNvPr id="486" name="Google Shape;486;p41"/>
          <p:cNvCxnSpPr/>
          <p:nvPr/>
        </p:nvCxnSpPr>
        <p:spPr>
          <a:xfrm>
            <a:off x="395287" y="2492375"/>
            <a:ext cx="1587" cy="2160587"/>
          </a:xfrm>
          <a:prstGeom prst="straightConnector1">
            <a:avLst/>
          </a:prstGeom>
          <a:noFill/>
          <a:ln cap="flat" cmpd="sng" w="50750">
            <a:solidFill>
              <a:srgbClr val="000000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487" name="Google Shape;487;p41"/>
          <p:cNvCxnSpPr/>
          <p:nvPr/>
        </p:nvCxnSpPr>
        <p:spPr>
          <a:xfrm>
            <a:off x="395287" y="4652962"/>
            <a:ext cx="2663825" cy="1587"/>
          </a:xfrm>
          <a:prstGeom prst="straightConnector1">
            <a:avLst/>
          </a:prstGeom>
          <a:noFill/>
          <a:ln cap="flat" cmpd="sng" w="50750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88" name="Google Shape;488;p41"/>
          <p:cNvCxnSpPr/>
          <p:nvPr/>
        </p:nvCxnSpPr>
        <p:spPr>
          <a:xfrm>
            <a:off x="1303337" y="4005262"/>
            <a:ext cx="1587" cy="647700"/>
          </a:xfrm>
          <a:prstGeom prst="straightConnector1">
            <a:avLst/>
          </a:prstGeom>
          <a:noFill/>
          <a:ln cap="flat" cmpd="sng" w="38150">
            <a:solidFill>
              <a:srgbClr val="333399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89" name="Google Shape;489;p41"/>
          <p:cNvCxnSpPr/>
          <p:nvPr/>
        </p:nvCxnSpPr>
        <p:spPr>
          <a:xfrm>
            <a:off x="395287" y="3976687"/>
            <a:ext cx="863600" cy="1587"/>
          </a:xfrm>
          <a:prstGeom prst="straightConnector1">
            <a:avLst/>
          </a:prstGeom>
          <a:noFill/>
          <a:ln cap="flat" cmpd="sng" w="38150">
            <a:solidFill>
              <a:srgbClr val="333399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90" name="Google Shape;490;p41"/>
          <p:cNvSpPr/>
          <p:nvPr/>
        </p:nvSpPr>
        <p:spPr>
          <a:xfrm>
            <a:off x="1187450" y="3860800"/>
            <a:ext cx="215900" cy="215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41"/>
          <p:cNvSpPr txBox="1"/>
          <p:nvPr/>
        </p:nvSpPr>
        <p:spPr>
          <a:xfrm>
            <a:off x="2989262" y="4365625"/>
            <a:ext cx="379412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492" name="Google Shape;492;p41"/>
          <p:cNvSpPr txBox="1"/>
          <p:nvPr/>
        </p:nvSpPr>
        <p:spPr>
          <a:xfrm>
            <a:off x="217487" y="1989137"/>
            <a:ext cx="374650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493" name="Google Shape;493;p41"/>
          <p:cNvSpPr txBox="1"/>
          <p:nvPr/>
        </p:nvSpPr>
        <p:spPr>
          <a:xfrm>
            <a:off x="611187" y="549275"/>
            <a:ext cx="6923087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Exemplo de TAD: representação de um ponto</a:t>
            </a:r>
            <a:endParaRPr/>
          </a:p>
        </p:txBody>
      </p:sp>
      <p:cxnSp>
        <p:nvCxnSpPr>
          <p:cNvPr id="494" name="Google Shape;494;p41"/>
          <p:cNvCxnSpPr/>
          <p:nvPr/>
        </p:nvCxnSpPr>
        <p:spPr>
          <a:xfrm>
            <a:off x="6156325" y="333375"/>
            <a:ext cx="2987675" cy="1587"/>
          </a:xfrm>
          <a:prstGeom prst="straightConnector1">
            <a:avLst/>
          </a:prstGeom>
          <a:noFill/>
          <a:ln cap="flat" cmpd="sng" w="28425">
            <a:solidFill>
              <a:srgbClr val="777777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95" name="Google Shape;495;p41"/>
          <p:cNvSpPr txBox="1"/>
          <p:nvPr/>
        </p:nvSpPr>
        <p:spPr>
          <a:xfrm>
            <a:off x="6392862" y="-3175"/>
            <a:ext cx="26416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None/>
            </a:pPr>
            <a:r>
              <a:rPr b="1" i="1" lang="en-US" sz="1600" u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Tipos abstratos de dados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2"/>
          <p:cNvSpPr txBox="1"/>
          <p:nvPr/>
        </p:nvSpPr>
        <p:spPr>
          <a:xfrm>
            <a:off x="4356100" y="1989137"/>
            <a:ext cx="3852862" cy="3046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Operações</a:t>
            </a:r>
            <a:r>
              <a:rPr b="1" i="0" lang="en-US" sz="18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i="0" lang="en-US" sz="18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cria (x,y)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i="0" lang="en-US" sz="18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libera (ponto P)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i="0" lang="en-US" sz="18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acessa (ponto P)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i="0" lang="en-US" sz="18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atribui (ponto P, x,y)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i="0" lang="en-US" sz="18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distancia (ponto P1, ponto P2)</a:t>
            </a:r>
            <a:endParaRPr/>
          </a:p>
        </p:txBody>
      </p:sp>
      <p:cxnSp>
        <p:nvCxnSpPr>
          <p:cNvPr id="507" name="Google Shape;507;p42"/>
          <p:cNvCxnSpPr/>
          <p:nvPr/>
        </p:nvCxnSpPr>
        <p:spPr>
          <a:xfrm>
            <a:off x="684212" y="2492375"/>
            <a:ext cx="1587" cy="2160587"/>
          </a:xfrm>
          <a:prstGeom prst="straightConnector1">
            <a:avLst/>
          </a:prstGeom>
          <a:noFill/>
          <a:ln cap="flat" cmpd="sng" w="50750">
            <a:solidFill>
              <a:srgbClr val="000000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508" name="Google Shape;508;p42"/>
          <p:cNvCxnSpPr/>
          <p:nvPr/>
        </p:nvCxnSpPr>
        <p:spPr>
          <a:xfrm>
            <a:off x="684212" y="4652962"/>
            <a:ext cx="2663825" cy="1587"/>
          </a:xfrm>
          <a:prstGeom prst="straightConnector1">
            <a:avLst/>
          </a:prstGeom>
          <a:noFill/>
          <a:ln cap="flat" cmpd="sng" w="50750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09" name="Google Shape;509;p42"/>
          <p:cNvCxnSpPr/>
          <p:nvPr/>
        </p:nvCxnSpPr>
        <p:spPr>
          <a:xfrm>
            <a:off x="1619250" y="4005262"/>
            <a:ext cx="1587" cy="647700"/>
          </a:xfrm>
          <a:prstGeom prst="straightConnector1">
            <a:avLst/>
          </a:prstGeom>
          <a:noFill/>
          <a:ln cap="flat" cmpd="sng" w="38150">
            <a:solidFill>
              <a:srgbClr val="333399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10" name="Google Shape;510;p42"/>
          <p:cNvCxnSpPr/>
          <p:nvPr/>
        </p:nvCxnSpPr>
        <p:spPr>
          <a:xfrm>
            <a:off x="684212" y="3933825"/>
            <a:ext cx="863600" cy="1587"/>
          </a:xfrm>
          <a:prstGeom prst="straightConnector1">
            <a:avLst/>
          </a:prstGeom>
          <a:noFill/>
          <a:ln cap="flat" cmpd="sng" w="38150">
            <a:solidFill>
              <a:srgbClr val="333399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11" name="Google Shape;511;p42"/>
          <p:cNvSpPr/>
          <p:nvPr/>
        </p:nvSpPr>
        <p:spPr>
          <a:xfrm>
            <a:off x="1476375" y="3860800"/>
            <a:ext cx="215900" cy="215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42"/>
          <p:cNvSpPr txBox="1"/>
          <p:nvPr/>
        </p:nvSpPr>
        <p:spPr>
          <a:xfrm>
            <a:off x="3348037" y="4365625"/>
            <a:ext cx="379412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513" name="Google Shape;513;p42"/>
          <p:cNvSpPr txBox="1"/>
          <p:nvPr/>
        </p:nvSpPr>
        <p:spPr>
          <a:xfrm>
            <a:off x="468312" y="1989137"/>
            <a:ext cx="379412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514" name="Google Shape;514;p42"/>
          <p:cNvSpPr txBox="1"/>
          <p:nvPr/>
        </p:nvSpPr>
        <p:spPr>
          <a:xfrm>
            <a:off x="684212" y="908050"/>
            <a:ext cx="6923087" cy="503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Exemplo de TAD: representação de um ponto</a:t>
            </a:r>
            <a:endParaRPr/>
          </a:p>
        </p:txBody>
      </p:sp>
      <p:cxnSp>
        <p:nvCxnSpPr>
          <p:cNvPr id="515" name="Google Shape;515;p42"/>
          <p:cNvCxnSpPr/>
          <p:nvPr/>
        </p:nvCxnSpPr>
        <p:spPr>
          <a:xfrm>
            <a:off x="6156325" y="333375"/>
            <a:ext cx="2987675" cy="1587"/>
          </a:xfrm>
          <a:prstGeom prst="straightConnector1">
            <a:avLst/>
          </a:prstGeom>
          <a:noFill/>
          <a:ln cap="flat" cmpd="sng" w="28425">
            <a:solidFill>
              <a:srgbClr val="777777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16" name="Google Shape;516;p42"/>
          <p:cNvSpPr txBox="1"/>
          <p:nvPr/>
        </p:nvSpPr>
        <p:spPr>
          <a:xfrm>
            <a:off x="6392862" y="-3175"/>
            <a:ext cx="26416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None/>
            </a:pPr>
            <a:r>
              <a:rPr b="1" i="1" lang="en-US" sz="1600" u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Tipos abstratos de dados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/>
        </p:nvSpPr>
        <p:spPr>
          <a:xfrm>
            <a:off x="1258887" y="1916112"/>
            <a:ext cx="4824412" cy="677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Conceitos Básicos</a:t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2339975" y="3213100"/>
            <a:ext cx="3168650" cy="9667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Tipos de dados e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Estruturas de dados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3"/>
          <p:cNvSpPr txBox="1"/>
          <p:nvPr/>
        </p:nvSpPr>
        <p:spPr>
          <a:xfrm>
            <a:off x="1331912" y="1557337"/>
            <a:ext cx="4103687" cy="53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Conceitos Básicos</a:t>
            </a:r>
            <a:endParaRPr/>
          </a:p>
        </p:txBody>
      </p:sp>
      <p:sp>
        <p:nvSpPr>
          <p:cNvPr id="525" name="Google Shape;525;p43"/>
          <p:cNvSpPr txBox="1"/>
          <p:nvPr/>
        </p:nvSpPr>
        <p:spPr>
          <a:xfrm>
            <a:off x="2700337" y="2924175"/>
            <a:ext cx="4176712" cy="4619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Alternativas de representação física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4"/>
          <p:cNvSpPr txBox="1"/>
          <p:nvPr/>
        </p:nvSpPr>
        <p:spPr>
          <a:xfrm>
            <a:off x="2289175" y="1676400"/>
            <a:ext cx="1390650" cy="341312"/>
          </a:xfrm>
          <a:prstGeom prst="rect">
            <a:avLst/>
          </a:prstGeom>
          <a:solidFill>
            <a:srgbClr val="FFFFFF"/>
          </a:solidFill>
          <a:ln cap="flat" cmpd="sng" w="255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44"/>
          <p:cNvSpPr txBox="1"/>
          <p:nvPr/>
        </p:nvSpPr>
        <p:spPr>
          <a:xfrm>
            <a:off x="2289175" y="2017712"/>
            <a:ext cx="641350" cy="204787"/>
          </a:xfrm>
          <a:prstGeom prst="rect">
            <a:avLst/>
          </a:prstGeom>
          <a:solidFill>
            <a:srgbClr val="FFFFFF"/>
          </a:solidFill>
          <a:ln cap="flat" cmpd="sng" w="255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44"/>
          <p:cNvSpPr txBox="1"/>
          <p:nvPr/>
        </p:nvSpPr>
        <p:spPr>
          <a:xfrm>
            <a:off x="2776537" y="2019300"/>
            <a:ext cx="641350" cy="204787"/>
          </a:xfrm>
          <a:prstGeom prst="rect">
            <a:avLst/>
          </a:prstGeom>
          <a:solidFill>
            <a:srgbClr val="FFFFFF"/>
          </a:solidFill>
          <a:ln cap="flat" cmpd="sng" w="255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44"/>
          <p:cNvSpPr txBox="1"/>
          <p:nvPr/>
        </p:nvSpPr>
        <p:spPr>
          <a:xfrm>
            <a:off x="3267075" y="2020887"/>
            <a:ext cx="409575" cy="204787"/>
          </a:xfrm>
          <a:prstGeom prst="rect">
            <a:avLst/>
          </a:prstGeom>
          <a:solidFill>
            <a:srgbClr val="FFFFFF"/>
          </a:solidFill>
          <a:ln cap="flat" cmpd="sng" w="255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44"/>
          <p:cNvSpPr txBox="1"/>
          <p:nvPr/>
        </p:nvSpPr>
        <p:spPr>
          <a:xfrm>
            <a:off x="2290762" y="2219325"/>
            <a:ext cx="641350" cy="204787"/>
          </a:xfrm>
          <a:prstGeom prst="rect">
            <a:avLst/>
          </a:prstGeom>
          <a:solidFill>
            <a:srgbClr val="FFFFFF"/>
          </a:solidFill>
          <a:ln cap="flat" cmpd="sng" w="255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44"/>
          <p:cNvSpPr txBox="1"/>
          <p:nvPr/>
        </p:nvSpPr>
        <p:spPr>
          <a:xfrm>
            <a:off x="2778125" y="2220912"/>
            <a:ext cx="641350" cy="204787"/>
          </a:xfrm>
          <a:prstGeom prst="rect">
            <a:avLst/>
          </a:prstGeom>
          <a:solidFill>
            <a:srgbClr val="FFFFFF"/>
          </a:solidFill>
          <a:ln cap="flat" cmpd="sng" w="255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44"/>
          <p:cNvSpPr txBox="1"/>
          <p:nvPr/>
        </p:nvSpPr>
        <p:spPr>
          <a:xfrm>
            <a:off x="3268662" y="2222500"/>
            <a:ext cx="409575" cy="204787"/>
          </a:xfrm>
          <a:prstGeom prst="rect">
            <a:avLst/>
          </a:prstGeom>
          <a:solidFill>
            <a:srgbClr val="FFFFFF"/>
          </a:solidFill>
          <a:ln cap="flat" cmpd="sng" w="255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44"/>
          <p:cNvSpPr txBox="1"/>
          <p:nvPr/>
        </p:nvSpPr>
        <p:spPr>
          <a:xfrm>
            <a:off x="2292350" y="2420937"/>
            <a:ext cx="641350" cy="204787"/>
          </a:xfrm>
          <a:prstGeom prst="rect">
            <a:avLst/>
          </a:prstGeom>
          <a:solidFill>
            <a:srgbClr val="FFFFFF"/>
          </a:solidFill>
          <a:ln cap="flat" cmpd="sng" w="255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44"/>
          <p:cNvSpPr txBox="1"/>
          <p:nvPr/>
        </p:nvSpPr>
        <p:spPr>
          <a:xfrm>
            <a:off x="2779712" y="2422525"/>
            <a:ext cx="641350" cy="204787"/>
          </a:xfrm>
          <a:prstGeom prst="rect">
            <a:avLst/>
          </a:prstGeom>
          <a:solidFill>
            <a:srgbClr val="FFFFFF"/>
          </a:solidFill>
          <a:ln cap="flat" cmpd="sng" w="255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44"/>
          <p:cNvSpPr txBox="1"/>
          <p:nvPr/>
        </p:nvSpPr>
        <p:spPr>
          <a:xfrm>
            <a:off x="3270250" y="2424112"/>
            <a:ext cx="409575" cy="204787"/>
          </a:xfrm>
          <a:prstGeom prst="rect">
            <a:avLst/>
          </a:prstGeom>
          <a:solidFill>
            <a:srgbClr val="FFFFFF"/>
          </a:solidFill>
          <a:ln cap="flat" cmpd="sng" w="255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44"/>
          <p:cNvSpPr txBox="1"/>
          <p:nvPr/>
        </p:nvSpPr>
        <p:spPr>
          <a:xfrm>
            <a:off x="2427287" y="3170237"/>
            <a:ext cx="29400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92150" spcFirstLastPara="1" rIns="92150" wrap="square" tIns="460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Identificação dos Dados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Abstração do mundo real</a:t>
            </a:r>
            <a:endParaRPr/>
          </a:p>
        </p:txBody>
      </p:sp>
      <p:sp>
        <p:nvSpPr>
          <p:cNvPr id="544" name="Google Shape;544;p44"/>
          <p:cNvSpPr txBox="1"/>
          <p:nvPr/>
        </p:nvSpPr>
        <p:spPr>
          <a:xfrm>
            <a:off x="2419350" y="3995737"/>
            <a:ext cx="3765550" cy="9159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92150" spcFirstLastPara="1" rIns="92150" wrap="square" tIns="460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MODELO LÓGICO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Relacionamentos entre os dados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DADOS + OPERAÇÕES</a:t>
            </a:r>
            <a:endParaRPr/>
          </a:p>
        </p:txBody>
      </p:sp>
      <p:sp>
        <p:nvSpPr>
          <p:cNvPr id="545" name="Google Shape;545;p44"/>
          <p:cNvSpPr txBox="1"/>
          <p:nvPr/>
        </p:nvSpPr>
        <p:spPr>
          <a:xfrm>
            <a:off x="2420937" y="5253037"/>
            <a:ext cx="4349750" cy="9159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92150" spcFirstLastPara="1" rIns="92150" wrap="square" tIns="460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MODELO FÍSICO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Alternativas de implementação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ALGORITMOS PARA AS OPERAÇÕES</a:t>
            </a:r>
            <a:endParaRPr/>
          </a:p>
        </p:txBody>
      </p:sp>
      <p:sp>
        <p:nvSpPr>
          <p:cNvPr id="546" name="Google Shape;546;p44"/>
          <p:cNvSpPr/>
          <p:nvPr/>
        </p:nvSpPr>
        <p:spPr>
          <a:xfrm>
            <a:off x="3025775" y="2754312"/>
            <a:ext cx="484187" cy="471487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25550">
            <a:solidFill>
              <a:srgbClr val="3333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44"/>
          <p:cNvSpPr/>
          <p:nvPr/>
        </p:nvSpPr>
        <p:spPr>
          <a:xfrm>
            <a:off x="1863725" y="3551237"/>
            <a:ext cx="430212" cy="860425"/>
          </a:xfrm>
          <a:prstGeom prst="curvedRightArrow">
            <a:avLst>
              <a:gd fmla="val 13000" name="adj1"/>
              <a:gd fmla="val 19400" name="adj2"/>
              <a:gd fmla="val 25000" name="adj3"/>
            </a:avLst>
          </a:prstGeom>
          <a:solidFill>
            <a:srgbClr val="FFFFFF"/>
          </a:solidFill>
          <a:ln cap="flat" cmpd="sng" w="255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44"/>
          <p:cNvSpPr/>
          <p:nvPr/>
        </p:nvSpPr>
        <p:spPr>
          <a:xfrm>
            <a:off x="1863725" y="4733925"/>
            <a:ext cx="430212" cy="860425"/>
          </a:xfrm>
          <a:prstGeom prst="curvedRightArrow">
            <a:avLst>
              <a:gd fmla="val 13000" name="adj1"/>
              <a:gd fmla="val 19400" name="adj2"/>
              <a:gd fmla="val 25000" name="adj3"/>
            </a:avLst>
          </a:prstGeom>
          <a:solidFill>
            <a:srgbClr val="FFFFFF"/>
          </a:solidFill>
          <a:ln cap="flat" cmpd="sng" w="255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44"/>
          <p:cNvSpPr txBox="1"/>
          <p:nvPr/>
        </p:nvSpPr>
        <p:spPr>
          <a:xfrm>
            <a:off x="1763712" y="692150"/>
            <a:ext cx="35988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Modelagem dos dados</a:t>
            </a:r>
            <a:endParaRPr/>
          </a:p>
        </p:txBody>
      </p:sp>
      <p:sp>
        <p:nvSpPr>
          <p:cNvPr id="550" name="Google Shape;550;p44"/>
          <p:cNvSpPr/>
          <p:nvPr/>
        </p:nvSpPr>
        <p:spPr>
          <a:xfrm>
            <a:off x="3924300" y="1341437"/>
            <a:ext cx="2820987" cy="1143000"/>
          </a:xfrm>
          <a:prstGeom prst="rect">
            <a:avLst/>
          </a:prstGeom>
          <a:solidFill>
            <a:srgbClr val="99CCFF"/>
          </a:solidFill>
          <a:ln cap="flat" cmpd="sng" w="255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44"/>
          <p:cNvSpPr txBox="1"/>
          <p:nvPr/>
        </p:nvSpPr>
        <p:spPr>
          <a:xfrm>
            <a:off x="4932362" y="1773237"/>
            <a:ext cx="1008062" cy="657225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Mundo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</a:t>
            </a:r>
            <a:endParaRPr/>
          </a:p>
        </p:txBody>
      </p:sp>
      <p:cxnSp>
        <p:nvCxnSpPr>
          <p:cNvPr id="552" name="Google Shape;552;p44"/>
          <p:cNvCxnSpPr/>
          <p:nvPr/>
        </p:nvCxnSpPr>
        <p:spPr>
          <a:xfrm>
            <a:off x="5364162" y="333375"/>
            <a:ext cx="3779837" cy="1587"/>
          </a:xfrm>
          <a:prstGeom prst="straightConnector1">
            <a:avLst/>
          </a:prstGeom>
          <a:noFill/>
          <a:ln cap="flat" cmpd="sng" w="28425">
            <a:solidFill>
              <a:srgbClr val="777777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53" name="Google Shape;553;p44"/>
          <p:cNvSpPr txBox="1"/>
          <p:nvPr/>
        </p:nvSpPr>
        <p:spPr>
          <a:xfrm>
            <a:off x="5438775" y="-3175"/>
            <a:ext cx="36607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None/>
            </a:pPr>
            <a:r>
              <a:rPr b="1" i="1" lang="en-US" sz="1600" u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Alternativas de representação física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5"/>
          <p:cNvSpPr/>
          <p:nvPr/>
        </p:nvSpPr>
        <p:spPr>
          <a:xfrm>
            <a:off x="304800" y="939800"/>
            <a:ext cx="2820987" cy="1143000"/>
          </a:xfrm>
          <a:prstGeom prst="rect">
            <a:avLst/>
          </a:prstGeom>
          <a:solidFill>
            <a:srgbClr val="99CCFF"/>
          </a:solidFill>
          <a:ln cap="flat" cmpd="sng" w="255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45"/>
          <p:cNvSpPr txBox="1"/>
          <p:nvPr/>
        </p:nvSpPr>
        <p:spPr>
          <a:xfrm>
            <a:off x="1619250" y="3068637"/>
            <a:ext cx="965200" cy="657225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Mundo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</a:t>
            </a:r>
            <a:endParaRPr/>
          </a:p>
        </p:txBody>
      </p:sp>
      <p:sp>
        <p:nvSpPr>
          <p:cNvPr id="562" name="Google Shape;562;p45"/>
          <p:cNvSpPr txBox="1"/>
          <p:nvPr/>
        </p:nvSpPr>
        <p:spPr>
          <a:xfrm>
            <a:off x="3492500" y="3284537"/>
            <a:ext cx="45370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92150" spcFirstLastPara="1" rIns="92150" wrap="square" tIns="460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Objetos reais sem omissão de detalhes</a:t>
            </a:r>
            <a:endParaRPr/>
          </a:p>
        </p:txBody>
      </p:sp>
      <p:sp>
        <p:nvSpPr>
          <p:cNvPr id="563" name="Google Shape;563;p45"/>
          <p:cNvSpPr txBox="1"/>
          <p:nvPr/>
        </p:nvSpPr>
        <p:spPr>
          <a:xfrm>
            <a:off x="1476375" y="1628775"/>
            <a:ext cx="31543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Níveis de abstração</a:t>
            </a:r>
            <a:endParaRPr/>
          </a:p>
        </p:txBody>
      </p:sp>
      <p:cxnSp>
        <p:nvCxnSpPr>
          <p:cNvPr id="564" name="Google Shape;564;p45"/>
          <p:cNvCxnSpPr/>
          <p:nvPr/>
        </p:nvCxnSpPr>
        <p:spPr>
          <a:xfrm>
            <a:off x="5364162" y="333375"/>
            <a:ext cx="3779837" cy="1587"/>
          </a:xfrm>
          <a:prstGeom prst="straightConnector1">
            <a:avLst/>
          </a:prstGeom>
          <a:noFill/>
          <a:ln cap="flat" cmpd="sng" w="28425">
            <a:solidFill>
              <a:srgbClr val="777777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65" name="Google Shape;565;p45"/>
          <p:cNvSpPr txBox="1"/>
          <p:nvPr/>
        </p:nvSpPr>
        <p:spPr>
          <a:xfrm>
            <a:off x="5438775" y="-3175"/>
            <a:ext cx="36607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None/>
            </a:pPr>
            <a:r>
              <a:rPr b="1" i="1" lang="en-US" sz="1600" u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Alternativas de representação física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6"/>
          <p:cNvSpPr/>
          <p:nvPr/>
        </p:nvSpPr>
        <p:spPr>
          <a:xfrm>
            <a:off x="304800" y="939800"/>
            <a:ext cx="2820987" cy="1143000"/>
          </a:xfrm>
          <a:prstGeom prst="rect">
            <a:avLst/>
          </a:prstGeom>
          <a:solidFill>
            <a:srgbClr val="99CCFF"/>
          </a:solidFill>
          <a:ln cap="flat" cmpd="sng" w="255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46"/>
          <p:cNvSpPr txBox="1"/>
          <p:nvPr/>
        </p:nvSpPr>
        <p:spPr>
          <a:xfrm>
            <a:off x="1258887" y="2420937"/>
            <a:ext cx="965200" cy="657225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Mundo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</a:t>
            </a:r>
            <a:endParaRPr/>
          </a:p>
        </p:txBody>
      </p:sp>
      <p:sp>
        <p:nvSpPr>
          <p:cNvPr id="574" name="Google Shape;574;p46"/>
          <p:cNvSpPr txBox="1"/>
          <p:nvPr/>
        </p:nvSpPr>
        <p:spPr>
          <a:xfrm>
            <a:off x="3563937" y="2636837"/>
            <a:ext cx="45926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92150" spcFirstLastPara="1" rIns="92150" wrap="square" tIns="460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Objetos reais sem omissão de detalhes</a:t>
            </a:r>
            <a:endParaRPr/>
          </a:p>
        </p:txBody>
      </p:sp>
      <p:sp>
        <p:nvSpPr>
          <p:cNvPr id="575" name="Google Shape;575;p46"/>
          <p:cNvSpPr txBox="1"/>
          <p:nvPr/>
        </p:nvSpPr>
        <p:spPr>
          <a:xfrm>
            <a:off x="3492500" y="3573462"/>
            <a:ext cx="5397500" cy="13303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92150" spcFirstLastPara="1" rIns="92150" wrap="square" tIns="46075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Selecionadas aquelas informações relevantes para as aplicações consideradas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Depto, Emp, Veículo, etc.</a:t>
            </a:r>
            <a:endParaRPr/>
          </a:p>
        </p:txBody>
      </p:sp>
      <p:sp>
        <p:nvSpPr>
          <p:cNvPr id="576" name="Google Shape;576;p46"/>
          <p:cNvSpPr txBox="1"/>
          <p:nvPr/>
        </p:nvSpPr>
        <p:spPr>
          <a:xfrm>
            <a:off x="395287" y="3789362"/>
            <a:ext cx="2806700" cy="942975"/>
          </a:xfrm>
          <a:prstGeom prst="rect">
            <a:avLst/>
          </a:prstGeom>
          <a:solidFill>
            <a:srgbClr val="FFCC00"/>
          </a:solidFill>
          <a:ln cap="flat" cmpd="sng" w="255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075" lIns="92150" spcFirstLastPara="1" rIns="92150" wrap="square" tIns="4607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Informações relevantes</a:t>
            </a:r>
            <a:b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o sistema</a:t>
            </a:r>
            <a:endParaRPr/>
          </a:p>
        </p:txBody>
      </p:sp>
      <p:sp>
        <p:nvSpPr>
          <p:cNvPr id="577" name="Google Shape;577;p46"/>
          <p:cNvSpPr txBox="1"/>
          <p:nvPr/>
        </p:nvSpPr>
        <p:spPr>
          <a:xfrm>
            <a:off x="1042987" y="1052512"/>
            <a:ext cx="3154362" cy="566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Níveis de abstração</a:t>
            </a:r>
            <a:endParaRPr/>
          </a:p>
        </p:txBody>
      </p:sp>
      <p:cxnSp>
        <p:nvCxnSpPr>
          <p:cNvPr id="578" name="Google Shape;578;p46"/>
          <p:cNvCxnSpPr/>
          <p:nvPr/>
        </p:nvCxnSpPr>
        <p:spPr>
          <a:xfrm>
            <a:off x="5364162" y="333375"/>
            <a:ext cx="3779837" cy="1587"/>
          </a:xfrm>
          <a:prstGeom prst="straightConnector1">
            <a:avLst/>
          </a:prstGeom>
          <a:noFill/>
          <a:ln cap="flat" cmpd="sng" w="28425">
            <a:solidFill>
              <a:srgbClr val="777777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79" name="Google Shape;579;p46"/>
          <p:cNvSpPr txBox="1"/>
          <p:nvPr/>
        </p:nvSpPr>
        <p:spPr>
          <a:xfrm>
            <a:off x="5438775" y="-3175"/>
            <a:ext cx="36607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None/>
            </a:pPr>
            <a:r>
              <a:rPr b="1" i="1" lang="en-US" sz="1600" u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Alternativas de representação física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47"/>
          <p:cNvSpPr/>
          <p:nvPr/>
        </p:nvSpPr>
        <p:spPr>
          <a:xfrm>
            <a:off x="304800" y="939800"/>
            <a:ext cx="2820987" cy="1143000"/>
          </a:xfrm>
          <a:prstGeom prst="rect">
            <a:avLst/>
          </a:prstGeom>
          <a:solidFill>
            <a:srgbClr val="99CCFF"/>
          </a:solidFill>
          <a:ln cap="flat" cmpd="sng" w="255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47"/>
          <p:cNvSpPr txBox="1"/>
          <p:nvPr/>
        </p:nvSpPr>
        <p:spPr>
          <a:xfrm>
            <a:off x="1187450" y="1412875"/>
            <a:ext cx="828675" cy="657225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 Narrow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Mundo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 Narrow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Real</a:t>
            </a:r>
            <a:endParaRPr/>
          </a:p>
        </p:txBody>
      </p:sp>
      <p:sp>
        <p:nvSpPr>
          <p:cNvPr id="588" name="Google Shape;588;p47"/>
          <p:cNvSpPr txBox="1"/>
          <p:nvPr/>
        </p:nvSpPr>
        <p:spPr>
          <a:xfrm>
            <a:off x="3492500" y="1412875"/>
            <a:ext cx="380047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92150" spcFirstLastPara="1" rIns="92150" wrap="square" tIns="460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 Narrow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Objetos reais sem omissão de detalhes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89" name="Google Shape;589;p47"/>
          <p:cNvSpPr txBox="1"/>
          <p:nvPr/>
        </p:nvSpPr>
        <p:spPr>
          <a:xfrm>
            <a:off x="3435350" y="2201862"/>
            <a:ext cx="5397500" cy="13303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92150" spcFirstLastPara="1" rIns="92150" wrap="square" tIns="46075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 Narrow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Selecionadas aquelas informações relevantes para as aplicações consideradas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 Narrow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Depto, Emp, Veículo, etc.</a:t>
            </a:r>
            <a:endParaRPr/>
          </a:p>
        </p:txBody>
      </p:sp>
      <p:sp>
        <p:nvSpPr>
          <p:cNvPr id="590" name="Google Shape;590;p47"/>
          <p:cNvSpPr txBox="1"/>
          <p:nvPr/>
        </p:nvSpPr>
        <p:spPr>
          <a:xfrm>
            <a:off x="3419475" y="3860800"/>
            <a:ext cx="5397500" cy="13303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92150" spcFirstLastPara="1" rIns="92150" wrap="square" tIns="46075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 Narrow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Componentes e operações dos diversos Tipos de Dados, abstraídos detalhes e implementação: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 Narrow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CADASTRO (insere, remove, ... )</a:t>
            </a:r>
            <a:endParaRPr/>
          </a:p>
        </p:txBody>
      </p:sp>
      <p:sp>
        <p:nvSpPr>
          <p:cNvPr id="591" name="Google Shape;591;p47"/>
          <p:cNvSpPr txBox="1"/>
          <p:nvPr/>
        </p:nvSpPr>
        <p:spPr>
          <a:xfrm>
            <a:off x="395287" y="2492375"/>
            <a:ext cx="2806700" cy="942975"/>
          </a:xfrm>
          <a:prstGeom prst="rect">
            <a:avLst/>
          </a:prstGeom>
          <a:solidFill>
            <a:srgbClr val="FFCC00"/>
          </a:solidFill>
          <a:ln cap="flat" cmpd="sng" w="255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075" lIns="92150" spcFirstLastPara="1" rIns="92150" wrap="square" tIns="4607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Informações relevantes</a:t>
            </a:r>
            <a:b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o sistema</a:t>
            </a:r>
            <a:endParaRPr/>
          </a:p>
        </p:txBody>
      </p:sp>
      <p:sp>
        <p:nvSpPr>
          <p:cNvPr id="592" name="Google Shape;592;p47"/>
          <p:cNvSpPr txBox="1"/>
          <p:nvPr/>
        </p:nvSpPr>
        <p:spPr>
          <a:xfrm>
            <a:off x="395287" y="4149725"/>
            <a:ext cx="2806700" cy="942975"/>
          </a:xfrm>
          <a:prstGeom prst="rect">
            <a:avLst/>
          </a:prstGeom>
          <a:solidFill>
            <a:srgbClr val="FFCC00"/>
          </a:solidFill>
          <a:ln cap="flat" cmpd="sng" w="255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075" lIns="92150" spcFirstLastPara="1" rIns="92150" wrap="square" tIns="4607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Tipos Abstratos de Dados (TAD)</a:t>
            </a:r>
            <a:endParaRPr/>
          </a:p>
        </p:txBody>
      </p:sp>
      <p:sp>
        <p:nvSpPr>
          <p:cNvPr id="593" name="Google Shape;593;p47"/>
          <p:cNvSpPr txBox="1"/>
          <p:nvPr/>
        </p:nvSpPr>
        <p:spPr>
          <a:xfrm>
            <a:off x="1042987" y="620712"/>
            <a:ext cx="3154362" cy="566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Níveis de abstração</a:t>
            </a:r>
            <a:endParaRPr/>
          </a:p>
        </p:txBody>
      </p:sp>
      <p:cxnSp>
        <p:nvCxnSpPr>
          <p:cNvPr id="594" name="Google Shape;594;p47"/>
          <p:cNvCxnSpPr/>
          <p:nvPr/>
        </p:nvCxnSpPr>
        <p:spPr>
          <a:xfrm>
            <a:off x="5364162" y="333375"/>
            <a:ext cx="3779837" cy="1587"/>
          </a:xfrm>
          <a:prstGeom prst="straightConnector1">
            <a:avLst/>
          </a:prstGeom>
          <a:noFill/>
          <a:ln cap="flat" cmpd="sng" w="28425">
            <a:solidFill>
              <a:srgbClr val="777777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95" name="Google Shape;595;p47"/>
          <p:cNvSpPr txBox="1"/>
          <p:nvPr/>
        </p:nvSpPr>
        <p:spPr>
          <a:xfrm>
            <a:off x="5438775" y="-3175"/>
            <a:ext cx="36607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None/>
            </a:pPr>
            <a:r>
              <a:rPr b="1" i="1" lang="en-US" sz="1600" u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Alternativas de representação física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48"/>
          <p:cNvSpPr/>
          <p:nvPr/>
        </p:nvSpPr>
        <p:spPr>
          <a:xfrm>
            <a:off x="304800" y="939800"/>
            <a:ext cx="2820987" cy="1143000"/>
          </a:xfrm>
          <a:prstGeom prst="rect">
            <a:avLst/>
          </a:prstGeom>
          <a:solidFill>
            <a:srgbClr val="99CCFF"/>
          </a:solidFill>
          <a:ln cap="flat" cmpd="sng" w="255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48"/>
          <p:cNvSpPr txBox="1"/>
          <p:nvPr/>
        </p:nvSpPr>
        <p:spPr>
          <a:xfrm>
            <a:off x="1258887" y="1196975"/>
            <a:ext cx="965200" cy="657225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Mundo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</a:t>
            </a:r>
            <a:endParaRPr/>
          </a:p>
        </p:txBody>
      </p:sp>
      <p:sp>
        <p:nvSpPr>
          <p:cNvPr id="604" name="Google Shape;604;p48"/>
          <p:cNvSpPr txBox="1"/>
          <p:nvPr/>
        </p:nvSpPr>
        <p:spPr>
          <a:xfrm>
            <a:off x="3419475" y="1268412"/>
            <a:ext cx="453707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92150" spcFirstLastPara="1" rIns="92150" wrap="square" tIns="460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Objetos reais sem omissão de detalhes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48"/>
          <p:cNvSpPr txBox="1"/>
          <p:nvPr/>
        </p:nvSpPr>
        <p:spPr>
          <a:xfrm>
            <a:off x="3419475" y="2060575"/>
            <a:ext cx="5397500" cy="10826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92150" spcFirstLastPara="1" rIns="92150" wrap="square" tIns="46075">
            <a:sp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Selecionadas aquelas informações relevantes para as aplicações consideradas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Depto, Emp, Veículo, etc.</a:t>
            </a:r>
            <a:endParaRPr/>
          </a:p>
        </p:txBody>
      </p:sp>
      <p:sp>
        <p:nvSpPr>
          <p:cNvPr id="606" name="Google Shape;606;p48"/>
          <p:cNvSpPr txBox="1"/>
          <p:nvPr/>
        </p:nvSpPr>
        <p:spPr>
          <a:xfrm>
            <a:off x="3419475" y="3284537"/>
            <a:ext cx="5397500" cy="14128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92150" spcFirstLastPara="1" rIns="92150" wrap="square" tIns="46075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Componentes e operações dos diversos Tipos de Dados, abstraídos detalhes e implementação: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CADASTRO (insere, remove, ... )</a:t>
            </a:r>
            <a:endParaRPr/>
          </a:p>
        </p:txBody>
      </p:sp>
      <p:sp>
        <p:nvSpPr>
          <p:cNvPr id="607" name="Google Shape;607;p48"/>
          <p:cNvSpPr txBox="1"/>
          <p:nvPr/>
        </p:nvSpPr>
        <p:spPr>
          <a:xfrm>
            <a:off x="395287" y="2133600"/>
            <a:ext cx="2806700" cy="942975"/>
          </a:xfrm>
          <a:prstGeom prst="rect">
            <a:avLst/>
          </a:prstGeom>
          <a:solidFill>
            <a:srgbClr val="FFCC00"/>
          </a:solidFill>
          <a:ln cap="flat" cmpd="sng" w="255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075" lIns="92150" spcFirstLastPara="1" rIns="92150" wrap="square" tIns="4607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Informações relevantes</a:t>
            </a:r>
            <a:b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o sistema</a:t>
            </a:r>
            <a:endParaRPr/>
          </a:p>
        </p:txBody>
      </p:sp>
      <p:sp>
        <p:nvSpPr>
          <p:cNvPr id="608" name="Google Shape;608;p48"/>
          <p:cNvSpPr txBox="1"/>
          <p:nvPr/>
        </p:nvSpPr>
        <p:spPr>
          <a:xfrm>
            <a:off x="395287" y="3500437"/>
            <a:ext cx="2806700" cy="942975"/>
          </a:xfrm>
          <a:prstGeom prst="rect">
            <a:avLst/>
          </a:prstGeom>
          <a:solidFill>
            <a:srgbClr val="FFCC00"/>
          </a:solidFill>
          <a:ln cap="flat" cmpd="sng" w="255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075" lIns="92150" spcFirstLastPara="1" rIns="92150" wrap="square" tIns="4607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Tipos Abstratos de Dados (TAD)</a:t>
            </a:r>
            <a:endParaRPr/>
          </a:p>
        </p:txBody>
      </p:sp>
      <p:sp>
        <p:nvSpPr>
          <p:cNvPr id="609" name="Google Shape;609;p48"/>
          <p:cNvSpPr txBox="1"/>
          <p:nvPr/>
        </p:nvSpPr>
        <p:spPr>
          <a:xfrm>
            <a:off x="395287" y="4941887"/>
            <a:ext cx="2806700" cy="942975"/>
          </a:xfrm>
          <a:prstGeom prst="rect">
            <a:avLst/>
          </a:prstGeom>
          <a:solidFill>
            <a:srgbClr val="FFCC00"/>
          </a:solidFill>
          <a:ln cap="flat" cmpd="sng" w="255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075" lIns="92150" spcFirstLastPara="1" rIns="92150" wrap="square" tIns="4607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Estrutura Lógica</a:t>
            </a:r>
            <a:b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 Algoritmos</a:t>
            </a:r>
            <a:endParaRPr/>
          </a:p>
        </p:txBody>
      </p:sp>
      <p:sp>
        <p:nvSpPr>
          <p:cNvPr id="610" name="Google Shape;610;p48"/>
          <p:cNvSpPr txBox="1"/>
          <p:nvPr/>
        </p:nvSpPr>
        <p:spPr>
          <a:xfrm>
            <a:off x="3419475" y="4868862"/>
            <a:ext cx="5397500" cy="10826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92150" spcFirstLastPara="1" rIns="92150" wrap="square" tIns="46075">
            <a:sp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Esquemas de representação dos dados e detalhamento das operações definidas sobre tais esquemas</a:t>
            </a:r>
            <a:endParaRPr/>
          </a:p>
        </p:txBody>
      </p:sp>
      <p:sp>
        <p:nvSpPr>
          <p:cNvPr id="611" name="Google Shape;611;p48"/>
          <p:cNvSpPr txBox="1"/>
          <p:nvPr/>
        </p:nvSpPr>
        <p:spPr>
          <a:xfrm>
            <a:off x="971550" y="476250"/>
            <a:ext cx="3154362" cy="566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Níveis de abstração</a:t>
            </a:r>
            <a:endParaRPr/>
          </a:p>
        </p:txBody>
      </p:sp>
      <p:cxnSp>
        <p:nvCxnSpPr>
          <p:cNvPr id="612" name="Google Shape;612;p48"/>
          <p:cNvCxnSpPr/>
          <p:nvPr/>
        </p:nvCxnSpPr>
        <p:spPr>
          <a:xfrm>
            <a:off x="5364162" y="333375"/>
            <a:ext cx="3779837" cy="1587"/>
          </a:xfrm>
          <a:prstGeom prst="straightConnector1">
            <a:avLst/>
          </a:prstGeom>
          <a:noFill/>
          <a:ln cap="flat" cmpd="sng" w="28425">
            <a:solidFill>
              <a:srgbClr val="777777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13" name="Google Shape;613;p48"/>
          <p:cNvSpPr txBox="1"/>
          <p:nvPr/>
        </p:nvSpPr>
        <p:spPr>
          <a:xfrm>
            <a:off x="5438775" y="-3175"/>
            <a:ext cx="36607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None/>
            </a:pPr>
            <a:r>
              <a:rPr b="1" i="1" lang="en-US" sz="1600" u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Alternativas de representação física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49"/>
          <p:cNvSpPr/>
          <p:nvPr/>
        </p:nvSpPr>
        <p:spPr>
          <a:xfrm>
            <a:off x="304800" y="939800"/>
            <a:ext cx="2820987" cy="1143000"/>
          </a:xfrm>
          <a:prstGeom prst="rect">
            <a:avLst/>
          </a:prstGeom>
          <a:solidFill>
            <a:srgbClr val="99CCFF"/>
          </a:solidFill>
          <a:ln cap="flat" cmpd="sng" w="255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49"/>
          <p:cNvSpPr txBox="1"/>
          <p:nvPr/>
        </p:nvSpPr>
        <p:spPr>
          <a:xfrm>
            <a:off x="1187450" y="1052512"/>
            <a:ext cx="965200" cy="657225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Mundo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</a:t>
            </a:r>
            <a:endParaRPr/>
          </a:p>
        </p:txBody>
      </p:sp>
      <p:sp>
        <p:nvSpPr>
          <p:cNvPr id="623" name="Google Shape;623;p49"/>
          <p:cNvSpPr txBox="1"/>
          <p:nvPr/>
        </p:nvSpPr>
        <p:spPr>
          <a:xfrm>
            <a:off x="3435350" y="1111250"/>
            <a:ext cx="45212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92150" spcFirstLastPara="1" rIns="92150" wrap="square" tIns="460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Objetos reais sem omissão de detalhes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49"/>
          <p:cNvSpPr txBox="1"/>
          <p:nvPr/>
        </p:nvSpPr>
        <p:spPr>
          <a:xfrm>
            <a:off x="3419475" y="1773237"/>
            <a:ext cx="5397500" cy="9159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92150" spcFirstLastPara="1" rIns="92150" wrap="square" tIns="460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Selecionadas aquelas informações relevantes para as aplicações consideradas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Depto, Emp, Veículo, etc.</a:t>
            </a:r>
            <a:endParaRPr/>
          </a:p>
        </p:txBody>
      </p:sp>
      <p:sp>
        <p:nvSpPr>
          <p:cNvPr id="625" name="Google Shape;625;p49"/>
          <p:cNvSpPr txBox="1"/>
          <p:nvPr/>
        </p:nvSpPr>
        <p:spPr>
          <a:xfrm>
            <a:off x="3419475" y="2852737"/>
            <a:ext cx="5397500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92150" spcFirstLastPara="1" rIns="92150" wrap="square" tIns="460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Componentes e operações dos diversos Tipos de Dados, abstraídos detalhes e implementação: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CADASTRO (insere, remove, ... )</a:t>
            </a:r>
            <a:endParaRPr/>
          </a:p>
        </p:txBody>
      </p:sp>
      <p:sp>
        <p:nvSpPr>
          <p:cNvPr id="626" name="Google Shape;626;p49"/>
          <p:cNvSpPr txBox="1"/>
          <p:nvPr/>
        </p:nvSpPr>
        <p:spPr>
          <a:xfrm>
            <a:off x="395287" y="1916112"/>
            <a:ext cx="2806700" cy="666750"/>
          </a:xfrm>
          <a:prstGeom prst="rect">
            <a:avLst/>
          </a:prstGeom>
          <a:solidFill>
            <a:srgbClr val="FFCC00"/>
          </a:solidFill>
          <a:ln cap="flat" cmpd="sng" w="255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075" lIns="92150" spcFirstLastPara="1" rIns="92150" wrap="square" tIns="460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Informações relevantes</a:t>
            </a:r>
            <a:b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o sistema</a:t>
            </a:r>
            <a:endParaRPr/>
          </a:p>
        </p:txBody>
      </p:sp>
      <p:sp>
        <p:nvSpPr>
          <p:cNvPr id="627" name="Google Shape;627;p49"/>
          <p:cNvSpPr txBox="1"/>
          <p:nvPr/>
        </p:nvSpPr>
        <p:spPr>
          <a:xfrm>
            <a:off x="395287" y="3141662"/>
            <a:ext cx="2806700" cy="666750"/>
          </a:xfrm>
          <a:prstGeom prst="rect">
            <a:avLst/>
          </a:prstGeom>
          <a:solidFill>
            <a:srgbClr val="FFCC00"/>
          </a:solidFill>
          <a:ln cap="flat" cmpd="sng" w="255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075" lIns="92150" spcFirstLastPara="1" rIns="92150" wrap="square" tIns="460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Tipos Abstratos de Dados (TAD)</a:t>
            </a:r>
            <a:endParaRPr/>
          </a:p>
        </p:txBody>
      </p:sp>
      <p:sp>
        <p:nvSpPr>
          <p:cNvPr id="628" name="Google Shape;628;p49"/>
          <p:cNvSpPr txBox="1"/>
          <p:nvPr/>
        </p:nvSpPr>
        <p:spPr>
          <a:xfrm>
            <a:off x="395287" y="4292600"/>
            <a:ext cx="2806700" cy="666750"/>
          </a:xfrm>
          <a:prstGeom prst="rect">
            <a:avLst/>
          </a:prstGeom>
          <a:solidFill>
            <a:srgbClr val="FFCC00"/>
          </a:solidFill>
          <a:ln cap="flat" cmpd="sng" w="255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075" lIns="92150" spcFirstLastPara="1" rIns="92150" wrap="square" tIns="460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Estrutura Lógica</a:t>
            </a:r>
            <a:b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 Algoritmos</a:t>
            </a:r>
            <a:endParaRPr/>
          </a:p>
        </p:txBody>
      </p:sp>
      <p:sp>
        <p:nvSpPr>
          <p:cNvPr id="629" name="Google Shape;629;p49"/>
          <p:cNvSpPr txBox="1"/>
          <p:nvPr/>
        </p:nvSpPr>
        <p:spPr>
          <a:xfrm>
            <a:off x="395287" y="5445125"/>
            <a:ext cx="2806700" cy="666750"/>
          </a:xfrm>
          <a:prstGeom prst="rect">
            <a:avLst/>
          </a:prstGeom>
          <a:solidFill>
            <a:srgbClr val="FFCC00"/>
          </a:solidFill>
          <a:ln cap="flat" cmpd="sng" w="255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075" lIns="92150" spcFirstLastPara="1" rIns="92150" wrap="square" tIns="460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Estrutura Física</a:t>
            </a:r>
            <a:b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 Programas</a:t>
            </a:r>
            <a:endParaRPr/>
          </a:p>
        </p:txBody>
      </p:sp>
      <p:sp>
        <p:nvSpPr>
          <p:cNvPr id="630" name="Google Shape;630;p49"/>
          <p:cNvSpPr txBox="1"/>
          <p:nvPr/>
        </p:nvSpPr>
        <p:spPr>
          <a:xfrm>
            <a:off x="3419475" y="4221162"/>
            <a:ext cx="5397500" cy="9159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92150" spcFirstLastPara="1" rIns="92150" wrap="square" tIns="460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Esquemas de representação dos dados e detalhamento das operações definidas sobre tais esquemas</a:t>
            </a:r>
            <a:endParaRPr/>
          </a:p>
        </p:txBody>
      </p:sp>
      <p:sp>
        <p:nvSpPr>
          <p:cNvPr id="631" name="Google Shape;631;p49"/>
          <p:cNvSpPr txBox="1"/>
          <p:nvPr/>
        </p:nvSpPr>
        <p:spPr>
          <a:xfrm>
            <a:off x="3419475" y="5229225"/>
            <a:ext cx="5397500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92150" spcFirstLastPara="1" rIns="92150" wrap="square" tIns="460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Representação física dos dados e programas que implementam as operações (o nível físico pode corresponder a tipos primitivos de uma linguagem de programação)</a:t>
            </a:r>
            <a:endParaRPr/>
          </a:p>
        </p:txBody>
      </p:sp>
      <p:sp>
        <p:nvSpPr>
          <p:cNvPr id="632" name="Google Shape;632;p49"/>
          <p:cNvSpPr txBox="1"/>
          <p:nvPr/>
        </p:nvSpPr>
        <p:spPr>
          <a:xfrm>
            <a:off x="468312" y="333375"/>
            <a:ext cx="32258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Níveis de abstração</a:t>
            </a:r>
            <a:endParaRPr/>
          </a:p>
        </p:txBody>
      </p:sp>
      <p:cxnSp>
        <p:nvCxnSpPr>
          <p:cNvPr id="633" name="Google Shape;633;p49"/>
          <p:cNvCxnSpPr/>
          <p:nvPr/>
        </p:nvCxnSpPr>
        <p:spPr>
          <a:xfrm>
            <a:off x="5364162" y="333375"/>
            <a:ext cx="3779837" cy="1587"/>
          </a:xfrm>
          <a:prstGeom prst="straightConnector1">
            <a:avLst/>
          </a:prstGeom>
          <a:noFill/>
          <a:ln cap="flat" cmpd="sng" w="28425">
            <a:solidFill>
              <a:srgbClr val="777777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34" name="Google Shape;634;p49"/>
          <p:cNvSpPr txBox="1"/>
          <p:nvPr/>
        </p:nvSpPr>
        <p:spPr>
          <a:xfrm>
            <a:off x="5438775" y="-3175"/>
            <a:ext cx="36607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None/>
            </a:pPr>
            <a:r>
              <a:rPr b="1" i="1" lang="en-US" sz="1600" u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Alternativas de representação física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50"/>
          <p:cNvSpPr txBox="1"/>
          <p:nvPr>
            <p:ph idx="1" type="body"/>
          </p:nvPr>
        </p:nvSpPr>
        <p:spPr>
          <a:xfrm>
            <a:off x="468312" y="1844675"/>
            <a:ext cx="8229600" cy="424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Escolha da representação física</a:t>
            </a:r>
            <a:endParaRPr/>
          </a:p>
          <a:p>
            <a:pPr indent="-282575" lvl="1" marL="739775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Preservar as relações lógicas</a:t>
            </a:r>
            <a:endParaRPr/>
          </a:p>
          <a:p>
            <a:pPr indent="-282575" lvl="1" marL="739775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Permitir operações através de procedimentos </a:t>
            </a:r>
            <a:r>
              <a:rPr b="1" i="1" lang="en-US" sz="1800" u="sng">
                <a:solidFill>
                  <a:srgbClr val="F66400"/>
                </a:solidFill>
                <a:latin typeface="Arial"/>
                <a:ea typeface="Arial"/>
                <a:cs typeface="Arial"/>
                <a:sym typeface="Arial"/>
              </a:rPr>
              <a:t>simples</a:t>
            </a: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b="1" i="1" lang="en-US" sz="1800" u="sng">
                <a:solidFill>
                  <a:srgbClr val="F66400"/>
                </a:solidFill>
                <a:latin typeface="Arial"/>
                <a:ea typeface="Arial"/>
                <a:cs typeface="Arial"/>
                <a:sym typeface="Arial"/>
              </a:rPr>
              <a:t>eficientes</a:t>
            </a:r>
            <a:endParaRPr/>
          </a:p>
        </p:txBody>
      </p:sp>
      <p:sp>
        <p:nvSpPr>
          <p:cNvPr id="643" name="Google Shape;643;p50"/>
          <p:cNvSpPr/>
          <p:nvPr/>
        </p:nvSpPr>
        <p:spPr>
          <a:xfrm>
            <a:off x="3419475" y="3716337"/>
            <a:ext cx="4897437" cy="1512887"/>
          </a:xfrm>
          <a:prstGeom prst="roundRect">
            <a:avLst>
              <a:gd fmla="val 2699" name="adj"/>
            </a:avLst>
          </a:prstGeom>
          <a:solidFill>
            <a:srgbClr val="FFFF99"/>
          </a:solidFill>
          <a:ln cap="flat" cmpd="sng" w="38150">
            <a:solidFill>
              <a:srgbClr val="FF66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As operações definidas sobre os dados influenciam decisivamente na escolha da representação física a ser adotada</a:t>
            </a:r>
            <a:endParaRPr/>
          </a:p>
        </p:txBody>
      </p:sp>
      <p:sp>
        <p:nvSpPr>
          <p:cNvPr id="644" name="Google Shape;644;p50"/>
          <p:cNvSpPr/>
          <p:nvPr/>
        </p:nvSpPr>
        <p:spPr>
          <a:xfrm rot="-1800000">
            <a:off x="2051050" y="3500437"/>
            <a:ext cx="762000" cy="1524000"/>
          </a:xfrm>
          <a:prstGeom prst="curvedRightArrow">
            <a:avLst>
              <a:gd fmla="val 25000" name="adj1"/>
              <a:gd fmla="val 19105" name="adj2"/>
              <a:gd fmla="val 5565" name="adj3"/>
            </a:avLst>
          </a:prstGeom>
          <a:solidFill>
            <a:srgbClr val="FF66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50"/>
          <p:cNvSpPr txBox="1"/>
          <p:nvPr/>
        </p:nvSpPr>
        <p:spPr>
          <a:xfrm>
            <a:off x="900112" y="765175"/>
            <a:ext cx="23622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Modelo físico</a:t>
            </a:r>
            <a:endParaRPr/>
          </a:p>
        </p:txBody>
      </p:sp>
      <p:cxnSp>
        <p:nvCxnSpPr>
          <p:cNvPr id="646" name="Google Shape;646;p50"/>
          <p:cNvCxnSpPr/>
          <p:nvPr/>
        </p:nvCxnSpPr>
        <p:spPr>
          <a:xfrm>
            <a:off x="5364162" y="333375"/>
            <a:ext cx="3779837" cy="1587"/>
          </a:xfrm>
          <a:prstGeom prst="straightConnector1">
            <a:avLst/>
          </a:prstGeom>
          <a:noFill/>
          <a:ln cap="flat" cmpd="sng" w="28425">
            <a:solidFill>
              <a:srgbClr val="777777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47" name="Google Shape;647;p50"/>
          <p:cNvSpPr txBox="1"/>
          <p:nvPr/>
        </p:nvSpPr>
        <p:spPr>
          <a:xfrm>
            <a:off x="5438775" y="-3175"/>
            <a:ext cx="36607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None/>
            </a:pPr>
            <a:r>
              <a:rPr b="1" i="1" lang="en-US" sz="1600" u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Alternativas de representação física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51"/>
          <p:cNvSpPr txBox="1"/>
          <p:nvPr>
            <p:ph type="title"/>
          </p:nvPr>
        </p:nvSpPr>
        <p:spPr>
          <a:xfrm>
            <a:off x="611187" y="908050"/>
            <a:ext cx="5699125" cy="5921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Alternativas de Representação Física</a:t>
            </a:r>
            <a:endParaRPr/>
          </a:p>
        </p:txBody>
      </p:sp>
      <p:sp>
        <p:nvSpPr>
          <p:cNvPr id="656" name="Google Shape;656;p51"/>
          <p:cNvSpPr txBox="1"/>
          <p:nvPr/>
        </p:nvSpPr>
        <p:spPr>
          <a:xfrm>
            <a:off x="1476375" y="2133600"/>
            <a:ext cx="2289175" cy="11906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Contiguidade física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1" i="0" sz="1800" u="none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1" i="0" sz="1800" u="none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Encadeamento</a:t>
            </a: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657" name="Google Shape;657;p51"/>
          <p:cNvSpPr/>
          <p:nvPr/>
        </p:nvSpPr>
        <p:spPr>
          <a:xfrm>
            <a:off x="2411412" y="4508500"/>
            <a:ext cx="4752975" cy="1441450"/>
          </a:xfrm>
          <a:prstGeom prst="roundRect">
            <a:avLst>
              <a:gd fmla="val 2699" name="adj"/>
            </a:avLst>
          </a:prstGeom>
          <a:solidFill>
            <a:srgbClr val="FFFF99"/>
          </a:solidFill>
          <a:ln cap="flat" cmpd="sng" w="38150">
            <a:solidFill>
              <a:srgbClr val="FF66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A  posição do  componente  na 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 estrutura  lógica  determina sua 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 posição  na  estrutura  física</a:t>
            </a:r>
            <a:endParaRPr/>
          </a:p>
        </p:txBody>
      </p:sp>
      <p:sp>
        <p:nvSpPr>
          <p:cNvPr id="658" name="Google Shape;658;p51"/>
          <p:cNvSpPr txBox="1"/>
          <p:nvPr/>
        </p:nvSpPr>
        <p:spPr>
          <a:xfrm>
            <a:off x="3419475" y="3573462"/>
            <a:ext cx="44386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posições aleatórias - ordem explícita</a:t>
            </a:r>
            <a:endParaRPr/>
          </a:p>
        </p:txBody>
      </p:sp>
      <p:sp>
        <p:nvSpPr>
          <p:cNvPr id="659" name="Google Shape;659;p51"/>
          <p:cNvSpPr/>
          <p:nvPr/>
        </p:nvSpPr>
        <p:spPr>
          <a:xfrm flipH="1" rot="10800000">
            <a:off x="2051050" y="3429000"/>
            <a:ext cx="1066800" cy="457200"/>
          </a:xfrm>
          <a:custGeom>
            <a:rect b="b" l="l" r="r" t="t"/>
            <a:pathLst>
              <a:path extrusionOk="0" h="21600" w="21600">
                <a:moveTo>
                  <a:pt x="21600" y="6079"/>
                </a:moveTo>
                <a:lnTo>
                  <a:pt x="15100" y="0"/>
                </a:lnTo>
                <a:lnTo>
                  <a:pt x="15100" y="2900"/>
                </a:lnTo>
                <a:lnTo>
                  <a:pt x="12427" y="2900"/>
                </a:lnTo>
                <a:cubicBezTo>
                  <a:pt x="5564" y="2900"/>
                  <a:pt x="0" y="7045"/>
                  <a:pt x="0" y="12158"/>
                </a:cubicBezTo>
                <a:lnTo>
                  <a:pt x="0" y="21600"/>
                </a:lnTo>
                <a:lnTo>
                  <a:pt x="6499" y="21600"/>
                </a:lnTo>
                <a:lnTo>
                  <a:pt x="6499" y="12158"/>
                </a:lnTo>
                <a:cubicBezTo>
                  <a:pt x="6499" y="10556"/>
                  <a:pt x="9153" y="9258"/>
                  <a:pt x="12427" y="9258"/>
                </a:cubicBezTo>
                <a:lnTo>
                  <a:pt x="15100" y="9258"/>
                </a:lnTo>
                <a:lnTo>
                  <a:pt x="15100" y="12158"/>
                </a:lnTo>
                <a:close/>
              </a:path>
            </a:pathLst>
          </a:custGeom>
          <a:solidFill>
            <a:srgbClr val="CCFFCC"/>
          </a:solidFill>
          <a:ln cap="flat" cmpd="sng" w="38150">
            <a:solidFill>
              <a:srgbClr val="008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51"/>
          <p:cNvSpPr txBox="1"/>
          <p:nvPr/>
        </p:nvSpPr>
        <p:spPr>
          <a:xfrm>
            <a:off x="5508625" y="2133600"/>
            <a:ext cx="25955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posicional - implícita</a:t>
            </a:r>
            <a:endParaRPr/>
          </a:p>
        </p:txBody>
      </p:sp>
      <p:sp>
        <p:nvSpPr>
          <p:cNvPr id="661" name="Google Shape;661;p51"/>
          <p:cNvSpPr/>
          <p:nvPr/>
        </p:nvSpPr>
        <p:spPr>
          <a:xfrm>
            <a:off x="4356100" y="2133600"/>
            <a:ext cx="609600" cy="38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FFCC"/>
          </a:solidFill>
          <a:ln cap="flat" cmpd="sng" w="38150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2" name="Google Shape;662;p51"/>
          <p:cNvCxnSpPr/>
          <p:nvPr/>
        </p:nvCxnSpPr>
        <p:spPr>
          <a:xfrm>
            <a:off x="5364162" y="333375"/>
            <a:ext cx="3779837" cy="1587"/>
          </a:xfrm>
          <a:prstGeom prst="straightConnector1">
            <a:avLst/>
          </a:prstGeom>
          <a:noFill/>
          <a:ln cap="flat" cmpd="sng" w="28425">
            <a:solidFill>
              <a:srgbClr val="777777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63" name="Google Shape;663;p51"/>
          <p:cNvSpPr txBox="1"/>
          <p:nvPr/>
        </p:nvSpPr>
        <p:spPr>
          <a:xfrm>
            <a:off x="5438775" y="-3175"/>
            <a:ext cx="36607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None/>
            </a:pPr>
            <a:r>
              <a:rPr b="1" i="1" lang="en-US" sz="1600" u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Alternativas de representação física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52"/>
          <p:cNvSpPr txBox="1"/>
          <p:nvPr>
            <p:ph idx="1" type="body"/>
          </p:nvPr>
        </p:nvSpPr>
        <p:spPr>
          <a:xfrm>
            <a:off x="1258887" y="2060575"/>
            <a:ext cx="6994525" cy="32019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9725" lvl="0" marL="33972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Diversas alternativas de estruturas físicas podem implementar uma mesma estrutura lógica</a:t>
            </a:r>
            <a:endParaRPr/>
          </a:p>
          <a:p>
            <a:pPr indent="-282575" lvl="1" marL="739775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1" i="0" lang="en-US" sz="18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Vetores </a:t>
            </a:r>
            <a:endParaRPr/>
          </a:p>
          <a:p>
            <a:pPr indent="-282575" lvl="1" marL="739775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1" i="0" lang="en-US" sz="18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Matrizes</a:t>
            </a:r>
            <a:endParaRPr/>
          </a:p>
          <a:p>
            <a:pPr indent="-282575" lvl="1" marL="739775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1" i="0" lang="en-US" sz="18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Estruturas</a:t>
            </a:r>
            <a:endParaRPr/>
          </a:p>
          <a:p>
            <a:pPr indent="-282575" lvl="1" marL="739775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1" i="0" lang="en-US" sz="18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Ponteiros</a:t>
            </a:r>
            <a:endParaRPr/>
          </a:p>
        </p:txBody>
      </p:sp>
      <p:sp>
        <p:nvSpPr>
          <p:cNvPr id="672" name="Google Shape;672;p52"/>
          <p:cNvSpPr txBox="1"/>
          <p:nvPr/>
        </p:nvSpPr>
        <p:spPr>
          <a:xfrm>
            <a:off x="1403350" y="1052512"/>
            <a:ext cx="2146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Modelo físico</a:t>
            </a:r>
            <a:endParaRPr/>
          </a:p>
        </p:txBody>
      </p:sp>
      <p:cxnSp>
        <p:nvCxnSpPr>
          <p:cNvPr id="673" name="Google Shape;673;p52"/>
          <p:cNvCxnSpPr/>
          <p:nvPr/>
        </p:nvCxnSpPr>
        <p:spPr>
          <a:xfrm>
            <a:off x="5364162" y="333375"/>
            <a:ext cx="3779837" cy="1587"/>
          </a:xfrm>
          <a:prstGeom prst="straightConnector1">
            <a:avLst/>
          </a:prstGeom>
          <a:noFill/>
          <a:ln cap="flat" cmpd="sng" w="28425">
            <a:solidFill>
              <a:srgbClr val="777777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74" name="Google Shape;674;p52"/>
          <p:cNvSpPr txBox="1"/>
          <p:nvPr/>
        </p:nvSpPr>
        <p:spPr>
          <a:xfrm>
            <a:off x="5438775" y="-3175"/>
            <a:ext cx="36607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None/>
            </a:pPr>
            <a:r>
              <a:rPr b="1" i="1" lang="en-US" sz="1600" u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Alternativas de representação física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827087" y="1628775"/>
            <a:ext cx="7561262" cy="4392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Tipo de dado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definição do conjunto de valores (domínio) que uma 			variável pode assumir</a:t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 rot="-2040000">
            <a:off x="1139825" y="2195512"/>
            <a:ext cx="792162" cy="1439862"/>
          </a:xfrm>
          <a:prstGeom prst="curvedRightArrow">
            <a:avLst>
              <a:gd fmla="val 13000" name="adj1"/>
              <a:gd fmla="val 19400" name="adj2"/>
              <a:gd fmla="val 25000" name="adj3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2339975" y="4149725"/>
            <a:ext cx="3232150" cy="1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Ex: inteiro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&lt; … -2, -1, 0, +1, +2, … 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lógico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&lt; verdadeiro, falso 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</a:t>
            </a: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1258887" y="549275"/>
            <a:ext cx="3898900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Tipos de Dados</a:t>
            </a:r>
            <a:endParaRPr/>
          </a:p>
        </p:txBody>
      </p:sp>
      <p:cxnSp>
        <p:nvCxnSpPr>
          <p:cNvPr id="92" name="Google Shape;92;p17"/>
          <p:cNvCxnSpPr/>
          <p:nvPr/>
        </p:nvCxnSpPr>
        <p:spPr>
          <a:xfrm>
            <a:off x="5219700" y="333375"/>
            <a:ext cx="3924300" cy="1587"/>
          </a:xfrm>
          <a:prstGeom prst="straightConnector1">
            <a:avLst/>
          </a:prstGeom>
          <a:noFill/>
          <a:ln cap="flat" cmpd="sng" w="28425">
            <a:solidFill>
              <a:srgbClr val="777777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3" name="Google Shape;93;p17"/>
          <p:cNvSpPr txBox="1"/>
          <p:nvPr/>
        </p:nvSpPr>
        <p:spPr>
          <a:xfrm>
            <a:off x="5338762" y="-3175"/>
            <a:ext cx="38385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None/>
            </a:pPr>
            <a:r>
              <a:rPr b="1" i="1" lang="en-US" sz="1600" u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Tipos de dados e estruturas de dados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53"/>
          <p:cNvSpPr txBox="1"/>
          <p:nvPr>
            <p:ph idx="1" type="body"/>
          </p:nvPr>
        </p:nvSpPr>
        <p:spPr>
          <a:xfrm>
            <a:off x="1042987" y="2133600"/>
            <a:ext cx="7354887" cy="32019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9725" lvl="0" marL="33972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escolha pela melhor alternativa de estrutura física depende de alguns fatores</a:t>
            </a:r>
            <a:endParaRPr/>
          </a:p>
          <a:p>
            <a:pPr indent="-282575" lvl="1" marL="739775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volume de dados</a:t>
            </a:r>
            <a:endParaRPr/>
          </a:p>
          <a:p>
            <a:pPr indent="-282575" lvl="1" marL="739775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número (quantidade) de dados</a:t>
            </a:r>
            <a:endParaRPr/>
          </a:p>
          <a:p>
            <a:pPr indent="-228600" lvl="2" marL="11430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fixo ou variável</a:t>
            </a:r>
            <a:endParaRPr/>
          </a:p>
          <a:p>
            <a:pPr indent="-282575" lvl="1" marL="739775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operações realizadas sobre os dados</a:t>
            </a:r>
            <a:endParaRPr/>
          </a:p>
        </p:txBody>
      </p:sp>
      <p:sp>
        <p:nvSpPr>
          <p:cNvPr id="683" name="Google Shape;683;p53"/>
          <p:cNvSpPr txBox="1"/>
          <p:nvPr/>
        </p:nvSpPr>
        <p:spPr>
          <a:xfrm>
            <a:off x="1116012" y="1196975"/>
            <a:ext cx="2362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Modelo físico</a:t>
            </a:r>
            <a:endParaRPr/>
          </a:p>
        </p:txBody>
      </p:sp>
      <p:cxnSp>
        <p:nvCxnSpPr>
          <p:cNvPr id="684" name="Google Shape;684;p53"/>
          <p:cNvCxnSpPr/>
          <p:nvPr/>
        </p:nvCxnSpPr>
        <p:spPr>
          <a:xfrm>
            <a:off x="5364162" y="333375"/>
            <a:ext cx="3779837" cy="1587"/>
          </a:xfrm>
          <a:prstGeom prst="straightConnector1">
            <a:avLst/>
          </a:prstGeom>
          <a:noFill/>
          <a:ln cap="flat" cmpd="sng" w="28425">
            <a:solidFill>
              <a:srgbClr val="777777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85" name="Google Shape;685;p53"/>
          <p:cNvSpPr txBox="1"/>
          <p:nvPr/>
        </p:nvSpPr>
        <p:spPr>
          <a:xfrm>
            <a:off x="5438775" y="-3175"/>
            <a:ext cx="36607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None/>
            </a:pPr>
            <a:r>
              <a:rPr b="1" i="1" lang="en-US" sz="1600" u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Alternativas de representação física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54"/>
          <p:cNvSpPr txBox="1"/>
          <p:nvPr>
            <p:ph idx="1" type="body"/>
          </p:nvPr>
        </p:nvSpPr>
        <p:spPr>
          <a:xfrm>
            <a:off x="900112" y="1773237"/>
            <a:ext cx="7570787" cy="39941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9725" lvl="0" marL="3397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Folha de frequência</a:t>
            </a:r>
            <a:endParaRPr/>
          </a:p>
        </p:txBody>
      </p:sp>
      <p:sp>
        <p:nvSpPr>
          <p:cNvPr id="694" name="Google Shape;694;p54"/>
          <p:cNvSpPr txBox="1"/>
          <p:nvPr/>
        </p:nvSpPr>
        <p:spPr>
          <a:xfrm>
            <a:off x="1692275" y="620712"/>
            <a:ext cx="1641475" cy="638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Exemplo</a:t>
            </a:r>
            <a:endParaRPr/>
          </a:p>
        </p:txBody>
      </p:sp>
      <p:grpSp>
        <p:nvGrpSpPr>
          <p:cNvPr id="695" name="Google Shape;695;p54"/>
          <p:cNvGrpSpPr/>
          <p:nvPr/>
        </p:nvGrpSpPr>
        <p:grpSpPr>
          <a:xfrm>
            <a:off x="1763712" y="2636837"/>
            <a:ext cx="5786437" cy="2608262"/>
            <a:chOff x="959" y="1651"/>
            <a:chExt cx="3645" cy="1643"/>
          </a:xfrm>
        </p:grpSpPr>
        <p:sp>
          <p:nvSpPr>
            <p:cNvPr id="696" name="Google Shape;696;p54"/>
            <p:cNvSpPr txBox="1"/>
            <p:nvPr/>
          </p:nvSpPr>
          <p:spPr>
            <a:xfrm>
              <a:off x="959" y="1651"/>
              <a:ext cx="3645" cy="673"/>
            </a:xfrm>
            <a:prstGeom prst="rect">
              <a:avLst/>
            </a:prstGeom>
            <a:solidFill>
              <a:srgbClr val="FFFF99"/>
            </a:solidFill>
            <a:ln cap="flat" cmpd="sng" w="2555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54"/>
            <p:cNvSpPr txBox="1"/>
            <p:nvPr/>
          </p:nvSpPr>
          <p:spPr>
            <a:xfrm>
              <a:off x="994" y="1679"/>
              <a:ext cx="2332" cy="5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75" lIns="92150" spcFirstLastPara="1" rIns="92150" wrap="square" tIns="460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99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333399"/>
                  </a:solidFill>
                  <a:latin typeface="Arial"/>
                  <a:ea typeface="Arial"/>
                  <a:cs typeface="Arial"/>
                  <a:sym typeface="Arial"/>
                </a:rPr>
                <a:t>Disciplina: Estruturas de Dados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99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333399"/>
                  </a:solidFill>
                  <a:latin typeface="Arial"/>
                  <a:ea typeface="Arial"/>
                  <a:cs typeface="Arial"/>
                  <a:sym typeface="Arial"/>
                </a:rPr>
                <a:t>Semestre: 2009-2          Turma: A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99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333399"/>
                  </a:solidFill>
                  <a:latin typeface="Arial"/>
                  <a:ea typeface="Arial"/>
                  <a:cs typeface="Arial"/>
                  <a:sym typeface="Arial"/>
                </a:rPr>
                <a:t>Professor: Maria Silva</a:t>
              </a:r>
              <a:endParaRPr/>
            </a:p>
          </p:txBody>
        </p:sp>
        <p:sp>
          <p:nvSpPr>
            <p:cNvPr id="698" name="Google Shape;698;p54"/>
            <p:cNvSpPr txBox="1"/>
            <p:nvPr/>
          </p:nvSpPr>
          <p:spPr>
            <a:xfrm>
              <a:off x="960" y="2324"/>
              <a:ext cx="799" cy="247"/>
            </a:xfrm>
            <a:prstGeom prst="rect">
              <a:avLst/>
            </a:prstGeom>
            <a:solidFill>
              <a:srgbClr val="FFFF99"/>
            </a:solidFill>
            <a:ln cap="flat" cmpd="sng" w="2555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54"/>
            <p:cNvSpPr txBox="1"/>
            <p:nvPr/>
          </p:nvSpPr>
          <p:spPr>
            <a:xfrm>
              <a:off x="1760" y="2324"/>
              <a:ext cx="954" cy="247"/>
            </a:xfrm>
            <a:prstGeom prst="rect">
              <a:avLst/>
            </a:prstGeom>
            <a:solidFill>
              <a:srgbClr val="FFFF99"/>
            </a:solidFill>
            <a:ln cap="flat" cmpd="sng" w="2555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54"/>
            <p:cNvSpPr txBox="1"/>
            <p:nvPr/>
          </p:nvSpPr>
          <p:spPr>
            <a:xfrm>
              <a:off x="2711" y="2324"/>
              <a:ext cx="661" cy="247"/>
            </a:xfrm>
            <a:prstGeom prst="rect">
              <a:avLst/>
            </a:prstGeom>
            <a:solidFill>
              <a:srgbClr val="FFFF99"/>
            </a:solidFill>
            <a:ln cap="flat" cmpd="sng" w="2555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54"/>
            <p:cNvSpPr txBox="1"/>
            <p:nvPr/>
          </p:nvSpPr>
          <p:spPr>
            <a:xfrm>
              <a:off x="3369" y="2324"/>
              <a:ext cx="661" cy="247"/>
            </a:xfrm>
            <a:prstGeom prst="rect">
              <a:avLst/>
            </a:prstGeom>
            <a:solidFill>
              <a:srgbClr val="FFFF99"/>
            </a:solidFill>
            <a:ln cap="flat" cmpd="sng" w="2555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54"/>
            <p:cNvSpPr txBox="1"/>
            <p:nvPr/>
          </p:nvSpPr>
          <p:spPr>
            <a:xfrm>
              <a:off x="4018" y="2324"/>
              <a:ext cx="583" cy="247"/>
            </a:xfrm>
            <a:prstGeom prst="rect">
              <a:avLst/>
            </a:prstGeom>
            <a:solidFill>
              <a:srgbClr val="FFFF99"/>
            </a:solidFill>
            <a:ln cap="flat" cmpd="sng" w="2555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54"/>
            <p:cNvSpPr txBox="1"/>
            <p:nvPr/>
          </p:nvSpPr>
          <p:spPr>
            <a:xfrm>
              <a:off x="982" y="2333"/>
              <a:ext cx="75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75" lIns="92150" spcFirstLastPara="1" rIns="92150" wrap="square" tIns="460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99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333399"/>
                  </a:solidFill>
                  <a:latin typeface="Arial"/>
                  <a:ea typeface="Arial"/>
                  <a:cs typeface="Arial"/>
                  <a:sym typeface="Arial"/>
                </a:rPr>
                <a:t>matrícula</a:t>
              </a:r>
              <a:endParaRPr/>
            </a:p>
          </p:txBody>
        </p:sp>
        <p:sp>
          <p:nvSpPr>
            <p:cNvPr id="704" name="Google Shape;704;p54"/>
            <p:cNvSpPr txBox="1"/>
            <p:nvPr/>
          </p:nvSpPr>
          <p:spPr>
            <a:xfrm>
              <a:off x="2025" y="2321"/>
              <a:ext cx="50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75" lIns="92150" spcFirstLastPara="1" rIns="92150" wrap="square" tIns="460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99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333399"/>
                  </a:solidFill>
                  <a:latin typeface="Arial"/>
                  <a:ea typeface="Arial"/>
                  <a:cs typeface="Arial"/>
                  <a:sym typeface="Arial"/>
                </a:rPr>
                <a:t>nome</a:t>
              </a:r>
              <a:endParaRPr/>
            </a:p>
          </p:txBody>
        </p:sp>
        <p:sp>
          <p:nvSpPr>
            <p:cNvPr id="705" name="Google Shape;705;p54"/>
            <p:cNvSpPr txBox="1"/>
            <p:nvPr/>
          </p:nvSpPr>
          <p:spPr>
            <a:xfrm>
              <a:off x="2922" y="2321"/>
              <a:ext cx="237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75" lIns="92150" spcFirstLastPara="1" rIns="92150" wrap="square" tIns="460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99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333399"/>
                  </a:solidFill>
                  <a:latin typeface="Arial"/>
                  <a:ea typeface="Arial"/>
                  <a:cs typeface="Arial"/>
                  <a:sym typeface="Arial"/>
                </a:rPr>
                <a:t>...</a:t>
              </a:r>
              <a:endParaRPr/>
            </a:p>
          </p:txBody>
        </p:sp>
        <p:sp>
          <p:nvSpPr>
            <p:cNvPr id="706" name="Google Shape;706;p54"/>
            <p:cNvSpPr txBox="1"/>
            <p:nvPr/>
          </p:nvSpPr>
          <p:spPr>
            <a:xfrm>
              <a:off x="3617" y="2320"/>
              <a:ext cx="237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75" lIns="92150" spcFirstLastPara="1" rIns="92150" wrap="square" tIns="460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99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333399"/>
                  </a:solidFill>
                  <a:latin typeface="Arial"/>
                  <a:ea typeface="Arial"/>
                  <a:cs typeface="Arial"/>
                  <a:sym typeface="Arial"/>
                </a:rPr>
                <a:t>...</a:t>
              </a:r>
              <a:endParaRPr/>
            </a:p>
          </p:txBody>
        </p:sp>
        <p:sp>
          <p:nvSpPr>
            <p:cNvPr id="707" name="Google Shape;707;p54"/>
            <p:cNvSpPr txBox="1"/>
            <p:nvPr/>
          </p:nvSpPr>
          <p:spPr>
            <a:xfrm>
              <a:off x="4275" y="2320"/>
              <a:ext cx="237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75" lIns="92150" spcFirstLastPara="1" rIns="92150" wrap="square" tIns="460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99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333399"/>
                  </a:solidFill>
                  <a:latin typeface="Arial"/>
                  <a:ea typeface="Arial"/>
                  <a:cs typeface="Arial"/>
                  <a:sym typeface="Arial"/>
                </a:rPr>
                <a:t>...</a:t>
              </a:r>
              <a:endParaRPr/>
            </a:p>
          </p:txBody>
        </p:sp>
        <p:sp>
          <p:nvSpPr>
            <p:cNvPr id="708" name="Google Shape;708;p54"/>
            <p:cNvSpPr txBox="1"/>
            <p:nvPr/>
          </p:nvSpPr>
          <p:spPr>
            <a:xfrm>
              <a:off x="961" y="2568"/>
              <a:ext cx="799" cy="247"/>
            </a:xfrm>
            <a:prstGeom prst="rect">
              <a:avLst/>
            </a:prstGeom>
            <a:solidFill>
              <a:srgbClr val="FFFF99"/>
            </a:solidFill>
            <a:ln cap="flat" cmpd="sng" w="2555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54"/>
            <p:cNvSpPr txBox="1"/>
            <p:nvPr/>
          </p:nvSpPr>
          <p:spPr>
            <a:xfrm>
              <a:off x="962" y="2812"/>
              <a:ext cx="799" cy="247"/>
            </a:xfrm>
            <a:prstGeom prst="rect">
              <a:avLst/>
            </a:prstGeom>
            <a:solidFill>
              <a:srgbClr val="FFFF99"/>
            </a:solidFill>
            <a:ln cap="flat" cmpd="sng" w="2555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54"/>
            <p:cNvSpPr txBox="1"/>
            <p:nvPr/>
          </p:nvSpPr>
          <p:spPr>
            <a:xfrm>
              <a:off x="963" y="3047"/>
              <a:ext cx="799" cy="247"/>
            </a:xfrm>
            <a:prstGeom prst="rect">
              <a:avLst/>
            </a:prstGeom>
            <a:solidFill>
              <a:srgbClr val="FFFF99"/>
            </a:solidFill>
            <a:ln cap="flat" cmpd="sng" w="2555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54"/>
            <p:cNvSpPr txBox="1"/>
            <p:nvPr/>
          </p:nvSpPr>
          <p:spPr>
            <a:xfrm>
              <a:off x="1760" y="2568"/>
              <a:ext cx="954" cy="247"/>
            </a:xfrm>
            <a:prstGeom prst="rect">
              <a:avLst/>
            </a:prstGeom>
            <a:solidFill>
              <a:srgbClr val="FFFF99"/>
            </a:solidFill>
            <a:ln cap="flat" cmpd="sng" w="2555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54"/>
            <p:cNvSpPr txBox="1"/>
            <p:nvPr/>
          </p:nvSpPr>
          <p:spPr>
            <a:xfrm>
              <a:off x="2712" y="2568"/>
              <a:ext cx="661" cy="247"/>
            </a:xfrm>
            <a:prstGeom prst="rect">
              <a:avLst/>
            </a:prstGeom>
            <a:solidFill>
              <a:srgbClr val="FFFF99"/>
            </a:solidFill>
            <a:ln cap="flat" cmpd="sng" w="2555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54"/>
            <p:cNvSpPr txBox="1"/>
            <p:nvPr/>
          </p:nvSpPr>
          <p:spPr>
            <a:xfrm>
              <a:off x="3370" y="2568"/>
              <a:ext cx="661" cy="247"/>
            </a:xfrm>
            <a:prstGeom prst="rect">
              <a:avLst/>
            </a:prstGeom>
            <a:solidFill>
              <a:srgbClr val="FFFF99"/>
            </a:solidFill>
            <a:ln cap="flat" cmpd="sng" w="2555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54"/>
            <p:cNvSpPr txBox="1"/>
            <p:nvPr/>
          </p:nvSpPr>
          <p:spPr>
            <a:xfrm>
              <a:off x="4019" y="2568"/>
              <a:ext cx="583" cy="247"/>
            </a:xfrm>
            <a:prstGeom prst="rect">
              <a:avLst/>
            </a:prstGeom>
            <a:solidFill>
              <a:srgbClr val="FFFF99"/>
            </a:solidFill>
            <a:ln cap="flat" cmpd="sng" w="2555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54"/>
            <p:cNvSpPr txBox="1"/>
            <p:nvPr/>
          </p:nvSpPr>
          <p:spPr>
            <a:xfrm>
              <a:off x="1761" y="2812"/>
              <a:ext cx="954" cy="247"/>
            </a:xfrm>
            <a:prstGeom prst="rect">
              <a:avLst/>
            </a:prstGeom>
            <a:solidFill>
              <a:srgbClr val="FFFF99"/>
            </a:solidFill>
            <a:ln cap="flat" cmpd="sng" w="2555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54"/>
            <p:cNvSpPr txBox="1"/>
            <p:nvPr/>
          </p:nvSpPr>
          <p:spPr>
            <a:xfrm>
              <a:off x="1761" y="3047"/>
              <a:ext cx="954" cy="247"/>
            </a:xfrm>
            <a:prstGeom prst="rect">
              <a:avLst/>
            </a:prstGeom>
            <a:solidFill>
              <a:srgbClr val="FFFF99"/>
            </a:solidFill>
            <a:ln cap="flat" cmpd="sng" w="2555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54"/>
            <p:cNvSpPr txBox="1"/>
            <p:nvPr/>
          </p:nvSpPr>
          <p:spPr>
            <a:xfrm>
              <a:off x="2714" y="2812"/>
              <a:ext cx="661" cy="247"/>
            </a:xfrm>
            <a:prstGeom prst="rect">
              <a:avLst/>
            </a:prstGeom>
            <a:solidFill>
              <a:srgbClr val="FFFF99"/>
            </a:solidFill>
            <a:ln cap="flat" cmpd="sng" w="2555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54"/>
            <p:cNvSpPr txBox="1"/>
            <p:nvPr/>
          </p:nvSpPr>
          <p:spPr>
            <a:xfrm>
              <a:off x="2715" y="3047"/>
              <a:ext cx="661" cy="247"/>
            </a:xfrm>
            <a:prstGeom prst="rect">
              <a:avLst/>
            </a:prstGeom>
            <a:solidFill>
              <a:srgbClr val="FFFF99"/>
            </a:solidFill>
            <a:ln cap="flat" cmpd="sng" w="2555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54"/>
            <p:cNvSpPr txBox="1"/>
            <p:nvPr/>
          </p:nvSpPr>
          <p:spPr>
            <a:xfrm>
              <a:off x="3371" y="2812"/>
              <a:ext cx="661" cy="247"/>
            </a:xfrm>
            <a:prstGeom prst="rect">
              <a:avLst/>
            </a:prstGeom>
            <a:solidFill>
              <a:srgbClr val="FFFF99"/>
            </a:solidFill>
            <a:ln cap="flat" cmpd="sng" w="2555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54"/>
            <p:cNvSpPr txBox="1"/>
            <p:nvPr/>
          </p:nvSpPr>
          <p:spPr>
            <a:xfrm>
              <a:off x="3371" y="3047"/>
              <a:ext cx="661" cy="247"/>
            </a:xfrm>
            <a:prstGeom prst="rect">
              <a:avLst/>
            </a:prstGeom>
            <a:solidFill>
              <a:srgbClr val="FFFF99"/>
            </a:solidFill>
            <a:ln cap="flat" cmpd="sng" w="2555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54"/>
            <p:cNvSpPr txBox="1"/>
            <p:nvPr/>
          </p:nvSpPr>
          <p:spPr>
            <a:xfrm>
              <a:off x="4020" y="2812"/>
              <a:ext cx="583" cy="247"/>
            </a:xfrm>
            <a:prstGeom prst="rect">
              <a:avLst/>
            </a:prstGeom>
            <a:solidFill>
              <a:srgbClr val="FFFF99"/>
            </a:solidFill>
            <a:ln cap="flat" cmpd="sng" w="2555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54"/>
            <p:cNvSpPr txBox="1"/>
            <p:nvPr/>
          </p:nvSpPr>
          <p:spPr>
            <a:xfrm>
              <a:off x="4021" y="3047"/>
              <a:ext cx="583" cy="247"/>
            </a:xfrm>
            <a:prstGeom prst="rect">
              <a:avLst/>
            </a:prstGeom>
            <a:solidFill>
              <a:srgbClr val="FFFF99"/>
            </a:solidFill>
            <a:ln cap="flat" cmpd="sng" w="2555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54"/>
            <p:cNvSpPr txBox="1"/>
            <p:nvPr/>
          </p:nvSpPr>
          <p:spPr>
            <a:xfrm>
              <a:off x="1786" y="2582"/>
              <a:ext cx="3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75" lIns="92150" spcFirstLastPara="1" rIns="92150" wrap="square" tIns="460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99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333399"/>
                  </a:solidFill>
                  <a:latin typeface="Arial"/>
                  <a:ea typeface="Arial"/>
                  <a:cs typeface="Arial"/>
                  <a:sym typeface="Arial"/>
                </a:rPr>
                <a:t>Ana</a:t>
              </a:r>
              <a:endParaRPr/>
            </a:p>
          </p:txBody>
        </p:sp>
        <p:sp>
          <p:nvSpPr>
            <p:cNvPr id="724" name="Google Shape;724;p54"/>
            <p:cNvSpPr txBox="1"/>
            <p:nvPr/>
          </p:nvSpPr>
          <p:spPr>
            <a:xfrm>
              <a:off x="1786" y="2817"/>
              <a:ext cx="4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75" lIns="92150" spcFirstLastPara="1" rIns="92150" wrap="square" tIns="460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99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333399"/>
                  </a:solidFill>
                  <a:latin typeface="Arial"/>
                  <a:ea typeface="Arial"/>
                  <a:cs typeface="Arial"/>
                  <a:sym typeface="Arial"/>
                </a:rPr>
                <a:t>Maria</a:t>
              </a:r>
              <a:endParaRPr/>
            </a:p>
          </p:txBody>
        </p:sp>
        <p:sp>
          <p:nvSpPr>
            <p:cNvPr id="725" name="Google Shape;725;p54"/>
            <p:cNvSpPr txBox="1"/>
            <p:nvPr/>
          </p:nvSpPr>
          <p:spPr>
            <a:xfrm>
              <a:off x="1782" y="3037"/>
              <a:ext cx="52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75" lIns="92150" spcFirstLastPara="1" rIns="92150" wrap="square" tIns="460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99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333399"/>
                  </a:solidFill>
                  <a:latin typeface="Arial"/>
                  <a:ea typeface="Arial"/>
                  <a:cs typeface="Arial"/>
                  <a:sym typeface="Arial"/>
                </a:rPr>
                <a:t>Pedro</a:t>
              </a:r>
              <a:endParaRPr/>
            </a:p>
          </p:txBody>
        </p:sp>
        <p:sp>
          <p:nvSpPr>
            <p:cNvPr id="726" name="Google Shape;726;p54"/>
            <p:cNvSpPr txBox="1"/>
            <p:nvPr/>
          </p:nvSpPr>
          <p:spPr>
            <a:xfrm>
              <a:off x="990" y="2563"/>
              <a:ext cx="50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75" lIns="92150" spcFirstLastPara="1" rIns="92150" wrap="square" tIns="460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99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333399"/>
                  </a:solidFill>
                  <a:latin typeface="Arial"/>
                  <a:ea typeface="Arial"/>
                  <a:cs typeface="Arial"/>
                  <a:sym typeface="Arial"/>
                </a:rPr>
                <a:t>XXXX</a:t>
              </a:r>
              <a:endParaRPr/>
            </a:p>
          </p:txBody>
        </p:sp>
        <p:sp>
          <p:nvSpPr>
            <p:cNvPr id="727" name="Google Shape;727;p54"/>
            <p:cNvSpPr txBox="1"/>
            <p:nvPr/>
          </p:nvSpPr>
          <p:spPr>
            <a:xfrm>
              <a:off x="988" y="2810"/>
              <a:ext cx="47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75" lIns="92150" spcFirstLastPara="1" rIns="92150" wrap="square" tIns="460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99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333399"/>
                  </a:solidFill>
                  <a:latin typeface="Arial"/>
                  <a:ea typeface="Arial"/>
                  <a:cs typeface="Arial"/>
                  <a:sym typeface="Arial"/>
                </a:rPr>
                <a:t>ZZZZ</a:t>
              </a:r>
              <a:endParaRPr/>
            </a:p>
          </p:txBody>
        </p:sp>
        <p:sp>
          <p:nvSpPr>
            <p:cNvPr id="728" name="Google Shape;728;p54"/>
            <p:cNvSpPr txBox="1"/>
            <p:nvPr/>
          </p:nvSpPr>
          <p:spPr>
            <a:xfrm>
              <a:off x="989" y="3036"/>
              <a:ext cx="50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75" lIns="92150" spcFirstLastPara="1" rIns="92150" wrap="square" tIns="460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99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333399"/>
                  </a:solidFill>
                  <a:latin typeface="Arial"/>
                  <a:ea typeface="Arial"/>
                  <a:cs typeface="Arial"/>
                  <a:sym typeface="Arial"/>
                </a:rPr>
                <a:t>YYYY</a:t>
              </a:r>
              <a:endParaRPr/>
            </a:p>
          </p:txBody>
        </p:sp>
      </p:grpSp>
      <p:cxnSp>
        <p:nvCxnSpPr>
          <p:cNvPr id="729" name="Google Shape;729;p54"/>
          <p:cNvCxnSpPr/>
          <p:nvPr/>
        </p:nvCxnSpPr>
        <p:spPr>
          <a:xfrm>
            <a:off x="5364162" y="333375"/>
            <a:ext cx="3779837" cy="1587"/>
          </a:xfrm>
          <a:prstGeom prst="straightConnector1">
            <a:avLst/>
          </a:prstGeom>
          <a:noFill/>
          <a:ln cap="flat" cmpd="sng" w="28425">
            <a:solidFill>
              <a:srgbClr val="777777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30" name="Google Shape;730;p54"/>
          <p:cNvSpPr txBox="1"/>
          <p:nvPr/>
        </p:nvSpPr>
        <p:spPr>
          <a:xfrm>
            <a:off x="5438775" y="-3175"/>
            <a:ext cx="36607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None/>
            </a:pPr>
            <a:r>
              <a:rPr b="1" i="1" lang="en-US" sz="1600" u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Alternativas de representação física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55"/>
          <p:cNvSpPr txBox="1"/>
          <p:nvPr>
            <p:ph idx="1" type="body"/>
          </p:nvPr>
        </p:nvSpPr>
        <p:spPr>
          <a:xfrm>
            <a:off x="827087" y="2924175"/>
            <a:ext cx="7859712" cy="190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9725" lvl="0" marL="33972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Folha de frequência</a:t>
            </a:r>
            <a:endParaRPr/>
          </a:p>
          <a:p>
            <a:pPr indent="-282575" lvl="1" marL="739775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Modelo Lógico</a:t>
            </a:r>
            <a:endParaRPr/>
          </a:p>
          <a:p>
            <a:pPr indent="-228600" lvl="2" marL="11430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Estrutura abstrata para manter o relacionamento entre os dados</a:t>
            </a:r>
            <a:endParaRPr/>
          </a:p>
        </p:txBody>
      </p:sp>
      <p:sp>
        <p:nvSpPr>
          <p:cNvPr id="739" name="Google Shape;739;p55"/>
          <p:cNvSpPr txBox="1"/>
          <p:nvPr/>
        </p:nvSpPr>
        <p:spPr>
          <a:xfrm>
            <a:off x="1979612" y="1412875"/>
            <a:ext cx="17145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Exemplo</a:t>
            </a:r>
            <a:endParaRPr/>
          </a:p>
        </p:txBody>
      </p:sp>
      <p:cxnSp>
        <p:nvCxnSpPr>
          <p:cNvPr id="740" name="Google Shape;740;p55"/>
          <p:cNvCxnSpPr/>
          <p:nvPr/>
        </p:nvCxnSpPr>
        <p:spPr>
          <a:xfrm>
            <a:off x="5364162" y="333375"/>
            <a:ext cx="3779837" cy="1587"/>
          </a:xfrm>
          <a:prstGeom prst="straightConnector1">
            <a:avLst/>
          </a:prstGeom>
          <a:noFill/>
          <a:ln cap="flat" cmpd="sng" w="28425">
            <a:solidFill>
              <a:srgbClr val="777777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41" name="Google Shape;741;p55"/>
          <p:cNvSpPr txBox="1"/>
          <p:nvPr/>
        </p:nvSpPr>
        <p:spPr>
          <a:xfrm>
            <a:off x="5438775" y="-3175"/>
            <a:ext cx="36607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None/>
            </a:pPr>
            <a:r>
              <a:rPr b="1" i="1" lang="en-US" sz="1600" u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Alternativas de representação física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56"/>
          <p:cNvSpPr txBox="1"/>
          <p:nvPr>
            <p:ph idx="1" type="body"/>
          </p:nvPr>
        </p:nvSpPr>
        <p:spPr>
          <a:xfrm>
            <a:off x="611187" y="1916112"/>
            <a:ext cx="7859712" cy="38496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9725" lvl="0" marL="33972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Folha de frequência</a:t>
            </a:r>
            <a:endParaRPr/>
          </a:p>
          <a:p>
            <a:pPr indent="-282575" lvl="1" marL="739775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1" i="0" lang="en-US" sz="18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Modelo Lógico</a:t>
            </a:r>
            <a:endParaRPr/>
          </a:p>
          <a:p>
            <a:pPr indent="-228600" lvl="2" marL="11430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Estrutura abstrata para manter o relacionamento entre os dados: </a:t>
            </a: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LISTA</a:t>
            </a:r>
            <a:endParaRPr/>
          </a:p>
        </p:txBody>
      </p:sp>
      <p:sp>
        <p:nvSpPr>
          <p:cNvPr id="750" name="Google Shape;750;p56"/>
          <p:cNvSpPr/>
          <p:nvPr/>
        </p:nvSpPr>
        <p:spPr>
          <a:xfrm>
            <a:off x="2390775" y="4259262"/>
            <a:ext cx="563562" cy="552450"/>
          </a:xfrm>
          <a:prstGeom prst="ellipse">
            <a:avLst/>
          </a:prstGeom>
          <a:solidFill>
            <a:srgbClr val="FFFF99"/>
          </a:solidFill>
          <a:ln cap="flat" cmpd="sng" w="25550">
            <a:solidFill>
              <a:srgbClr val="FF99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56"/>
          <p:cNvSpPr/>
          <p:nvPr/>
        </p:nvSpPr>
        <p:spPr>
          <a:xfrm>
            <a:off x="3614737" y="4259262"/>
            <a:ext cx="563562" cy="552450"/>
          </a:xfrm>
          <a:prstGeom prst="ellipse">
            <a:avLst/>
          </a:prstGeom>
          <a:solidFill>
            <a:srgbClr val="FFFF99"/>
          </a:solidFill>
          <a:ln cap="flat" cmpd="sng" w="25550">
            <a:solidFill>
              <a:srgbClr val="FF99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56"/>
          <p:cNvSpPr/>
          <p:nvPr/>
        </p:nvSpPr>
        <p:spPr>
          <a:xfrm>
            <a:off x="4838700" y="4259262"/>
            <a:ext cx="563562" cy="552450"/>
          </a:xfrm>
          <a:prstGeom prst="ellipse">
            <a:avLst/>
          </a:prstGeom>
          <a:solidFill>
            <a:srgbClr val="FFFF99"/>
          </a:solidFill>
          <a:ln cap="flat" cmpd="sng" w="25550">
            <a:solidFill>
              <a:srgbClr val="FF99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3" name="Google Shape;753;p56"/>
          <p:cNvCxnSpPr/>
          <p:nvPr/>
        </p:nvCxnSpPr>
        <p:spPr>
          <a:xfrm>
            <a:off x="2967037" y="4535487"/>
            <a:ext cx="635000" cy="1587"/>
          </a:xfrm>
          <a:prstGeom prst="straightConnector1">
            <a:avLst/>
          </a:prstGeom>
          <a:noFill/>
          <a:ln cap="flat" cmpd="sng" w="25550">
            <a:solidFill>
              <a:srgbClr val="FF99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54" name="Google Shape;754;p56"/>
          <p:cNvCxnSpPr/>
          <p:nvPr/>
        </p:nvCxnSpPr>
        <p:spPr>
          <a:xfrm>
            <a:off x="4191000" y="4535487"/>
            <a:ext cx="635000" cy="1587"/>
          </a:xfrm>
          <a:prstGeom prst="straightConnector1">
            <a:avLst/>
          </a:prstGeom>
          <a:noFill/>
          <a:ln cap="flat" cmpd="sng" w="25550">
            <a:solidFill>
              <a:srgbClr val="FF99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55" name="Google Shape;755;p56"/>
          <p:cNvSpPr txBox="1"/>
          <p:nvPr/>
        </p:nvSpPr>
        <p:spPr>
          <a:xfrm>
            <a:off x="2400300" y="4378325"/>
            <a:ext cx="5461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92150" spcFirstLastPara="1" rIns="92150" wrap="square" tIns="460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</a:t>
            </a:r>
            <a:endParaRPr/>
          </a:p>
        </p:txBody>
      </p:sp>
      <p:sp>
        <p:nvSpPr>
          <p:cNvPr id="756" name="Google Shape;756;p56"/>
          <p:cNvSpPr txBox="1"/>
          <p:nvPr/>
        </p:nvSpPr>
        <p:spPr>
          <a:xfrm>
            <a:off x="3563937" y="4365625"/>
            <a:ext cx="6921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92150" spcFirstLastPara="1" rIns="92150" wrap="square" tIns="460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Maria</a:t>
            </a:r>
            <a:endParaRPr/>
          </a:p>
        </p:txBody>
      </p:sp>
      <p:sp>
        <p:nvSpPr>
          <p:cNvPr id="757" name="Google Shape;757;p56"/>
          <p:cNvSpPr txBox="1"/>
          <p:nvPr/>
        </p:nvSpPr>
        <p:spPr>
          <a:xfrm>
            <a:off x="4762500" y="4354512"/>
            <a:ext cx="7254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92150" spcFirstLastPara="1" rIns="92150" wrap="square" tIns="460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Pedro</a:t>
            </a:r>
            <a:endParaRPr/>
          </a:p>
        </p:txBody>
      </p:sp>
      <p:sp>
        <p:nvSpPr>
          <p:cNvPr id="758" name="Google Shape;758;p56"/>
          <p:cNvSpPr txBox="1"/>
          <p:nvPr/>
        </p:nvSpPr>
        <p:spPr>
          <a:xfrm>
            <a:off x="1331912" y="908050"/>
            <a:ext cx="1641475" cy="566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Exemplo</a:t>
            </a:r>
            <a:endParaRPr/>
          </a:p>
        </p:txBody>
      </p:sp>
      <p:cxnSp>
        <p:nvCxnSpPr>
          <p:cNvPr id="759" name="Google Shape;759;p56"/>
          <p:cNvCxnSpPr/>
          <p:nvPr/>
        </p:nvCxnSpPr>
        <p:spPr>
          <a:xfrm>
            <a:off x="5364162" y="333375"/>
            <a:ext cx="3779837" cy="1587"/>
          </a:xfrm>
          <a:prstGeom prst="straightConnector1">
            <a:avLst/>
          </a:prstGeom>
          <a:noFill/>
          <a:ln cap="flat" cmpd="sng" w="28425">
            <a:solidFill>
              <a:srgbClr val="777777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60" name="Google Shape;760;p56"/>
          <p:cNvSpPr txBox="1"/>
          <p:nvPr/>
        </p:nvSpPr>
        <p:spPr>
          <a:xfrm>
            <a:off x="5438775" y="-3175"/>
            <a:ext cx="36607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None/>
            </a:pPr>
            <a:r>
              <a:rPr b="1" i="1" lang="en-US" sz="1600" u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Alternativas de representação física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57"/>
          <p:cNvSpPr txBox="1"/>
          <p:nvPr>
            <p:ph idx="1" type="body"/>
          </p:nvPr>
        </p:nvSpPr>
        <p:spPr>
          <a:xfrm>
            <a:off x="1042987" y="2492375"/>
            <a:ext cx="7354887" cy="26257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9725" lvl="0" marL="33972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Folha de frequência</a:t>
            </a:r>
            <a:endParaRPr/>
          </a:p>
          <a:p>
            <a:pPr indent="-282575" lvl="1" marL="739775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1" i="0" lang="en-US" sz="18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Modelo Físico</a:t>
            </a:r>
            <a:endParaRPr/>
          </a:p>
          <a:p>
            <a:pPr indent="-228600" lvl="2" marL="11430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 a estrutura lógica em uma estrutura de armazenamento (estrutura física) em uma linguagem de programação</a:t>
            </a:r>
            <a:endParaRPr/>
          </a:p>
        </p:txBody>
      </p:sp>
      <p:sp>
        <p:nvSpPr>
          <p:cNvPr id="769" name="Google Shape;769;p57"/>
          <p:cNvSpPr txBox="1"/>
          <p:nvPr/>
        </p:nvSpPr>
        <p:spPr>
          <a:xfrm>
            <a:off x="1763712" y="1341437"/>
            <a:ext cx="1570037" cy="638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Exemplo</a:t>
            </a:r>
            <a:endParaRPr/>
          </a:p>
        </p:txBody>
      </p:sp>
      <p:cxnSp>
        <p:nvCxnSpPr>
          <p:cNvPr id="770" name="Google Shape;770;p57"/>
          <p:cNvCxnSpPr/>
          <p:nvPr/>
        </p:nvCxnSpPr>
        <p:spPr>
          <a:xfrm>
            <a:off x="5364162" y="333375"/>
            <a:ext cx="3779837" cy="1587"/>
          </a:xfrm>
          <a:prstGeom prst="straightConnector1">
            <a:avLst/>
          </a:prstGeom>
          <a:noFill/>
          <a:ln cap="flat" cmpd="sng" w="28425">
            <a:solidFill>
              <a:srgbClr val="777777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71" name="Google Shape;771;p57"/>
          <p:cNvSpPr txBox="1"/>
          <p:nvPr/>
        </p:nvSpPr>
        <p:spPr>
          <a:xfrm>
            <a:off x="5438775" y="-3175"/>
            <a:ext cx="36607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None/>
            </a:pPr>
            <a:r>
              <a:rPr b="1" i="1" lang="en-US" sz="1600" u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Alternativas de representação física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58"/>
          <p:cNvSpPr txBox="1"/>
          <p:nvPr>
            <p:ph idx="1" type="body"/>
          </p:nvPr>
        </p:nvSpPr>
        <p:spPr>
          <a:xfrm>
            <a:off x="971550" y="1700212"/>
            <a:ext cx="7283450" cy="37782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9725" lvl="0" marL="33972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Folha de frequência</a:t>
            </a:r>
            <a:endParaRPr/>
          </a:p>
          <a:p>
            <a:pPr indent="-282575" lvl="1" marL="739775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1" i="0" lang="en-US" sz="18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Modelo Físico</a:t>
            </a:r>
            <a:endParaRPr/>
          </a:p>
          <a:p>
            <a:pPr indent="-228600" lvl="2" marL="11430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 a estrutura lógica em uma estrutura de armazenamento (estrutura física) em uma linguagem de programação: </a:t>
            </a: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ARRAY</a:t>
            </a:r>
            <a:endParaRPr/>
          </a:p>
        </p:txBody>
      </p:sp>
      <p:sp>
        <p:nvSpPr>
          <p:cNvPr id="780" name="Google Shape;780;p58"/>
          <p:cNvSpPr txBox="1"/>
          <p:nvPr/>
        </p:nvSpPr>
        <p:spPr>
          <a:xfrm>
            <a:off x="6569075" y="4524375"/>
            <a:ext cx="887412" cy="417512"/>
          </a:xfrm>
          <a:prstGeom prst="rect">
            <a:avLst/>
          </a:prstGeom>
          <a:solidFill>
            <a:srgbClr val="FFFFFF"/>
          </a:solidFill>
          <a:ln cap="flat" cmpd="sng" w="255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58"/>
          <p:cNvSpPr txBox="1"/>
          <p:nvPr/>
        </p:nvSpPr>
        <p:spPr>
          <a:xfrm>
            <a:off x="3044825" y="4524375"/>
            <a:ext cx="887412" cy="417512"/>
          </a:xfrm>
          <a:prstGeom prst="rect">
            <a:avLst/>
          </a:prstGeom>
          <a:solidFill>
            <a:srgbClr val="FFFFFF"/>
          </a:solidFill>
          <a:ln cap="flat" cmpd="sng" w="255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58"/>
          <p:cNvSpPr txBox="1"/>
          <p:nvPr/>
        </p:nvSpPr>
        <p:spPr>
          <a:xfrm>
            <a:off x="1476375" y="4525962"/>
            <a:ext cx="15732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92150" spcFirstLastPara="1" rIns="92150" wrap="square" tIns="460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vetor de alunos</a:t>
            </a:r>
            <a:endParaRPr/>
          </a:p>
        </p:txBody>
      </p:sp>
      <p:sp>
        <p:nvSpPr>
          <p:cNvPr id="783" name="Google Shape;783;p58"/>
          <p:cNvSpPr txBox="1"/>
          <p:nvPr/>
        </p:nvSpPr>
        <p:spPr>
          <a:xfrm>
            <a:off x="3925887" y="4524375"/>
            <a:ext cx="887412" cy="417512"/>
          </a:xfrm>
          <a:prstGeom prst="rect">
            <a:avLst/>
          </a:prstGeom>
          <a:solidFill>
            <a:srgbClr val="FFFF99"/>
          </a:solidFill>
          <a:ln cap="flat" cmpd="sng" w="25550">
            <a:solidFill>
              <a:srgbClr val="FF99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58"/>
          <p:cNvSpPr txBox="1"/>
          <p:nvPr/>
        </p:nvSpPr>
        <p:spPr>
          <a:xfrm>
            <a:off x="4802187" y="4524375"/>
            <a:ext cx="887412" cy="417512"/>
          </a:xfrm>
          <a:prstGeom prst="rect">
            <a:avLst/>
          </a:prstGeom>
          <a:solidFill>
            <a:srgbClr val="FFFF99"/>
          </a:solidFill>
          <a:ln cap="flat" cmpd="sng" w="25550">
            <a:solidFill>
              <a:srgbClr val="FF99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58"/>
          <p:cNvSpPr txBox="1"/>
          <p:nvPr/>
        </p:nvSpPr>
        <p:spPr>
          <a:xfrm>
            <a:off x="5678487" y="4524375"/>
            <a:ext cx="887412" cy="417512"/>
          </a:xfrm>
          <a:prstGeom prst="rect">
            <a:avLst/>
          </a:prstGeom>
          <a:solidFill>
            <a:srgbClr val="FFFF99"/>
          </a:solidFill>
          <a:ln cap="flat" cmpd="sng" w="25550">
            <a:solidFill>
              <a:srgbClr val="FF99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58"/>
          <p:cNvSpPr txBox="1"/>
          <p:nvPr/>
        </p:nvSpPr>
        <p:spPr>
          <a:xfrm>
            <a:off x="4090987" y="4533900"/>
            <a:ext cx="5461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92150" spcFirstLastPara="1" rIns="92150" wrap="square" tIns="460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</a:t>
            </a:r>
            <a:endParaRPr/>
          </a:p>
        </p:txBody>
      </p:sp>
      <p:sp>
        <p:nvSpPr>
          <p:cNvPr id="787" name="Google Shape;787;p58"/>
          <p:cNvSpPr txBox="1"/>
          <p:nvPr/>
        </p:nvSpPr>
        <p:spPr>
          <a:xfrm>
            <a:off x="4889500" y="4533900"/>
            <a:ext cx="6921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92150" spcFirstLastPara="1" rIns="92150" wrap="square" tIns="460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Maria</a:t>
            </a:r>
            <a:endParaRPr/>
          </a:p>
        </p:txBody>
      </p:sp>
      <p:sp>
        <p:nvSpPr>
          <p:cNvPr id="788" name="Google Shape;788;p58"/>
          <p:cNvSpPr txBox="1"/>
          <p:nvPr/>
        </p:nvSpPr>
        <p:spPr>
          <a:xfrm>
            <a:off x="5740400" y="4533900"/>
            <a:ext cx="7254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92150" spcFirstLastPara="1" rIns="92150" wrap="square" tIns="460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Pedro</a:t>
            </a:r>
            <a:endParaRPr/>
          </a:p>
        </p:txBody>
      </p:sp>
      <p:sp>
        <p:nvSpPr>
          <p:cNvPr id="789" name="Google Shape;789;p58"/>
          <p:cNvSpPr txBox="1"/>
          <p:nvPr/>
        </p:nvSpPr>
        <p:spPr>
          <a:xfrm>
            <a:off x="1908175" y="836612"/>
            <a:ext cx="1570037" cy="566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Exemplo</a:t>
            </a:r>
            <a:endParaRPr/>
          </a:p>
        </p:txBody>
      </p:sp>
      <p:cxnSp>
        <p:nvCxnSpPr>
          <p:cNvPr id="790" name="Google Shape;790;p58"/>
          <p:cNvCxnSpPr/>
          <p:nvPr/>
        </p:nvCxnSpPr>
        <p:spPr>
          <a:xfrm>
            <a:off x="5364162" y="333375"/>
            <a:ext cx="3779837" cy="1587"/>
          </a:xfrm>
          <a:prstGeom prst="straightConnector1">
            <a:avLst/>
          </a:prstGeom>
          <a:noFill/>
          <a:ln cap="flat" cmpd="sng" w="28425">
            <a:solidFill>
              <a:srgbClr val="777777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91" name="Google Shape;791;p58"/>
          <p:cNvSpPr txBox="1"/>
          <p:nvPr/>
        </p:nvSpPr>
        <p:spPr>
          <a:xfrm>
            <a:off x="5438775" y="-3175"/>
            <a:ext cx="36607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None/>
            </a:pPr>
            <a:r>
              <a:rPr b="1" i="1" lang="en-US" sz="1600" u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Alternativas de representação física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59"/>
          <p:cNvSpPr txBox="1"/>
          <p:nvPr>
            <p:ph idx="1" type="body"/>
          </p:nvPr>
        </p:nvSpPr>
        <p:spPr>
          <a:xfrm>
            <a:off x="1331912" y="1628775"/>
            <a:ext cx="2890837" cy="4651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9725" lvl="0" marL="3397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Folha de frequência</a:t>
            </a:r>
            <a:endParaRPr/>
          </a:p>
        </p:txBody>
      </p:sp>
      <p:sp>
        <p:nvSpPr>
          <p:cNvPr id="803" name="Google Shape;803;p59"/>
          <p:cNvSpPr txBox="1"/>
          <p:nvPr/>
        </p:nvSpPr>
        <p:spPr>
          <a:xfrm>
            <a:off x="1619250" y="5084762"/>
            <a:ext cx="4057650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92150" spcFirstLastPara="1" rIns="92150" wrap="square" tIns="4607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Programa</a:t>
            </a:r>
            <a:r>
              <a:rPr b="0" i="0" lang="en-US" sz="18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manipula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dados a respeito 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dos alunos matriculados</a:t>
            </a:r>
            <a:endParaRPr/>
          </a:p>
        </p:txBody>
      </p:sp>
      <p:sp>
        <p:nvSpPr>
          <p:cNvPr id="804" name="Google Shape;804;p59"/>
          <p:cNvSpPr txBox="1"/>
          <p:nvPr/>
        </p:nvSpPr>
        <p:spPr>
          <a:xfrm>
            <a:off x="6659562" y="2349500"/>
            <a:ext cx="2203450" cy="25685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Operações</a:t>
            </a: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11430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insere </a:t>
            </a:r>
            <a:endParaRPr/>
          </a:p>
          <a:p>
            <a:pPr indent="-11430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consulta</a:t>
            </a:r>
            <a:endParaRPr/>
          </a:p>
          <a:p>
            <a:pPr indent="-11430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excluir</a:t>
            </a:r>
            <a:endParaRPr/>
          </a:p>
          <a:p>
            <a:pPr indent="-11430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altera</a:t>
            </a:r>
            <a:endParaRPr/>
          </a:p>
          <a:p>
            <a:pPr indent="-11430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calculaMedia</a:t>
            </a:r>
            <a:endParaRPr/>
          </a:p>
        </p:txBody>
      </p:sp>
      <p:sp>
        <p:nvSpPr>
          <p:cNvPr id="805" name="Google Shape;805;p59"/>
          <p:cNvSpPr txBox="1"/>
          <p:nvPr/>
        </p:nvSpPr>
        <p:spPr>
          <a:xfrm>
            <a:off x="971550" y="692150"/>
            <a:ext cx="14986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Exemplo</a:t>
            </a:r>
            <a:endParaRPr/>
          </a:p>
        </p:txBody>
      </p:sp>
      <p:grpSp>
        <p:nvGrpSpPr>
          <p:cNvPr id="806" name="Google Shape;806;p59"/>
          <p:cNvGrpSpPr/>
          <p:nvPr/>
        </p:nvGrpSpPr>
        <p:grpSpPr>
          <a:xfrm>
            <a:off x="684212" y="2349500"/>
            <a:ext cx="5786437" cy="2608262"/>
            <a:chOff x="249" y="1480"/>
            <a:chExt cx="3645" cy="1643"/>
          </a:xfrm>
        </p:grpSpPr>
        <p:sp>
          <p:nvSpPr>
            <p:cNvPr id="807" name="Google Shape;807;p59"/>
            <p:cNvSpPr txBox="1"/>
            <p:nvPr/>
          </p:nvSpPr>
          <p:spPr>
            <a:xfrm>
              <a:off x="249" y="1480"/>
              <a:ext cx="3645" cy="673"/>
            </a:xfrm>
            <a:prstGeom prst="rect">
              <a:avLst/>
            </a:prstGeom>
            <a:solidFill>
              <a:srgbClr val="FFFF99"/>
            </a:solidFill>
            <a:ln cap="flat" cmpd="sng" w="2555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59"/>
            <p:cNvSpPr txBox="1"/>
            <p:nvPr/>
          </p:nvSpPr>
          <p:spPr>
            <a:xfrm>
              <a:off x="284" y="1508"/>
              <a:ext cx="2332" cy="5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75" lIns="92150" spcFirstLastPara="1" rIns="92150" wrap="square" tIns="460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99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333399"/>
                  </a:solidFill>
                  <a:latin typeface="Arial"/>
                  <a:ea typeface="Arial"/>
                  <a:cs typeface="Arial"/>
                  <a:sym typeface="Arial"/>
                </a:rPr>
                <a:t>Disciplina: Estruturas de Dados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99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333399"/>
                  </a:solidFill>
                  <a:latin typeface="Arial"/>
                  <a:ea typeface="Arial"/>
                  <a:cs typeface="Arial"/>
                  <a:sym typeface="Arial"/>
                </a:rPr>
                <a:t>Semestre: 2009-2          Turma: A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99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333399"/>
                  </a:solidFill>
                  <a:latin typeface="Arial"/>
                  <a:ea typeface="Arial"/>
                  <a:cs typeface="Arial"/>
                  <a:sym typeface="Arial"/>
                </a:rPr>
                <a:t>Professor: Maria Silva</a:t>
              </a:r>
              <a:endParaRPr/>
            </a:p>
          </p:txBody>
        </p:sp>
        <p:sp>
          <p:nvSpPr>
            <p:cNvPr id="809" name="Google Shape;809;p59"/>
            <p:cNvSpPr txBox="1"/>
            <p:nvPr/>
          </p:nvSpPr>
          <p:spPr>
            <a:xfrm>
              <a:off x="250" y="2153"/>
              <a:ext cx="799" cy="247"/>
            </a:xfrm>
            <a:prstGeom prst="rect">
              <a:avLst/>
            </a:prstGeom>
            <a:solidFill>
              <a:srgbClr val="FFFF99"/>
            </a:solidFill>
            <a:ln cap="flat" cmpd="sng" w="2555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59"/>
            <p:cNvSpPr txBox="1"/>
            <p:nvPr/>
          </p:nvSpPr>
          <p:spPr>
            <a:xfrm>
              <a:off x="1050" y="2153"/>
              <a:ext cx="954" cy="247"/>
            </a:xfrm>
            <a:prstGeom prst="rect">
              <a:avLst/>
            </a:prstGeom>
            <a:solidFill>
              <a:srgbClr val="FFFF99"/>
            </a:solidFill>
            <a:ln cap="flat" cmpd="sng" w="2555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59"/>
            <p:cNvSpPr txBox="1"/>
            <p:nvPr/>
          </p:nvSpPr>
          <p:spPr>
            <a:xfrm>
              <a:off x="2001" y="2153"/>
              <a:ext cx="661" cy="247"/>
            </a:xfrm>
            <a:prstGeom prst="rect">
              <a:avLst/>
            </a:prstGeom>
            <a:solidFill>
              <a:srgbClr val="FFFF99"/>
            </a:solidFill>
            <a:ln cap="flat" cmpd="sng" w="2555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59"/>
            <p:cNvSpPr txBox="1"/>
            <p:nvPr/>
          </p:nvSpPr>
          <p:spPr>
            <a:xfrm>
              <a:off x="2659" y="2153"/>
              <a:ext cx="661" cy="247"/>
            </a:xfrm>
            <a:prstGeom prst="rect">
              <a:avLst/>
            </a:prstGeom>
            <a:solidFill>
              <a:srgbClr val="FFFF99"/>
            </a:solidFill>
            <a:ln cap="flat" cmpd="sng" w="2555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59"/>
            <p:cNvSpPr txBox="1"/>
            <p:nvPr/>
          </p:nvSpPr>
          <p:spPr>
            <a:xfrm>
              <a:off x="3308" y="2153"/>
              <a:ext cx="583" cy="247"/>
            </a:xfrm>
            <a:prstGeom prst="rect">
              <a:avLst/>
            </a:prstGeom>
            <a:solidFill>
              <a:srgbClr val="FFFF99"/>
            </a:solidFill>
            <a:ln cap="flat" cmpd="sng" w="2555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59"/>
            <p:cNvSpPr txBox="1"/>
            <p:nvPr/>
          </p:nvSpPr>
          <p:spPr>
            <a:xfrm>
              <a:off x="272" y="2162"/>
              <a:ext cx="75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75" lIns="92150" spcFirstLastPara="1" rIns="92150" wrap="square" tIns="460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99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333399"/>
                  </a:solidFill>
                  <a:latin typeface="Arial"/>
                  <a:ea typeface="Arial"/>
                  <a:cs typeface="Arial"/>
                  <a:sym typeface="Arial"/>
                </a:rPr>
                <a:t>matrícula</a:t>
              </a:r>
              <a:endParaRPr/>
            </a:p>
          </p:txBody>
        </p:sp>
        <p:sp>
          <p:nvSpPr>
            <p:cNvPr id="815" name="Google Shape;815;p59"/>
            <p:cNvSpPr txBox="1"/>
            <p:nvPr/>
          </p:nvSpPr>
          <p:spPr>
            <a:xfrm>
              <a:off x="1315" y="2150"/>
              <a:ext cx="50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75" lIns="92150" spcFirstLastPara="1" rIns="92150" wrap="square" tIns="460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99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333399"/>
                  </a:solidFill>
                  <a:latin typeface="Arial"/>
                  <a:ea typeface="Arial"/>
                  <a:cs typeface="Arial"/>
                  <a:sym typeface="Arial"/>
                </a:rPr>
                <a:t>nome</a:t>
              </a:r>
              <a:endParaRPr/>
            </a:p>
          </p:txBody>
        </p:sp>
        <p:sp>
          <p:nvSpPr>
            <p:cNvPr id="816" name="Google Shape;816;p59"/>
            <p:cNvSpPr txBox="1"/>
            <p:nvPr/>
          </p:nvSpPr>
          <p:spPr>
            <a:xfrm>
              <a:off x="2212" y="2150"/>
              <a:ext cx="237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75" lIns="92150" spcFirstLastPara="1" rIns="92150" wrap="square" tIns="460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99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333399"/>
                  </a:solidFill>
                  <a:latin typeface="Arial"/>
                  <a:ea typeface="Arial"/>
                  <a:cs typeface="Arial"/>
                  <a:sym typeface="Arial"/>
                </a:rPr>
                <a:t>...</a:t>
              </a:r>
              <a:endParaRPr/>
            </a:p>
          </p:txBody>
        </p:sp>
        <p:sp>
          <p:nvSpPr>
            <p:cNvPr id="817" name="Google Shape;817;p59"/>
            <p:cNvSpPr txBox="1"/>
            <p:nvPr/>
          </p:nvSpPr>
          <p:spPr>
            <a:xfrm>
              <a:off x="2907" y="2149"/>
              <a:ext cx="237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75" lIns="92150" spcFirstLastPara="1" rIns="92150" wrap="square" tIns="460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99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333399"/>
                  </a:solidFill>
                  <a:latin typeface="Arial"/>
                  <a:ea typeface="Arial"/>
                  <a:cs typeface="Arial"/>
                  <a:sym typeface="Arial"/>
                </a:rPr>
                <a:t>...</a:t>
              </a:r>
              <a:endParaRPr/>
            </a:p>
          </p:txBody>
        </p:sp>
        <p:sp>
          <p:nvSpPr>
            <p:cNvPr id="818" name="Google Shape;818;p59"/>
            <p:cNvSpPr txBox="1"/>
            <p:nvPr/>
          </p:nvSpPr>
          <p:spPr>
            <a:xfrm>
              <a:off x="3565" y="2149"/>
              <a:ext cx="237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75" lIns="92150" spcFirstLastPara="1" rIns="92150" wrap="square" tIns="460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99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333399"/>
                  </a:solidFill>
                  <a:latin typeface="Arial"/>
                  <a:ea typeface="Arial"/>
                  <a:cs typeface="Arial"/>
                  <a:sym typeface="Arial"/>
                </a:rPr>
                <a:t>...</a:t>
              </a:r>
              <a:endParaRPr/>
            </a:p>
          </p:txBody>
        </p:sp>
        <p:sp>
          <p:nvSpPr>
            <p:cNvPr id="819" name="Google Shape;819;p59"/>
            <p:cNvSpPr txBox="1"/>
            <p:nvPr/>
          </p:nvSpPr>
          <p:spPr>
            <a:xfrm>
              <a:off x="251" y="2397"/>
              <a:ext cx="799" cy="247"/>
            </a:xfrm>
            <a:prstGeom prst="rect">
              <a:avLst/>
            </a:prstGeom>
            <a:solidFill>
              <a:srgbClr val="FFFF99"/>
            </a:solidFill>
            <a:ln cap="flat" cmpd="sng" w="2555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59"/>
            <p:cNvSpPr txBox="1"/>
            <p:nvPr/>
          </p:nvSpPr>
          <p:spPr>
            <a:xfrm>
              <a:off x="252" y="2641"/>
              <a:ext cx="799" cy="247"/>
            </a:xfrm>
            <a:prstGeom prst="rect">
              <a:avLst/>
            </a:prstGeom>
            <a:solidFill>
              <a:srgbClr val="FFFF99"/>
            </a:solidFill>
            <a:ln cap="flat" cmpd="sng" w="2555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59"/>
            <p:cNvSpPr txBox="1"/>
            <p:nvPr/>
          </p:nvSpPr>
          <p:spPr>
            <a:xfrm>
              <a:off x="253" y="2876"/>
              <a:ext cx="799" cy="247"/>
            </a:xfrm>
            <a:prstGeom prst="rect">
              <a:avLst/>
            </a:prstGeom>
            <a:solidFill>
              <a:srgbClr val="FFFF99"/>
            </a:solidFill>
            <a:ln cap="flat" cmpd="sng" w="2555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59"/>
            <p:cNvSpPr txBox="1"/>
            <p:nvPr/>
          </p:nvSpPr>
          <p:spPr>
            <a:xfrm>
              <a:off x="1050" y="2397"/>
              <a:ext cx="954" cy="247"/>
            </a:xfrm>
            <a:prstGeom prst="rect">
              <a:avLst/>
            </a:prstGeom>
            <a:solidFill>
              <a:srgbClr val="FFFF99"/>
            </a:solidFill>
            <a:ln cap="flat" cmpd="sng" w="2555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59"/>
            <p:cNvSpPr txBox="1"/>
            <p:nvPr/>
          </p:nvSpPr>
          <p:spPr>
            <a:xfrm>
              <a:off x="2002" y="2397"/>
              <a:ext cx="661" cy="247"/>
            </a:xfrm>
            <a:prstGeom prst="rect">
              <a:avLst/>
            </a:prstGeom>
            <a:solidFill>
              <a:srgbClr val="FFFF99"/>
            </a:solidFill>
            <a:ln cap="flat" cmpd="sng" w="2555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59"/>
            <p:cNvSpPr txBox="1"/>
            <p:nvPr/>
          </p:nvSpPr>
          <p:spPr>
            <a:xfrm>
              <a:off x="2660" y="2397"/>
              <a:ext cx="661" cy="247"/>
            </a:xfrm>
            <a:prstGeom prst="rect">
              <a:avLst/>
            </a:prstGeom>
            <a:solidFill>
              <a:srgbClr val="FFFF99"/>
            </a:solidFill>
            <a:ln cap="flat" cmpd="sng" w="2555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59"/>
            <p:cNvSpPr txBox="1"/>
            <p:nvPr/>
          </p:nvSpPr>
          <p:spPr>
            <a:xfrm>
              <a:off x="3309" y="2397"/>
              <a:ext cx="583" cy="247"/>
            </a:xfrm>
            <a:prstGeom prst="rect">
              <a:avLst/>
            </a:prstGeom>
            <a:solidFill>
              <a:srgbClr val="FFFF99"/>
            </a:solidFill>
            <a:ln cap="flat" cmpd="sng" w="2555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59"/>
            <p:cNvSpPr txBox="1"/>
            <p:nvPr/>
          </p:nvSpPr>
          <p:spPr>
            <a:xfrm>
              <a:off x="1051" y="2641"/>
              <a:ext cx="954" cy="247"/>
            </a:xfrm>
            <a:prstGeom prst="rect">
              <a:avLst/>
            </a:prstGeom>
            <a:solidFill>
              <a:srgbClr val="FFFF99"/>
            </a:solidFill>
            <a:ln cap="flat" cmpd="sng" w="2555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59"/>
            <p:cNvSpPr txBox="1"/>
            <p:nvPr/>
          </p:nvSpPr>
          <p:spPr>
            <a:xfrm>
              <a:off x="1051" y="2876"/>
              <a:ext cx="954" cy="247"/>
            </a:xfrm>
            <a:prstGeom prst="rect">
              <a:avLst/>
            </a:prstGeom>
            <a:solidFill>
              <a:srgbClr val="FFFF99"/>
            </a:solidFill>
            <a:ln cap="flat" cmpd="sng" w="2555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59"/>
            <p:cNvSpPr txBox="1"/>
            <p:nvPr/>
          </p:nvSpPr>
          <p:spPr>
            <a:xfrm>
              <a:off x="2004" y="2641"/>
              <a:ext cx="661" cy="247"/>
            </a:xfrm>
            <a:prstGeom prst="rect">
              <a:avLst/>
            </a:prstGeom>
            <a:solidFill>
              <a:srgbClr val="FFFF99"/>
            </a:solidFill>
            <a:ln cap="flat" cmpd="sng" w="2555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59"/>
            <p:cNvSpPr txBox="1"/>
            <p:nvPr/>
          </p:nvSpPr>
          <p:spPr>
            <a:xfrm>
              <a:off x="2005" y="2876"/>
              <a:ext cx="661" cy="247"/>
            </a:xfrm>
            <a:prstGeom prst="rect">
              <a:avLst/>
            </a:prstGeom>
            <a:solidFill>
              <a:srgbClr val="FFFF99"/>
            </a:solidFill>
            <a:ln cap="flat" cmpd="sng" w="2555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59"/>
            <p:cNvSpPr txBox="1"/>
            <p:nvPr/>
          </p:nvSpPr>
          <p:spPr>
            <a:xfrm>
              <a:off x="2661" y="2641"/>
              <a:ext cx="661" cy="247"/>
            </a:xfrm>
            <a:prstGeom prst="rect">
              <a:avLst/>
            </a:prstGeom>
            <a:solidFill>
              <a:srgbClr val="FFFF99"/>
            </a:solidFill>
            <a:ln cap="flat" cmpd="sng" w="2555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59"/>
            <p:cNvSpPr txBox="1"/>
            <p:nvPr/>
          </p:nvSpPr>
          <p:spPr>
            <a:xfrm>
              <a:off x="2661" y="2876"/>
              <a:ext cx="661" cy="247"/>
            </a:xfrm>
            <a:prstGeom prst="rect">
              <a:avLst/>
            </a:prstGeom>
            <a:solidFill>
              <a:srgbClr val="FFFF99"/>
            </a:solidFill>
            <a:ln cap="flat" cmpd="sng" w="2555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59"/>
            <p:cNvSpPr txBox="1"/>
            <p:nvPr/>
          </p:nvSpPr>
          <p:spPr>
            <a:xfrm>
              <a:off x="3310" y="2641"/>
              <a:ext cx="583" cy="247"/>
            </a:xfrm>
            <a:prstGeom prst="rect">
              <a:avLst/>
            </a:prstGeom>
            <a:solidFill>
              <a:srgbClr val="FFFF99"/>
            </a:solidFill>
            <a:ln cap="flat" cmpd="sng" w="2555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59"/>
            <p:cNvSpPr txBox="1"/>
            <p:nvPr/>
          </p:nvSpPr>
          <p:spPr>
            <a:xfrm>
              <a:off x="3311" y="2876"/>
              <a:ext cx="583" cy="247"/>
            </a:xfrm>
            <a:prstGeom prst="rect">
              <a:avLst/>
            </a:prstGeom>
            <a:solidFill>
              <a:srgbClr val="FFFF99"/>
            </a:solidFill>
            <a:ln cap="flat" cmpd="sng" w="2555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59"/>
            <p:cNvSpPr txBox="1"/>
            <p:nvPr/>
          </p:nvSpPr>
          <p:spPr>
            <a:xfrm>
              <a:off x="1076" y="2411"/>
              <a:ext cx="3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75" lIns="92150" spcFirstLastPara="1" rIns="92150" wrap="square" tIns="460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99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333399"/>
                  </a:solidFill>
                  <a:latin typeface="Arial"/>
                  <a:ea typeface="Arial"/>
                  <a:cs typeface="Arial"/>
                  <a:sym typeface="Arial"/>
                </a:rPr>
                <a:t>Ana</a:t>
              </a:r>
              <a:endParaRPr/>
            </a:p>
          </p:txBody>
        </p:sp>
        <p:sp>
          <p:nvSpPr>
            <p:cNvPr id="835" name="Google Shape;835;p59"/>
            <p:cNvSpPr txBox="1"/>
            <p:nvPr/>
          </p:nvSpPr>
          <p:spPr>
            <a:xfrm>
              <a:off x="1076" y="2646"/>
              <a:ext cx="4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75" lIns="92150" spcFirstLastPara="1" rIns="92150" wrap="square" tIns="460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99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333399"/>
                  </a:solidFill>
                  <a:latin typeface="Arial"/>
                  <a:ea typeface="Arial"/>
                  <a:cs typeface="Arial"/>
                  <a:sym typeface="Arial"/>
                </a:rPr>
                <a:t>Maria</a:t>
              </a:r>
              <a:endParaRPr/>
            </a:p>
          </p:txBody>
        </p:sp>
        <p:sp>
          <p:nvSpPr>
            <p:cNvPr id="836" name="Google Shape;836;p59"/>
            <p:cNvSpPr txBox="1"/>
            <p:nvPr/>
          </p:nvSpPr>
          <p:spPr>
            <a:xfrm>
              <a:off x="1072" y="2866"/>
              <a:ext cx="52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75" lIns="92150" spcFirstLastPara="1" rIns="92150" wrap="square" tIns="460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99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333399"/>
                  </a:solidFill>
                  <a:latin typeface="Arial"/>
                  <a:ea typeface="Arial"/>
                  <a:cs typeface="Arial"/>
                  <a:sym typeface="Arial"/>
                </a:rPr>
                <a:t>Pedro</a:t>
              </a:r>
              <a:endParaRPr/>
            </a:p>
          </p:txBody>
        </p:sp>
        <p:sp>
          <p:nvSpPr>
            <p:cNvPr id="837" name="Google Shape;837;p59"/>
            <p:cNvSpPr txBox="1"/>
            <p:nvPr/>
          </p:nvSpPr>
          <p:spPr>
            <a:xfrm>
              <a:off x="280" y="2392"/>
              <a:ext cx="50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75" lIns="92150" spcFirstLastPara="1" rIns="92150" wrap="square" tIns="460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99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333399"/>
                  </a:solidFill>
                  <a:latin typeface="Arial"/>
                  <a:ea typeface="Arial"/>
                  <a:cs typeface="Arial"/>
                  <a:sym typeface="Arial"/>
                </a:rPr>
                <a:t>XXXX</a:t>
              </a:r>
              <a:endParaRPr/>
            </a:p>
          </p:txBody>
        </p:sp>
        <p:sp>
          <p:nvSpPr>
            <p:cNvPr id="838" name="Google Shape;838;p59"/>
            <p:cNvSpPr txBox="1"/>
            <p:nvPr/>
          </p:nvSpPr>
          <p:spPr>
            <a:xfrm>
              <a:off x="278" y="2639"/>
              <a:ext cx="47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75" lIns="92150" spcFirstLastPara="1" rIns="92150" wrap="square" tIns="460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99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333399"/>
                  </a:solidFill>
                  <a:latin typeface="Arial"/>
                  <a:ea typeface="Arial"/>
                  <a:cs typeface="Arial"/>
                  <a:sym typeface="Arial"/>
                </a:rPr>
                <a:t>ZZZZ</a:t>
              </a:r>
              <a:endParaRPr/>
            </a:p>
          </p:txBody>
        </p:sp>
        <p:sp>
          <p:nvSpPr>
            <p:cNvPr id="839" name="Google Shape;839;p59"/>
            <p:cNvSpPr txBox="1"/>
            <p:nvPr/>
          </p:nvSpPr>
          <p:spPr>
            <a:xfrm>
              <a:off x="279" y="2865"/>
              <a:ext cx="50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75" lIns="92150" spcFirstLastPara="1" rIns="92150" wrap="square" tIns="460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99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333399"/>
                  </a:solidFill>
                  <a:latin typeface="Arial"/>
                  <a:ea typeface="Arial"/>
                  <a:cs typeface="Arial"/>
                  <a:sym typeface="Arial"/>
                </a:rPr>
                <a:t>YYYY</a:t>
              </a:r>
              <a:endParaRPr/>
            </a:p>
          </p:txBody>
        </p:sp>
      </p:grpSp>
      <p:cxnSp>
        <p:nvCxnSpPr>
          <p:cNvPr id="840" name="Google Shape;840;p59"/>
          <p:cNvCxnSpPr/>
          <p:nvPr/>
        </p:nvCxnSpPr>
        <p:spPr>
          <a:xfrm>
            <a:off x="5364162" y="333375"/>
            <a:ext cx="3779837" cy="1587"/>
          </a:xfrm>
          <a:prstGeom prst="straightConnector1">
            <a:avLst/>
          </a:prstGeom>
          <a:noFill/>
          <a:ln cap="flat" cmpd="sng" w="28425">
            <a:solidFill>
              <a:srgbClr val="777777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41" name="Google Shape;841;p59"/>
          <p:cNvSpPr txBox="1"/>
          <p:nvPr/>
        </p:nvSpPr>
        <p:spPr>
          <a:xfrm>
            <a:off x="5438775" y="-3175"/>
            <a:ext cx="36607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None/>
            </a:pPr>
            <a:r>
              <a:rPr b="1" i="1" lang="en-US" sz="1600" u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Alternativas de representação física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60"/>
          <p:cNvSpPr txBox="1"/>
          <p:nvPr/>
        </p:nvSpPr>
        <p:spPr>
          <a:xfrm>
            <a:off x="1042987" y="2060575"/>
            <a:ext cx="3529012" cy="2327275"/>
          </a:xfrm>
          <a:prstGeom prst="rect">
            <a:avLst/>
          </a:prstGeom>
          <a:solidFill>
            <a:srgbClr val="FFFF99"/>
          </a:solidFill>
          <a:ln cap="flat" cmpd="sng" w="50750">
            <a:solidFill>
              <a:srgbClr val="FF66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075" lIns="92150" spcFirstLastPara="1" rIns="92150" wrap="square" tIns="460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None/>
            </a:pPr>
            <a:r>
              <a:rPr b="1" i="0" lang="en-US" sz="28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  		</a:t>
            </a:r>
            <a:r>
              <a:rPr b="1" i="0" lang="en-US" sz="18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Listas Lineares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1" i="0" sz="1800" u="none">
              <a:solidFill>
                <a:srgbClr val="3333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  		Árvores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rgbClr val="33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p60"/>
          <p:cNvSpPr txBox="1"/>
          <p:nvPr/>
        </p:nvSpPr>
        <p:spPr>
          <a:xfrm>
            <a:off x="3924300" y="3789362"/>
            <a:ext cx="4129087" cy="147478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</a:pPr>
            <a:r>
              <a:rPr b="1" i="0" lang="en-US" sz="18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 formas de estruturar os dados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1" i="0" sz="1800" u="none">
              <a:solidFill>
                <a:srgbClr val="3333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</a:pPr>
            <a:r>
              <a:rPr b="1" i="0" lang="en-US" sz="18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 opções para armazenamento físico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1" i="0" sz="1800" u="none">
              <a:solidFill>
                <a:srgbClr val="3333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</a:pPr>
            <a:r>
              <a:rPr b="1" i="0" lang="en-US" sz="18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 algoritmos de manipulação</a:t>
            </a:r>
            <a:endParaRPr/>
          </a:p>
        </p:txBody>
      </p:sp>
      <p:sp>
        <p:nvSpPr>
          <p:cNvPr id="851" name="Google Shape;851;p60"/>
          <p:cNvSpPr txBox="1"/>
          <p:nvPr/>
        </p:nvSpPr>
        <p:spPr>
          <a:xfrm>
            <a:off x="1908175" y="1052512"/>
            <a:ext cx="3225800" cy="503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Estruturas de Dados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61"/>
          <p:cNvSpPr txBox="1"/>
          <p:nvPr/>
        </p:nvSpPr>
        <p:spPr>
          <a:xfrm>
            <a:off x="3059112" y="2565400"/>
            <a:ext cx="3240087" cy="129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 Capítulo 2</a:t>
            </a:r>
            <a:b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Conceitos básicos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/>
        </p:nvSpPr>
        <p:spPr>
          <a:xfrm>
            <a:off x="827087" y="620712"/>
            <a:ext cx="2601912" cy="566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Tipos de Dados</a:t>
            </a:r>
            <a:endParaRPr/>
          </a:p>
        </p:txBody>
      </p:sp>
      <p:sp>
        <p:nvSpPr>
          <p:cNvPr id="101" name="Google Shape;101;p18"/>
          <p:cNvSpPr txBox="1"/>
          <p:nvPr/>
        </p:nvSpPr>
        <p:spPr>
          <a:xfrm>
            <a:off x="1763712" y="1557337"/>
            <a:ext cx="5122862" cy="44259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Tipos básicos (primitivos)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1" marL="800100" marR="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inteiro, real, lógico e caractere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Tipos de estruturados (construídos)</a:t>
            </a:r>
            <a:endParaRPr/>
          </a:p>
          <a:p>
            <a:pPr indent="-342900" lvl="1" marL="800100" marR="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arranjos (vetores e matrizes)</a:t>
            </a:r>
            <a:endParaRPr/>
          </a:p>
          <a:p>
            <a:pPr indent="-342900" lvl="1" marL="800100" marR="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registros</a:t>
            </a:r>
            <a:endParaRPr/>
          </a:p>
          <a:p>
            <a:pPr indent="-342900" lvl="1" marL="800100" marR="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sequências (conjuntos)</a:t>
            </a:r>
            <a:endParaRPr/>
          </a:p>
          <a:p>
            <a:pPr indent="-342900" lvl="1" marL="800100" marR="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referências (ponteiros)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Tipos definidos pelo usuário</a:t>
            </a:r>
            <a:endParaRPr/>
          </a:p>
        </p:txBody>
      </p:sp>
      <p:cxnSp>
        <p:nvCxnSpPr>
          <p:cNvPr id="102" name="Google Shape;102;p18"/>
          <p:cNvCxnSpPr/>
          <p:nvPr/>
        </p:nvCxnSpPr>
        <p:spPr>
          <a:xfrm>
            <a:off x="5219700" y="333375"/>
            <a:ext cx="3924300" cy="1587"/>
          </a:xfrm>
          <a:prstGeom prst="straightConnector1">
            <a:avLst/>
          </a:prstGeom>
          <a:noFill/>
          <a:ln cap="flat" cmpd="sng" w="28425">
            <a:solidFill>
              <a:srgbClr val="777777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03" name="Google Shape;103;p18"/>
          <p:cNvSpPr txBox="1"/>
          <p:nvPr/>
        </p:nvSpPr>
        <p:spPr>
          <a:xfrm>
            <a:off x="5338762" y="-3175"/>
            <a:ext cx="38385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None/>
            </a:pPr>
            <a:r>
              <a:rPr b="1" i="1" lang="en-US" sz="1600" u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Tipos de dados e estruturas de dados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1476375" y="1916112"/>
            <a:ext cx="5616575" cy="31289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9725" lvl="0" marL="33972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Aplicação: </a:t>
            </a:r>
            <a:endParaRPr/>
          </a:p>
          <a:p>
            <a:pPr indent="-339725" lvl="0" marL="339725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representação dos </a:t>
            </a:r>
            <a:r>
              <a:rPr b="1" i="0"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funcionários e alunos </a:t>
            </a:r>
            <a:endParaRPr/>
          </a:p>
          <a:p>
            <a:pPr indent="-339725" lvl="0" marL="339725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de uma Faculdade</a:t>
            </a:r>
            <a:endParaRPr/>
          </a:p>
          <a:p>
            <a:pPr indent="-339725" lvl="0" marL="339725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Tipo de dado ? ? ? ? ?</a:t>
            </a:r>
            <a:endParaRPr/>
          </a:p>
        </p:txBody>
      </p:sp>
      <p:sp>
        <p:nvSpPr>
          <p:cNvPr id="112" name="Google Shape;112;p19"/>
          <p:cNvSpPr txBox="1"/>
          <p:nvPr/>
        </p:nvSpPr>
        <p:spPr>
          <a:xfrm>
            <a:off x="1042987" y="765175"/>
            <a:ext cx="43307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Tipos e Estruturas de Dados</a:t>
            </a:r>
            <a:endParaRPr/>
          </a:p>
        </p:txBody>
      </p:sp>
      <p:cxnSp>
        <p:nvCxnSpPr>
          <p:cNvPr id="113" name="Google Shape;113;p19"/>
          <p:cNvCxnSpPr/>
          <p:nvPr/>
        </p:nvCxnSpPr>
        <p:spPr>
          <a:xfrm>
            <a:off x="5219700" y="333375"/>
            <a:ext cx="3924300" cy="1587"/>
          </a:xfrm>
          <a:prstGeom prst="straightConnector1">
            <a:avLst/>
          </a:prstGeom>
          <a:noFill/>
          <a:ln cap="flat" cmpd="sng" w="28425">
            <a:solidFill>
              <a:srgbClr val="777777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4" name="Google Shape;114;p19"/>
          <p:cNvSpPr txBox="1"/>
          <p:nvPr/>
        </p:nvSpPr>
        <p:spPr>
          <a:xfrm>
            <a:off x="5338762" y="-3175"/>
            <a:ext cx="38385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None/>
            </a:pPr>
            <a:r>
              <a:rPr b="1" i="1" lang="en-US" sz="1600" u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Tipos de dados e estruturas de dados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/>
        </p:nvSpPr>
        <p:spPr>
          <a:xfrm>
            <a:off x="3851275" y="1557337"/>
            <a:ext cx="1152525" cy="431800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rgbClr val="FF66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Diretor</a:t>
            </a:r>
            <a:endParaRPr/>
          </a:p>
        </p:txBody>
      </p:sp>
      <p:sp>
        <p:nvSpPr>
          <p:cNvPr id="123" name="Google Shape;123;p20"/>
          <p:cNvSpPr txBox="1"/>
          <p:nvPr/>
        </p:nvSpPr>
        <p:spPr>
          <a:xfrm>
            <a:off x="1908175" y="2349500"/>
            <a:ext cx="1439862" cy="576262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rgbClr val="FF66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Chefe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Depto A</a:t>
            </a:r>
            <a:endParaRPr/>
          </a:p>
        </p:txBody>
      </p:sp>
      <p:sp>
        <p:nvSpPr>
          <p:cNvPr id="124" name="Google Shape;124;p20"/>
          <p:cNvSpPr txBox="1"/>
          <p:nvPr/>
        </p:nvSpPr>
        <p:spPr>
          <a:xfrm>
            <a:off x="5653087" y="2349500"/>
            <a:ext cx="1439862" cy="576262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rgbClr val="FF66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Chefe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Depto B</a:t>
            </a:r>
            <a:endParaRPr/>
          </a:p>
        </p:txBody>
      </p:sp>
      <p:sp>
        <p:nvSpPr>
          <p:cNvPr id="125" name="Google Shape;125;p20"/>
          <p:cNvSpPr txBox="1"/>
          <p:nvPr/>
        </p:nvSpPr>
        <p:spPr>
          <a:xfrm>
            <a:off x="973137" y="3357562"/>
            <a:ext cx="1439862" cy="576262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rgbClr val="FF66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Professores</a:t>
            </a:r>
            <a:endParaRPr/>
          </a:p>
        </p:txBody>
      </p:sp>
      <p:sp>
        <p:nvSpPr>
          <p:cNvPr id="126" name="Google Shape;126;p20"/>
          <p:cNvSpPr txBox="1"/>
          <p:nvPr/>
        </p:nvSpPr>
        <p:spPr>
          <a:xfrm>
            <a:off x="2700337" y="3357562"/>
            <a:ext cx="1439862" cy="576262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rgbClr val="FF66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Funcionários</a:t>
            </a:r>
            <a:endParaRPr/>
          </a:p>
        </p:txBody>
      </p:sp>
      <p:sp>
        <p:nvSpPr>
          <p:cNvPr id="127" name="Google Shape;127;p20"/>
          <p:cNvSpPr txBox="1"/>
          <p:nvPr/>
        </p:nvSpPr>
        <p:spPr>
          <a:xfrm>
            <a:off x="612775" y="4365625"/>
            <a:ext cx="1439862" cy="576262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rgbClr val="FF66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Alunos</a:t>
            </a:r>
            <a:endParaRPr/>
          </a:p>
        </p:txBody>
      </p:sp>
      <p:sp>
        <p:nvSpPr>
          <p:cNvPr id="128" name="Google Shape;128;p20"/>
          <p:cNvSpPr txBox="1"/>
          <p:nvPr/>
        </p:nvSpPr>
        <p:spPr>
          <a:xfrm>
            <a:off x="4718050" y="3357562"/>
            <a:ext cx="1439862" cy="576262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rgbClr val="FF66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Professores</a:t>
            </a:r>
            <a:endParaRPr/>
          </a:p>
        </p:txBody>
      </p:sp>
      <p:sp>
        <p:nvSpPr>
          <p:cNvPr id="129" name="Google Shape;129;p20"/>
          <p:cNvSpPr txBox="1"/>
          <p:nvPr/>
        </p:nvSpPr>
        <p:spPr>
          <a:xfrm>
            <a:off x="6445250" y="3357562"/>
            <a:ext cx="1439862" cy="576262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rgbClr val="FF66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Funcionários</a:t>
            </a:r>
            <a:endParaRPr/>
          </a:p>
        </p:txBody>
      </p:sp>
      <p:sp>
        <p:nvSpPr>
          <p:cNvPr id="130" name="Google Shape;130;p20"/>
          <p:cNvSpPr txBox="1"/>
          <p:nvPr/>
        </p:nvSpPr>
        <p:spPr>
          <a:xfrm>
            <a:off x="4357687" y="4365625"/>
            <a:ext cx="1439862" cy="576262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rgbClr val="FF66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Alunos</a:t>
            </a:r>
            <a:endParaRPr/>
          </a:p>
        </p:txBody>
      </p:sp>
      <p:cxnSp>
        <p:nvCxnSpPr>
          <p:cNvPr id="131" name="Google Shape;131;p20"/>
          <p:cNvCxnSpPr/>
          <p:nvPr/>
        </p:nvCxnSpPr>
        <p:spPr>
          <a:xfrm flipH="1" rot="10800000">
            <a:off x="1333500" y="3933825"/>
            <a:ext cx="360362" cy="43180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2" name="Google Shape;132;p20"/>
          <p:cNvCxnSpPr/>
          <p:nvPr/>
        </p:nvCxnSpPr>
        <p:spPr>
          <a:xfrm flipH="1" rot="10800000">
            <a:off x="1693862" y="2925762"/>
            <a:ext cx="938212" cy="43180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3" name="Google Shape;133;p20"/>
          <p:cNvCxnSpPr/>
          <p:nvPr/>
        </p:nvCxnSpPr>
        <p:spPr>
          <a:xfrm>
            <a:off x="2628900" y="2925762"/>
            <a:ext cx="792162" cy="433387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4" name="Google Shape;134;p20"/>
          <p:cNvCxnSpPr/>
          <p:nvPr/>
        </p:nvCxnSpPr>
        <p:spPr>
          <a:xfrm>
            <a:off x="4427537" y="1989137"/>
            <a:ext cx="1946275" cy="360362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5" name="Google Shape;135;p20"/>
          <p:cNvCxnSpPr/>
          <p:nvPr/>
        </p:nvCxnSpPr>
        <p:spPr>
          <a:xfrm flipH="1">
            <a:off x="2628900" y="1989137"/>
            <a:ext cx="1798637" cy="360362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6" name="Google Shape;136;p20"/>
          <p:cNvCxnSpPr/>
          <p:nvPr/>
        </p:nvCxnSpPr>
        <p:spPr>
          <a:xfrm>
            <a:off x="6373812" y="2925762"/>
            <a:ext cx="792162" cy="433387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7" name="Google Shape;137;p20"/>
          <p:cNvCxnSpPr/>
          <p:nvPr/>
        </p:nvCxnSpPr>
        <p:spPr>
          <a:xfrm flipH="1">
            <a:off x="5438775" y="2925762"/>
            <a:ext cx="935037" cy="433387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8" name="Google Shape;138;p20"/>
          <p:cNvCxnSpPr/>
          <p:nvPr/>
        </p:nvCxnSpPr>
        <p:spPr>
          <a:xfrm flipH="1">
            <a:off x="5078412" y="3933825"/>
            <a:ext cx="360362" cy="433387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9" name="Google Shape;139;p20"/>
          <p:cNvSpPr txBox="1"/>
          <p:nvPr/>
        </p:nvSpPr>
        <p:spPr>
          <a:xfrm>
            <a:off x="971550" y="5516562"/>
            <a:ext cx="77771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Como representar com os </a:t>
            </a:r>
            <a:r>
              <a:rPr b="1" i="0" lang="en-US" sz="1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tipos </a:t>
            </a: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 uma Linguagem de Programação?</a:t>
            </a:r>
            <a:endParaRPr/>
          </a:p>
        </p:txBody>
      </p:sp>
      <p:sp>
        <p:nvSpPr>
          <p:cNvPr id="140" name="Google Shape;140;p20"/>
          <p:cNvSpPr txBox="1"/>
          <p:nvPr/>
        </p:nvSpPr>
        <p:spPr>
          <a:xfrm>
            <a:off x="5148262" y="981075"/>
            <a:ext cx="3600450" cy="3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Relacionamento de hierarquia</a:t>
            </a:r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215900" y="5372100"/>
            <a:ext cx="755650" cy="64928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38150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755650" y="333375"/>
            <a:ext cx="36830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Estruturas de Dados</a:t>
            </a:r>
            <a:endParaRPr/>
          </a:p>
        </p:txBody>
      </p:sp>
      <p:cxnSp>
        <p:nvCxnSpPr>
          <p:cNvPr id="143" name="Google Shape;143;p20"/>
          <p:cNvCxnSpPr/>
          <p:nvPr/>
        </p:nvCxnSpPr>
        <p:spPr>
          <a:xfrm>
            <a:off x="5219700" y="333375"/>
            <a:ext cx="3924300" cy="1587"/>
          </a:xfrm>
          <a:prstGeom prst="straightConnector1">
            <a:avLst/>
          </a:prstGeom>
          <a:noFill/>
          <a:ln cap="flat" cmpd="sng" w="28425">
            <a:solidFill>
              <a:srgbClr val="777777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44" name="Google Shape;144;p20"/>
          <p:cNvSpPr txBox="1"/>
          <p:nvPr/>
        </p:nvSpPr>
        <p:spPr>
          <a:xfrm>
            <a:off x="5338762" y="-3175"/>
            <a:ext cx="38385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None/>
            </a:pPr>
            <a:r>
              <a:rPr b="1" i="1" lang="en-US" sz="1600" u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Tipos de dados e estruturas de dados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idx="1" type="body"/>
          </p:nvPr>
        </p:nvSpPr>
        <p:spPr>
          <a:xfrm>
            <a:off x="684212" y="2133600"/>
            <a:ext cx="7561262" cy="31289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9725" lvl="0" marL="33972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Tipos de dados básicos</a:t>
            </a:r>
            <a:endParaRPr/>
          </a:p>
          <a:p>
            <a:pPr indent="-282575" lvl="1" marL="739775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Fornecidos pela Linguagem de Programação</a:t>
            </a:r>
            <a:endParaRPr/>
          </a:p>
          <a:p>
            <a:pPr indent="-339725" lvl="0" marL="339725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Estruturas de Dados</a:t>
            </a:r>
            <a:endParaRPr/>
          </a:p>
          <a:p>
            <a:pPr indent="-282575" lvl="1" marL="739775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Estruturação </a:t>
            </a:r>
            <a:r>
              <a:rPr b="0" i="1" lang="en-US"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conceitual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dos dados</a:t>
            </a:r>
            <a:endParaRPr/>
          </a:p>
          <a:p>
            <a:pPr indent="-282575" lvl="1" marL="739775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Reflete um </a:t>
            </a:r>
            <a:r>
              <a:rPr b="1" i="0" lang="en-US" sz="1800" u="none">
                <a:solidFill>
                  <a:srgbClr val="F66400"/>
                </a:solidFill>
                <a:latin typeface="Arial"/>
                <a:ea typeface="Arial"/>
                <a:cs typeface="Arial"/>
                <a:sym typeface="Arial"/>
              </a:rPr>
              <a:t>relacionamento lógico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entre dados, de acordo com o problema considerado</a:t>
            </a:r>
            <a:endParaRPr/>
          </a:p>
        </p:txBody>
      </p:sp>
      <p:sp>
        <p:nvSpPr>
          <p:cNvPr id="153" name="Google Shape;153;p21"/>
          <p:cNvSpPr txBox="1"/>
          <p:nvPr/>
        </p:nvSpPr>
        <p:spPr>
          <a:xfrm>
            <a:off x="900112" y="908050"/>
            <a:ext cx="4402137" cy="566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Tipos e Estruturas de Dados</a:t>
            </a:r>
            <a:endParaRPr/>
          </a:p>
        </p:txBody>
      </p:sp>
      <p:cxnSp>
        <p:nvCxnSpPr>
          <p:cNvPr id="154" name="Google Shape;154;p21"/>
          <p:cNvCxnSpPr/>
          <p:nvPr/>
        </p:nvCxnSpPr>
        <p:spPr>
          <a:xfrm>
            <a:off x="5219700" y="333375"/>
            <a:ext cx="3924300" cy="1587"/>
          </a:xfrm>
          <a:prstGeom prst="straightConnector1">
            <a:avLst/>
          </a:prstGeom>
          <a:noFill/>
          <a:ln cap="flat" cmpd="sng" w="28425">
            <a:solidFill>
              <a:srgbClr val="777777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55" name="Google Shape;155;p21"/>
          <p:cNvSpPr txBox="1"/>
          <p:nvPr/>
        </p:nvSpPr>
        <p:spPr>
          <a:xfrm>
            <a:off x="5338762" y="-3175"/>
            <a:ext cx="38385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None/>
            </a:pPr>
            <a:r>
              <a:rPr b="1" i="1" lang="en-US" sz="1600" u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Tipos de dados e estruturas de dados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/>
        </p:nvSpPr>
        <p:spPr>
          <a:xfrm>
            <a:off x="2484437" y="2565400"/>
            <a:ext cx="4681537" cy="22320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Estruturas de Dados a serem vistas: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Listas lineares</a:t>
            </a:r>
            <a:endParaRPr/>
          </a:p>
          <a:p>
            <a:pPr indent="-282575" lvl="1" marL="739775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Árvores</a:t>
            </a:r>
            <a:endParaRPr/>
          </a:p>
        </p:txBody>
      </p:sp>
      <p:sp>
        <p:nvSpPr>
          <p:cNvPr id="163" name="Google Shape;163;p22"/>
          <p:cNvSpPr txBox="1"/>
          <p:nvPr/>
        </p:nvSpPr>
        <p:spPr>
          <a:xfrm>
            <a:off x="1258887" y="1268412"/>
            <a:ext cx="3455987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Estruturas de Dados</a:t>
            </a:r>
            <a:endParaRPr/>
          </a:p>
        </p:txBody>
      </p:sp>
      <p:cxnSp>
        <p:nvCxnSpPr>
          <p:cNvPr id="164" name="Google Shape;164;p22"/>
          <p:cNvCxnSpPr/>
          <p:nvPr/>
        </p:nvCxnSpPr>
        <p:spPr>
          <a:xfrm>
            <a:off x="5219700" y="333375"/>
            <a:ext cx="3924300" cy="1587"/>
          </a:xfrm>
          <a:prstGeom prst="straightConnector1">
            <a:avLst/>
          </a:prstGeom>
          <a:noFill/>
          <a:ln cap="flat" cmpd="sng" w="28425">
            <a:solidFill>
              <a:srgbClr val="777777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65" name="Google Shape;165;p22"/>
          <p:cNvSpPr txBox="1"/>
          <p:nvPr/>
        </p:nvSpPr>
        <p:spPr>
          <a:xfrm>
            <a:off x="5338762" y="-3175"/>
            <a:ext cx="38385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None/>
            </a:pPr>
            <a:r>
              <a:rPr b="1" i="1" lang="en-US" sz="1600" u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Tipos de dados e estruturas de dados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