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797675" cy="9926625"/>
  <p:embeddedFontLst>
    <p:embeddedFont>
      <p:font typeface="Overlock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D197B3-3851-46C6-89F6-E6ECA9FE2E5E}">
  <a:tblStyle styleId="{05D197B3-3851-46C6-89F6-E6ECA9FE2E5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7E6AE99-F14D-4F8B-818D-97DBB157AF2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Overlock-regular.fntdata"/><Relationship Id="rId43" Type="http://schemas.openxmlformats.org/officeDocument/2006/relationships/slide" Target="slides/slide37.xml"/><Relationship Id="rId46" Type="http://schemas.openxmlformats.org/officeDocument/2006/relationships/font" Target="fonts/Overlock-italic.fntdata"/><Relationship Id="rId45" Type="http://schemas.openxmlformats.org/officeDocument/2006/relationships/font" Target="fonts/Overlo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illSans-regular.fntdata"/><Relationship Id="rId47" Type="http://schemas.openxmlformats.org/officeDocument/2006/relationships/font" Target="fonts/Overlock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Árvores de Busca Binária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17" y="12783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685800" y="3365499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considere o percurso Em-ordem:</a:t>
            </a:r>
            <a:endParaRPr/>
          </a:p>
        </p:txBody>
      </p:sp>
      <p:graphicFrame>
        <p:nvGraphicFramePr>
          <p:cNvPr id="276" name="Google Shape;276;p22"/>
          <p:cNvGraphicFramePr/>
          <p:nvPr/>
        </p:nvGraphicFramePr>
        <p:xfrm>
          <a:off x="2934000" y="3820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{05D197B3-3851-46C6-89F6-E6ECA9FE2E5E}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7" name="Google Shape;277;p22"/>
          <p:cNvSpPr txBox="1"/>
          <p:nvPr/>
        </p:nvSpPr>
        <p:spPr>
          <a:xfrm>
            <a:off x="694861" y="4366951"/>
            <a:ext cx="7772400" cy="21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Observa-se que o percurso em-ordem de uma árvore de busca binária é muito útil.  Este percurso produz uma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sequência ordenada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sequência está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Lembre que o percurso em-ordem, processa primeiro a subárvore esquerda, depois a raiz e depois subárvore direita (LNR). Um percurso alternativo, seria inverter a ordem das subárvores esquerda e direita (RNL).  Neste caso, o percurso produziria uma sequência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decrescente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685800" y="4682666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considere o percurso Em-ordem:</a:t>
            </a:r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1544407" y="1355841"/>
            <a:ext cx="6508750" cy="3111500"/>
            <a:chOff x="1404938" y="2860675"/>
            <a:chExt cx="6508751" cy="3111344"/>
          </a:xfrm>
        </p:grpSpPr>
        <p:cxnSp>
          <p:nvCxnSpPr>
            <p:cNvPr id="289" name="Google Shape;289;p23"/>
            <p:cNvCxnSpPr>
              <a:stCxn id="290" idx="2"/>
              <a:endCxn id="291" idx="5"/>
            </p:cNvCxnSpPr>
            <p:nvPr/>
          </p:nvCxnSpPr>
          <p:spPr>
            <a:xfrm flipH="1" rot="10800000">
              <a:off x="2676526" y="3146693"/>
              <a:ext cx="1608000" cy="48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23"/>
            <p:cNvSpPr/>
            <p:nvPr/>
          </p:nvSpPr>
          <p:spPr>
            <a:xfrm flipH="1">
              <a:off x="4235451" y="2860675"/>
              <a:ext cx="334962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 flipH="1">
              <a:off x="1404938" y="4163948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293" name="Google Shape;293;p23"/>
            <p:cNvCxnSpPr>
              <a:stCxn id="292" idx="1"/>
              <a:endCxn id="290" idx="5"/>
            </p:cNvCxnSpPr>
            <p:nvPr/>
          </p:nvCxnSpPr>
          <p:spPr>
            <a:xfrm flipH="1" rot="10800000">
              <a:off x="1692201" y="3746500"/>
              <a:ext cx="697200" cy="4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23"/>
            <p:cNvCxnSpPr>
              <a:stCxn id="295" idx="7"/>
              <a:endCxn id="290" idx="3"/>
            </p:cNvCxnSpPr>
            <p:nvPr/>
          </p:nvCxnSpPr>
          <p:spPr>
            <a:xfrm rot="10800000">
              <a:off x="2627163" y="3746511"/>
              <a:ext cx="7146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" name="Google Shape;290;p23"/>
            <p:cNvSpPr/>
            <p:nvPr/>
          </p:nvSpPr>
          <p:spPr>
            <a:xfrm flipH="1">
              <a:off x="2339976" y="3460720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296" name="Google Shape;296;p23"/>
            <p:cNvCxnSpPr>
              <a:stCxn id="297" idx="6"/>
              <a:endCxn id="291" idx="3"/>
            </p:cNvCxnSpPr>
            <p:nvPr/>
          </p:nvCxnSpPr>
          <p:spPr>
            <a:xfrm rot="10800000">
              <a:off x="4521352" y="3146492"/>
              <a:ext cx="1619100" cy="494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5" name="Google Shape;295;p23"/>
            <p:cNvSpPr/>
            <p:nvPr/>
          </p:nvSpPr>
          <p:spPr>
            <a:xfrm flipH="1">
              <a:off x="3292476" y="4175059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298" name="Google Shape;298;p23"/>
            <p:cNvCxnSpPr>
              <a:stCxn id="299" idx="0"/>
              <a:endCxn id="295" idx="5"/>
            </p:cNvCxnSpPr>
            <p:nvPr/>
          </p:nvCxnSpPr>
          <p:spPr>
            <a:xfrm flipH="1" rot="10800000">
              <a:off x="2978151" y="4460961"/>
              <a:ext cx="363600" cy="433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23"/>
            <p:cNvCxnSpPr>
              <a:stCxn id="301" idx="7"/>
              <a:endCxn id="297" idx="3"/>
            </p:cNvCxnSpPr>
            <p:nvPr/>
          </p:nvCxnSpPr>
          <p:spPr>
            <a:xfrm rot="10800000">
              <a:off x="6427726" y="3759210"/>
              <a:ext cx="7161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7" name="Google Shape;297;p23"/>
            <p:cNvSpPr/>
            <p:nvPr/>
          </p:nvSpPr>
          <p:spPr>
            <a:xfrm flipH="1">
              <a:off x="6140452" y="3473419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 flipH="1">
              <a:off x="7094539" y="4187758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cxnSp>
          <p:nvCxnSpPr>
            <p:cNvPr id="302" name="Google Shape;302;p23"/>
            <p:cNvCxnSpPr>
              <a:stCxn id="303" idx="0"/>
              <a:endCxn id="301" idx="5"/>
            </p:cNvCxnSpPr>
            <p:nvPr/>
          </p:nvCxnSpPr>
          <p:spPr>
            <a:xfrm flipH="1" rot="10800000">
              <a:off x="6780214" y="4473622"/>
              <a:ext cx="363600" cy="4380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3"/>
            <p:cNvCxnSpPr>
              <a:stCxn id="305" idx="0"/>
              <a:endCxn id="301" idx="3"/>
            </p:cNvCxnSpPr>
            <p:nvPr/>
          </p:nvCxnSpPr>
          <p:spPr>
            <a:xfrm rot="10800000">
              <a:off x="7381814" y="4473672"/>
              <a:ext cx="363600" cy="4443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9" name="Google Shape;299;p23"/>
            <p:cNvSpPr/>
            <p:nvPr/>
          </p:nvSpPr>
          <p:spPr>
            <a:xfrm flipH="1">
              <a:off x="2809876" y="4894161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2522538" y="560691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307" name="Google Shape;307;p23"/>
            <p:cNvCxnSpPr>
              <a:stCxn id="306" idx="0"/>
              <a:endCxn id="299" idx="5"/>
            </p:cNvCxnSpPr>
            <p:nvPr/>
          </p:nvCxnSpPr>
          <p:spPr>
            <a:xfrm flipH="1" rot="10800000">
              <a:off x="2690813" y="5180012"/>
              <a:ext cx="168300" cy="426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3" name="Google Shape;303;p23"/>
            <p:cNvSpPr/>
            <p:nvPr/>
          </p:nvSpPr>
          <p:spPr>
            <a:xfrm flipH="1">
              <a:off x="6611939" y="491162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7577139" y="491797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 flipH="1">
              <a:off x="6913564" y="5637074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cxnSp>
          <p:nvCxnSpPr>
            <p:cNvPr id="309" name="Google Shape;309;p23"/>
            <p:cNvCxnSpPr>
              <a:stCxn id="308" idx="0"/>
              <a:endCxn id="303" idx="3"/>
            </p:cNvCxnSpPr>
            <p:nvPr/>
          </p:nvCxnSpPr>
          <p:spPr>
            <a:xfrm rot="10800000">
              <a:off x="6899139" y="5197574"/>
              <a:ext cx="182700" cy="439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310" name="Google Shape;310;p23"/>
          <p:cNvGraphicFramePr/>
          <p:nvPr/>
        </p:nvGraphicFramePr>
        <p:xfrm>
          <a:off x="1817141" y="5094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{27E6AE99-F14D-4F8B-818D-97DBB157AF27}</a:tableStyleId>
              </a:tblPr>
              <a:tblGrid>
                <a:gridCol w="357775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694861" y="1308065"/>
            <a:ext cx="7772400" cy="252370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seção estudamos três algoritmos de busca: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o menor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o maior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um elemento específico (Busca em BST)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Lembre que o percurso em-ordem, processa primeiro a subárvore esquerda, depois a raiz e depois subárvore direita (LNR). Um percurso alternativo, seria inverter a ordem das subárvores esquerda e direita (RNL).  Neste caso, o percurso produziria uma sequência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decrescente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694861" y="1231863"/>
            <a:ext cx="7772400" cy="66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árvore de exemplo, o menor elemento é aquele com valor 12, que corresponde à folha mais a esquerda da árvore.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18832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716632" y="3985941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menor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esquerdo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803720" y="125362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menor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esquerdo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O algoritmo para encontrar o menor elemento é o seguinte: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977" y="2234967"/>
            <a:ext cx="5943600" cy="2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/>
        </p:nvSpPr>
        <p:spPr>
          <a:xfrm>
            <a:off x="879919" y="4508451"/>
            <a:ext cx="7772400" cy="35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trata-se de um algoritmo recursivo.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792834" y="1231847"/>
            <a:ext cx="7772400" cy="268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trata-se de um algoritmo recursivo.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de busca seguido pelo algoritmo.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chamada começa com a raiz da árvore. Depois, segue-se um caminho descendente pelas subárvores à esquerda.  Se a sub-árvore à esquerda não é nula,  o processo continua fazendo uma chamada recursiva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findSmallestBST()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a subárvore esquerda.  O processo termina (caso base) quando uma subárvore esquerda está vazia.  Inicia-se um processo de retorno das chamadas recursivas, repassando o menor elemento até voltar á primeira chamada (caminho ascendente).  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696" y="3915507"/>
            <a:ext cx="5400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 - Exemplo</a:t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792834" y="1231848"/>
            <a:ext cx="7772400" cy="4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sobre a busca do menor elemento.</a:t>
            </a: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671513" y="2188916"/>
            <a:ext cx="4103687" cy="3427413"/>
            <a:chOff x="781050" y="1491426"/>
            <a:chExt cx="4103549" cy="3427369"/>
          </a:xfrm>
        </p:grpSpPr>
        <p:sp>
          <p:nvSpPr>
            <p:cNvPr id="367" name="Google Shape;367;p28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368" name="Google Shape;368;p28"/>
            <p:cNvCxnSpPr>
              <a:stCxn id="369" idx="1"/>
              <a:endCxn id="370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0" name="Google Shape;370;p28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372" name="Google Shape;372;p28"/>
            <p:cNvCxnSpPr>
              <a:stCxn id="373" idx="0"/>
              <a:endCxn id="374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3" name="Google Shape;373;p28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375" name="Google Shape;375;p28"/>
            <p:cNvCxnSpPr>
              <a:stCxn id="376" idx="0"/>
              <a:endCxn id="377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8"/>
            <p:cNvCxnSpPr>
              <a:stCxn id="379" idx="0"/>
              <a:endCxn id="377" idx="3"/>
            </p:cNvCxnSpPr>
            <p:nvPr/>
          </p:nvCxnSpPr>
          <p:spPr>
            <a:xfrm rot="10800000">
              <a:off x="1479378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7" name="Google Shape;377;p28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383" name="Google Shape;383;p28"/>
            <p:cNvCxnSpPr>
              <a:stCxn id="377" idx="1"/>
              <a:endCxn id="369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8"/>
            <p:cNvCxnSpPr>
              <a:stCxn id="385" idx="7"/>
              <a:endCxn id="369" idx="3"/>
            </p:cNvCxnSpPr>
            <p:nvPr/>
          </p:nvCxnSpPr>
          <p:spPr>
            <a:xfrm rot="10800000">
              <a:off x="2046204" y="2669368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9" name="Google Shape;369;p28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386" name="Google Shape;386;p28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387" name="Google Shape;387;p28"/>
            <p:cNvCxnSpPr>
              <a:stCxn id="374" idx="0"/>
              <a:endCxn id="385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28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388" name="Google Shape;388;p28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389" name="Google Shape;389;p28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390" name="Google Shape;390;p28"/>
            <p:cNvCxnSpPr>
              <a:stCxn id="391" idx="7"/>
              <a:endCxn id="370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2" name="Google Shape;392;p28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393" name="Google Shape;393;p28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394" name="Google Shape;394;p28"/>
            <p:cNvCxnSpPr>
              <a:stCxn id="392" idx="1"/>
              <a:endCxn id="391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28"/>
            <p:cNvCxnSpPr>
              <a:stCxn id="396" idx="7"/>
              <a:endCxn id="391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1" name="Google Shape;391;p28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398" name="Google Shape;398;p28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399" name="Google Shape;399;p28"/>
          <p:cNvSpPr/>
          <p:nvPr/>
        </p:nvSpPr>
        <p:spPr>
          <a:xfrm>
            <a:off x="5187950" y="2425454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mínimo da árvore com raiz em 15 é achado seguindo o caminho 15-6-3-2 a partir da raiz.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mínimo é 2.</a:t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5175250" y="4208216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do mínimo no pior caso é de O(h), onde h é a altura da árvore.</a:t>
            </a:r>
            <a:endParaRPr/>
          </a:p>
        </p:txBody>
      </p:sp>
      <p:grpSp>
        <p:nvGrpSpPr>
          <p:cNvPr id="401" name="Google Shape;401;p28"/>
          <p:cNvGrpSpPr/>
          <p:nvPr/>
        </p:nvGrpSpPr>
        <p:grpSpPr>
          <a:xfrm>
            <a:off x="803275" y="2766766"/>
            <a:ext cx="1976438" cy="2095500"/>
            <a:chOff x="803321" y="3518120"/>
            <a:chExt cx="1976870" cy="2096001"/>
          </a:xfrm>
        </p:grpSpPr>
        <p:sp>
          <p:nvSpPr>
            <p:cNvPr id="402" name="Google Shape;402;p28"/>
            <p:cNvSpPr/>
            <p:nvPr/>
          </p:nvSpPr>
          <p:spPr>
            <a:xfrm flipH="1">
              <a:off x="803321" y="5279079"/>
              <a:ext cx="336624" cy="33504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grpSp>
          <p:nvGrpSpPr>
            <p:cNvPr id="403" name="Google Shape;403;p28"/>
            <p:cNvGrpSpPr/>
            <p:nvPr/>
          </p:nvGrpSpPr>
          <p:grpSpPr>
            <a:xfrm>
              <a:off x="970924" y="3518120"/>
              <a:ext cx="1809267" cy="1761038"/>
              <a:chOff x="1123324" y="3669788"/>
              <a:chExt cx="1809267" cy="1761038"/>
            </a:xfrm>
          </p:grpSpPr>
          <p:cxnSp>
            <p:nvCxnSpPr>
              <p:cNvPr id="404" name="Google Shape;404;p28"/>
              <p:cNvCxnSpPr/>
              <p:nvPr/>
            </p:nvCxnSpPr>
            <p:spPr>
              <a:xfrm rot="-5400000">
                <a:off x="2329036" y="3430127"/>
                <a:ext cx="363893" cy="84321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8"/>
              <p:cNvCxnSpPr/>
              <p:nvPr/>
            </p:nvCxnSpPr>
            <p:spPr>
              <a:xfrm rot="-5400000">
                <a:off x="975463" y="5121828"/>
                <a:ext cx="456859" cy="161137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28"/>
              <p:cNvCxnSpPr/>
              <p:nvPr/>
            </p:nvCxnSpPr>
            <p:spPr>
              <a:xfrm rot="-5400000">
                <a:off x="1453787" y="4339531"/>
                <a:ext cx="466260" cy="32858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694861" y="1297179"/>
            <a:ext cx="7772400" cy="66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é semelhante ao caso anterior.  Trocando a busca nos ramos esquerdos pelos ramos direitos.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árvore de exemplo, o maior elemento é aquele com valor 52, que corresponde à folha mais à direita da árvore.</a:t>
            </a:r>
            <a:endParaRPr/>
          </a:p>
        </p:txBody>
      </p:sp>
      <p:pic>
        <p:nvPicPr>
          <p:cNvPr id="417" name="Google Shape;4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2601754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9"/>
          <p:cNvSpPr txBox="1"/>
          <p:nvPr/>
        </p:nvSpPr>
        <p:spPr>
          <a:xfrm>
            <a:off x="716632" y="470441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direito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</a:t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803720" y="125362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direito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O algoritmo para encontrar o maior elemento é o seguinte: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879919" y="4508451"/>
            <a:ext cx="7772400" cy="35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Novamente, observe que trata-se de um algoritmo recursivo.</a:t>
            </a:r>
            <a:endParaRPr/>
          </a:p>
        </p:txBody>
      </p:sp>
      <p:pic>
        <p:nvPicPr>
          <p:cNvPr id="430" name="Google Shape;4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13" y="2277152"/>
            <a:ext cx="5955983" cy="211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 - Exemplo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03720" y="1253627"/>
            <a:ext cx="7772400" cy="4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sobre a busca do maior elemento.</a:t>
            </a:r>
            <a:endParaRPr/>
          </a:p>
        </p:txBody>
      </p:sp>
      <p:grpSp>
        <p:nvGrpSpPr>
          <p:cNvPr id="441" name="Google Shape;441;p31"/>
          <p:cNvGrpSpPr/>
          <p:nvPr/>
        </p:nvGrpSpPr>
        <p:grpSpPr>
          <a:xfrm>
            <a:off x="671513" y="2188916"/>
            <a:ext cx="4103687" cy="3427413"/>
            <a:chOff x="781050" y="1491426"/>
            <a:chExt cx="4103549" cy="3427369"/>
          </a:xfrm>
        </p:grpSpPr>
        <p:sp>
          <p:nvSpPr>
            <p:cNvPr id="442" name="Google Shape;442;p31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443" name="Google Shape;443;p31"/>
            <p:cNvCxnSpPr>
              <a:stCxn id="444" idx="1"/>
              <a:endCxn id="445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31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446" name="Google Shape;446;p31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47" name="Google Shape;447;p31"/>
            <p:cNvCxnSpPr>
              <a:stCxn id="448" idx="0"/>
              <a:endCxn id="449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8" name="Google Shape;448;p31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450" name="Google Shape;450;p31"/>
            <p:cNvCxnSpPr>
              <a:stCxn id="451" idx="0"/>
              <a:endCxn id="452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31"/>
            <p:cNvCxnSpPr>
              <a:stCxn id="454" idx="0"/>
              <a:endCxn id="452" idx="3"/>
            </p:cNvCxnSpPr>
            <p:nvPr/>
          </p:nvCxnSpPr>
          <p:spPr>
            <a:xfrm rot="10800000">
              <a:off x="1479378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2" name="Google Shape;452;p31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55" name="Google Shape;455;p31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457" name="Google Shape;457;p31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458" name="Google Shape;458;p31"/>
            <p:cNvCxnSpPr>
              <a:stCxn id="452" idx="1"/>
              <a:endCxn id="444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31"/>
            <p:cNvCxnSpPr>
              <a:stCxn id="460" idx="7"/>
              <a:endCxn id="444" idx="3"/>
            </p:cNvCxnSpPr>
            <p:nvPr/>
          </p:nvCxnSpPr>
          <p:spPr>
            <a:xfrm rot="10800000">
              <a:off x="2046204" y="2669368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4" name="Google Shape;444;p31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461" name="Google Shape;461;p31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62" name="Google Shape;462;p31"/>
            <p:cNvCxnSpPr>
              <a:stCxn id="449" idx="0"/>
              <a:endCxn id="460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0" name="Google Shape;460;p31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465" name="Google Shape;465;p31"/>
            <p:cNvCxnSpPr>
              <a:stCxn id="466" idx="7"/>
              <a:endCxn id="445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7" name="Google Shape;467;p31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468" name="Google Shape;468;p31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469" name="Google Shape;469;p31"/>
            <p:cNvCxnSpPr>
              <a:stCxn id="467" idx="1"/>
              <a:endCxn id="466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31"/>
            <p:cNvCxnSpPr>
              <a:stCxn id="471" idx="7"/>
              <a:endCxn id="466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6" name="Google Shape;466;p31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474" name="Google Shape;474;p31"/>
          <p:cNvSpPr/>
          <p:nvPr/>
        </p:nvSpPr>
        <p:spPr>
          <a:xfrm>
            <a:off x="5187950" y="2425454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máximo da árvore com raiz em 6 é achado seguindo o caminho 6-6-7-13 a partir da raiz.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máximo é 13.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5175250" y="4208216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do mínimo no pior caso é de O(h), onde h é a altura da árvore.</a:t>
            </a:r>
            <a:endParaRPr/>
          </a:p>
        </p:txBody>
      </p:sp>
      <p:grpSp>
        <p:nvGrpSpPr>
          <p:cNvPr id="476" name="Google Shape;476;p31"/>
          <p:cNvGrpSpPr/>
          <p:nvPr/>
        </p:nvGrpSpPr>
        <p:grpSpPr>
          <a:xfrm>
            <a:off x="1936677" y="3367001"/>
            <a:ext cx="879549" cy="1498308"/>
            <a:chOff x="260204" y="4115455"/>
            <a:chExt cx="879741" cy="1498666"/>
          </a:xfrm>
        </p:grpSpPr>
        <p:sp>
          <p:nvSpPr>
            <p:cNvPr id="477" name="Google Shape;477;p31"/>
            <p:cNvSpPr/>
            <p:nvPr/>
          </p:nvSpPr>
          <p:spPr>
            <a:xfrm flipH="1">
              <a:off x="803321" y="5279079"/>
              <a:ext cx="336624" cy="335042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grpSp>
          <p:nvGrpSpPr>
            <p:cNvPr id="478" name="Google Shape;478;p31"/>
            <p:cNvGrpSpPr/>
            <p:nvPr/>
          </p:nvGrpSpPr>
          <p:grpSpPr>
            <a:xfrm>
              <a:off x="260204" y="4115455"/>
              <a:ext cx="710650" cy="1163609"/>
              <a:chOff x="412604" y="4267123"/>
              <a:chExt cx="710650" cy="1163609"/>
            </a:xfrm>
          </p:grpSpPr>
          <p:cxnSp>
            <p:nvCxnSpPr>
              <p:cNvPr id="479" name="Google Shape;479;p31"/>
              <p:cNvCxnSpPr>
                <a:endCxn id="460" idx="3"/>
              </p:cNvCxnSpPr>
              <p:nvPr/>
            </p:nvCxnSpPr>
            <p:spPr>
              <a:xfrm rot="10800000">
                <a:off x="959753" y="4965131"/>
                <a:ext cx="163500" cy="465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31"/>
              <p:cNvCxnSpPr>
                <a:endCxn id="444" idx="3"/>
              </p:cNvCxnSpPr>
              <p:nvPr/>
            </p:nvCxnSpPr>
            <p:spPr>
              <a:xfrm rot="10800000">
                <a:off x="412604" y="4267123"/>
                <a:ext cx="314400" cy="46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97211"/>
            <a:ext cx="7772400" cy="15983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Árvore de Busca Binária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Binary Search Tree BST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é uma árvore binária que possui as seguintes propriedades: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Todos os elementos na subárvore esquerda são menores que a raiz;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Todos os elementos na subárvore direita são maiores ou iguais que a raiz;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Cada subárvore é uma árvore de busca binária.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19" y="2957498"/>
            <a:ext cx="4928235" cy="22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827318" y="5242823"/>
            <a:ext cx="7772400" cy="111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a informação representada em cada nó de uma árvore de busca binária é um registro ao invés de um único elemento. Neste caso, a definição da árvore que determina o sequenciamento dos nós se aplica ao campo chave do registro.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um elemento específico em uma árvore de busca binária é a mais importante caraterística que estas árvores possuem.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Considere a tarefa de encontrar um elemento específico, por exemplo,  o nó com valor 20, na árvore de exemplo.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Começamos comparando o valor 20 (argumento de busca) com o valor na raiz da árvore.  Como 20 é menor que o valor na raiz, 23, descemos pelo ramo esquerdo.  Sabe-se que a sub-árvore esquerda contém os nós com valores menores que a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Em seguida, comparamos o valor 20, como valor na raiz da sub-árvore esquerda.  Como 20 é maior que o valor da raiz, 18, descemos pelo ramo direito.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Finalmente, comparamos o valor 20, com a raiz da nova sub-árvore e achamos o valor desejado.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072" y="4550331"/>
            <a:ext cx="5151120" cy="19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busca de um elemento específico, pode ser implementado de maneira recursiva como segue: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2" name="Google Shape;5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383" y="2005678"/>
            <a:ext cx="577024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488026" y="1253627"/>
            <a:ext cx="788308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seguido pelo algoritmo de busca específico.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dois casos base: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3" name="Google Shape;5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537" y="2100948"/>
            <a:ext cx="6216015" cy="466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4"/>
          <p:cNvSpPr txBox="1"/>
          <p:nvPr/>
        </p:nvSpPr>
        <p:spPr>
          <a:xfrm>
            <a:off x="281205" y="2100949"/>
            <a:ext cx="2649332" cy="293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argumento de busca é encontrado na árvore e neste caso retorna-se o endereço do nó correspondente, ou;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argumento não existe e neste caso, retorna-se um ponteiro nulo.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4" name="Google Shape;524;p35"/>
          <p:cNvGrpSpPr/>
          <p:nvPr/>
        </p:nvGrpSpPr>
        <p:grpSpPr>
          <a:xfrm>
            <a:off x="633413" y="2520950"/>
            <a:ext cx="4103687" cy="3427413"/>
            <a:chOff x="781050" y="1491426"/>
            <a:chExt cx="4103549" cy="3427369"/>
          </a:xfrm>
        </p:grpSpPr>
        <p:sp>
          <p:nvSpPr>
            <p:cNvPr id="525" name="Google Shape;525;p35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526" name="Google Shape;526;p35"/>
            <p:cNvCxnSpPr>
              <a:stCxn id="527" idx="1"/>
              <a:endCxn id="528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35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530" name="Google Shape;530;p35"/>
            <p:cNvCxnSpPr>
              <a:stCxn id="531" idx="0"/>
              <a:endCxn id="532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1" name="Google Shape;531;p35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533" name="Google Shape;533;p35"/>
            <p:cNvCxnSpPr>
              <a:stCxn id="534" idx="0"/>
              <a:endCxn id="535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6" name="Google Shape;536;p35"/>
            <p:cNvCxnSpPr>
              <a:stCxn id="537" idx="0"/>
              <a:endCxn id="535" idx="3"/>
            </p:cNvCxnSpPr>
            <p:nvPr/>
          </p:nvCxnSpPr>
          <p:spPr>
            <a:xfrm rot="10800000">
              <a:off x="1479378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35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38" name="Google Shape;538;p35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539" name="Google Shape;539;p35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540" name="Google Shape;540;p35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41" name="Google Shape;541;p35"/>
            <p:cNvCxnSpPr>
              <a:stCxn id="535" idx="1"/>
              <a:endCxn id="527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" name="Google Shape;542;p35"/>
            <p:cNvCxnSpPr>
              <a:stCxn id="543" idx="7"/>
              <a:endCxn id="527" idx="3"/>
            </p:cNvCxnSpPr>
            <p:nvPr/>
          </p:nvCxnSpPr>
          <p:spPr>
            <a:xfrm rot="10800000">
              <a:off x="2046204" y="2669368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35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544" name="Google Shape;544;p35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45" name="Google Shape;545;p35"/>
            <p:cNvCxnSpPr>
              <a:stCxn id="532" idx="0"/>
              <a:endCxn id="543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3" name="Google Shape;543;p35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546" name="Google Shape;546;p35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547" name="Google Shape;547;p35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48" name="Google Shape;548;p35"/>
            <p:cNvCxnSpPr>
              <a:stCxn id="549" idx="7"/>
              <a:endCxn id="528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0" name="Google Shape;550;p35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551" name="Google Shape;551;p35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552" name="Google Shape;552;p35"/>
            <p:cNvCxnSpPr>
              <a:stCxn id="550" idx="1"/>
              <a:endCxn id="549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" name="Google Shape;553;p35"/>
            <p:cNvCxnSpPr>
              <a:stCxn id="554" idx="7"/>
              <a:endCxn id="549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" name="Google Shape;549;p35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555" name="Google Shape;555;p35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556" name="Google Shape;556;p35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557" name="Google Shape;557;p35"/>
          <p:cNvSpPr/>
          <p:nvPr/>
        </p:nvSpPr>
        <p:spPr>
          <a:xfrm>
            <a:off x="514350" y="1298575"/>
            <a:ext cx="8074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mais comum executada sobre uma árvore de pesquisa binária, é procurar por uma chave armazenada na árvore.</a:t>
            </a: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5187950" y="2668588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procurar pela chave 13 na árvore: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O caminho 15-6-7-13 é seguido a partir da raiz.</a:t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175250" y="4451350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no pior caso é de O(h), onde h é a altura da árvore.</a:t>
            </a: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1898649" y="3098800"/>
            <a:ext cx="879476" cy="2082800"/>
            <a:chOff x="1898875" y="3098289"/>
            <a:chExt cx="879405" cy="2084032"/>
          </a:xfrm>
        </p:grpSpPr>
        <p:grpSp>
          <p:nvGrpSpPr>
            <p:cNvPr id="561" name="Google Shape;561;p35"/>
            <p:cNvGrpSpPr/>
            <p:nvPr/>
          </p:nvGrpSpPr>
          <p:grpSpPr>
            <a:xfrm>
              <a:off x="1898875" y="3098289"/>
              <a:ext cx="843216" cy="1761037"/>
              <a:chOff x="2051275" y="3250689"/>
              <a:chExt cx="843216" cy="1761037"/>
            </a:xfrm>
          </p:grpSpPr>
          <p:cxnSp>
            <p:nvCxnSpPr>
              <p:cNvPr id="562" name="Google Shape;562;p35"/>
              <p:cNvCxnSpPr/>
              <p:nvPr/>
            </p:nvCxnSpPr>
            <p:spPr>
              <a:xfrm rot="-5400000">
                <a:off x="2290936" y="3011027"/>
                <a:ext cx="363893" cy="84321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 flipH="1" rot="5400000">
                <a:off x="1975661" y="3927208"/>
                <a:ext cx="465297" cy="3140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35"/>
              <p:cNvCxnSpPr/>
              <p:nvPr/>
            </p:nvCxnSpPr>
            <p:spPr>
              <a:xfrm flipH="1" rot="5400000">
                <a:off x="2449387" y="4698708"/>
                <a:ext cx="462468" cy="163567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65" name="Google Shape;565;p35"/>
            <p:cNvSpPr/>
            <p:nvPr/>
          </p:nvSpPr>
          <p:spPr>
            <a:xfrm flipH="1">
              <a:off x="2441757" y="4847161"/>
              <a:ext cx="336523" cy="33516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694861" y="1297179"/>
            <a:ext cx="7772400" cy="300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inserção adiciona um novo nó (dado ou registro) à árvore de busca binária (BST).  Para realizar 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inserção de um novo nó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é preciso determinar qual será a posição que corresponderá ao novo nó na árvore.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processo é bastante simples, basta comparar o valor do novo nó, com o valor de cada nó da árvore, começando pela raiz, descendo pelo ramo adequado conforme o novo nó seja menor (descer pelo ramo esquerdo) ou maior ou igual (descer pelo ramo direito). 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continua até achar um nó que não possui filho no ramo escolhido.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inserção sempre acontece em um nó sem filho no ramo escolhido, que pode ser um nó folha ou um nó com apenas um filho.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inserção de dois nós. Primeiro o nó 19 e depois o nó 38. </a:t>
            </a:r>
            <a:endParaRPr/>
          </a:p>
        </p:txBody>
      </p:sp>
      <p:pic>
        <p:nvPicPr>
          <p:cNvPr id="586" name="Google Shape;5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166" y="1721293"/>
            <a:ext cx="5844540" cy="438340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 txBox="1"/>
          <p:nvPr/>
        </p:nvSpPr>
        <p:spPr>
          <a:xfrm>
            <a:off x="281209" y="1732605"/>
            <a:ext cx="2897424" cy="44722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19, primeiro segue-se o caminho 23-18-20 e encontra-se um </a:t>
            </a: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ramo esquerdo vazio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19, é inserido como filho esquerdo do nó 20.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38, primeiro segue-se o caminho 23-44-35 e encontra-se um </a:t>
            </a: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ramo direito vazio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38, é inserido como filho direito do nó 35.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Em ambos casos, a inserção aconteceu em um nó folha.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inserção do nó 23 duplicado. </a:t>
            </a:r>
            <a:endParaRPr/>
          </a:p>
        </p:txBody>
      </p:sp>
      <p:sp>
        <p:nvSpPr>
          <p:cNvPr id="598" name="Google Shape;598;p38"/>
          <p:cNvSpPr txBox="1"/>
          <p:nvPr/>
        </p:nvSpPr>
        <p:spPr>
          <a:xfrm>
            <a:off x="281209" y="1732605"/>
            <a:ext cx="2897424" cy="268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23, primeiro segue-se o caminho 23-44-35 e encontra-se um ramo esquerdo vazio.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23, é inserido como filho esquerdo do nó 35.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Neste caso, a inserção acontece em um nó com um único filho.</a:t>
            </a:r>
            <a:endParaRPr/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3690" y="1812825"/>
            <a:ext cx="2711768" cy="159734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 txBox="1"/>
          <p:nvPr/>
        </p:nvSpPr>
        <p:spPr>
          <a:xfrm>
            <a:off x="3780653" y="3820893"/>
            <a:ext cx="20996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Antes de inserir 23</a:t>
            </a:r>
            <a:endParaRPr/>
          </a:p>
        </p:txBody>
      </p:sp>
      <p:sp>
        <p:nvSpPr>
          <p:cNvPr id="601" name="Google Shape;601;p38"/>
          <p:cNvSpPr txBox="1"/>
          <p:nvPr/>
        </p:nvSpPr>
        <p:spPr>
          <a:xfrm>
            <a:off x="6618563" y="3820893"/>
            <a:ext cx="2179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(f) Depois de inserir 23</a:t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>
            <a:off x="6312486" y="1812825"/>
            <a:ext cx="2711768" cy="1597343"/>
            <a:chOff x="6312486" y="1812825"/>
            <a:chExt cx="2711768" cy="1597343"/>
          </a:xfrm>
        </p:grpSpPr>
        <p:pic>
          <p:nvPicPr>
            <p:cNvPr id="603" name="Google Shape;60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2486" y="1812825"/>
              <a:ext cx="2711768" cy="1597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38"/>
            <p:cNvSpPr/>
            <p:nvPr/>
          </p:nvSpPr>
          <p:spPr>
            <a:xfrm>
              <a:off x="7479909" y="3092695"/>
              <a:ext cx="457200" cy="277850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cxnSp>
          <p:nvCxnSpPr>
            <p:cNvPr id="605" name="Google Shape;605;p38"/>
            <p:cNvCxnSpPr>
              <a:stCxn id="604" idx="0"/>
            </p:cNvCxnSpPr>
            <p:nvPr/>
          </p:nvCxnSpPr>
          <p:spPr>
            <a:xfrm flipH="1" rot="10800000">
              <a:off x="7708509" y="2906395"/>
              <a:ext cx="118200" cy="1863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de Inserção. </a:t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5021926" y="2333407"/>
            <a:ext cx="3705225" cy="2720975"/>
            <a:chOff x="1446213" y="1491426"/>
            <a:chExt cx="3705086" cy="2721895"/>
          </a:xfrm>
        </p:grpSpPr>
        <p:cxnSp>
          <p:nvCxnSpPr>
            <p:cNvPr id="617" name="Google Shape;617;p39"/>
            <p:cNvCxnSpPr>
              <a:stCxn id="618" idx="1"/>
              <a:endCxn id="619" idx="5"/>
            </p:cNvCxnSpPr>
            <p:nvPr/>
          </p:nvCxnSpPr>
          <p:spPr>
            <a:xfrm flipH="1" rot="10800000">
              <a:off x="2312880" y="2068174"/>
              <a:ext cx="8427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9" name="Google Shape;619;p39"/>
            <p:cNvSpPr/>
            <p:nvPr/>
          </p:nvSpPr>
          <p:spPr>
            <a:xfrm flipH="1">
              <a:off x="3106676" y="1782036"/>
              <a:ext cx="334949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620" name="Google Shape;620;p39"/>
            <p:cNvSpPr txBox="1"/>
            <p:nvPr/>
          </p:nvSpPr>
          <p:spPr>
            <a:xfrm>
              <a:off x="3081277" y="1491426"/>
              <a:ext cx="374636" cy="27790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621" name="Google Shape;621;p39"/>
            <p:cNvCxnSpPr>
              <a:stCxn id="622" idx="0"/>
              <a:endCxn id="623" idx="5"/>
            </p:cNvCxnSpPr>
            <p:nvPr/>
          </p:nvCxnSpPr>
          <p:spPr>
            <a:xfrm flipH="1" rot="10800000">
              <a:off x="3575764" y="3371845"/>
              <a:ext cx="142200" cy="506400"/>
            </a:xfrm>
            <a:prstGeom prst="straightConnector1">
              <a:avLst/>
            </a:prstGeom>
            <a:noFill/>
            <a:ln cap="flat" cmpd="sng" w="25400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39"/>
            <p:cNvCxnSpPr>
              <a:stCxn id="625" idx="0"/>
              <a:endCxn id="623" idx="3"/>
            </p:cNvCxnSpPr>
            <p:nvPr/>
          </p:nvCxnSpPr>
          <p:spPr>
            <a:xfrm rot="10800000">
              <a:off x="3955955" y="3371845"/>
              <a:ext cx="177000" cy="50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6" name="Google Shape;626;p39"/>
            <p:cNvSpPr/>
            <p:nvPr/>
          </p:nvSpPr>
          <p:spPr>
            <a:xfrm flipH="1">
              <a:off x="1458913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27" name="Google Shape;627;p39"/>
            <p:cNvSpPr txBox="1"/>
            <p:nvPr/>
          </p:nvSpPr>
          <p:spPr>
            <a:xfrm>
              <a:off x="3276531" y="3627335"/>
              <a:ext cx="374636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 flipH="1">
              <a:off x="3408289" y="3878245"/>
              <a:ext cx="334949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>
              <a:off x="3965480" y="3878245"/>
              <a:ext cx="334950" cy="33507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628" name="Google Shape;628;p39"/>
            <p:cNvSpPr txBox="1"/>
            <p:nvPr/>
          </p:nvSpPr>
          <p:spPr>
            <a:xfrm>
              <a:off x="4067077" y="3589222"/>
              <a:ext cx="374636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29" name="Google Shape;629;p39"/>
            <p:cNvSpPr txBox="1"/>
            <p:nvPr/>
          </p:nvSpPr>
          <p:spPr>
            <a:xfrm>
              <a:off x="1446213" y="2796792"/>
              <a:ext cx="376223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30" name="Google Shape;630;p39"/>
            <p:cNvCxnSpPr>
              <a:stCxn id="626" idx="1"/>
              <a:endCxn id="618" idx="5"/>
            </p:cNvCxnSpPr>
            <p:nvPr/>
          </p:nvCxnSpPr>
          <p:spPr>
            <a:xfrm flipH="1" rot="10800000">
              <a:off x="1746165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39"/>
            <p:cNvCxnSpPr>
              <a:stCxn id="632" idx="7"/>
              <a:endCxn id="618" idx="3"/>
            </p:cNvCxnSpPr>
            <p:nvPr/>
          </p:nvCxnSpPr>
          <p:spPr>
            <a:xfrm rot="10800000">
              <a:off x="2312913" y="2669855"/>
              <a:ext cx="313500" cy="464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8" name="Google Shape;618;p39"/>
            <p:cNvSpPr/>
            <p:nvPr/>
          </p:nvSpPr>
          <p:spPr>
            <a:xfrm flipH="1">
              <a:off x="2025628" y="2383903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633" name="Google Shape;633;p39"/>
            <p:cNvSpPr txBox="1"/>
            <p:nvPr/>
          </p:nvSpPr>
          <p:spPr>
            <a:xfrm>
              <a:off x="1924032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2578058" y="3085815"/>
              <a:ext cx="330188" cy="32872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34" name="Google Shape;634;p39"/>
            <p:cNvSpPr txBox="1"/>
            <p:nvPr/>
          </p:nvSpPr>
          <p:spPr>
            <a:xfrm>
              <a:off x="2565358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35" name="Google Shape;635;p39"/>
            <p:cNvCxnSpPr>
              <a:stCxn id="636" idx="7"/>
              <a:endCxn id="619" idx="3"/>
            </p:cNvCxnSpPr>
            <p:nvPr/>
          </p:nvCxnSpPr>
          <p:spPr>
            <a:xfrm rot="10800000">
              <a:off x="3392430" y="2068174"/>
              <a:ext cx="892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3" name="Google Shape;623;p39"/>
            <p:cNvSpPr/>
            <p:nvPr/>
          </p:nvSpPr>
          <p:spPr>
            <a:xfrm flipH="1">
              <a:off x="3668630" y="3085815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637" name="Google Shape;637;p39"/>
            <p:cNvSpPr txBox="1"/>
            <p:nvPr/>
          </p:nvSpPr>
          <p:spPr>
            <a:xfrm>
              <a:off x="3655930" y="2796792"/>
              <a:ext cx="376223" cy="27473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638" name="Google Shape;638;p39"/>
            <p:cNvCxnSpPr>
              <a:stCxn id="623" idx="1"/>
              <a:endCxn id="636" idx="5"/>
            </p:cNvCxnSpPr>
            <p:nvPr/>
          </p:nvCxnSpPr>
          <p:spPr>
            <a:xfrm flipH="1" rot="10800000">
              <a:off x="3955882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9" name="Google Shape;639;p39"/>
            <p:cNvCxnSpPr>
              <a:stCxn id="640" idx="7"/>
              <a:endCxn id="636" idx="3"/>
            </p:cNvCxnSpPr>
            <p:nvPr/>
          </p:nvCxnSpPr>
          <p:spPr>
            <a:xfrm rot="10800000">
              <a:off x="4522660" y="2669886"/>
              <a:ext cx="3144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6" name="Google Shape;636;p39"/>
            <p:cNvSpPr/>
            <p:nvPr/>
          </p:nvSpPr>
          <p:spPr>
            <a:xfrm flipH="1">
              <a:off x="4235345" y="2383903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641" name="Google Shape;641;p39"/>
            <p:cNvSpPr txBox="1"/>
            <p:nvPr/>
          </p:nvSpPr>
          <p:spPr>
            <a:xfrm>
              <a:off x="4133749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4787775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19</a:t>
              </a:r>
              <a:endParaRPr/>
            </a:p>
          </p:txBody>
        </p:sp>
        <p:sp>
          <p:nvSpPr>
            <p:cNvPr id="642" name="Google Shape;642;p39"/>
            <p:cNvSpPr txBox="1"/>
            <p:nvPr/>
          </p:nvSpPr>
          <p:spPr>
            <a:xfrm>
              <a:off x="4775075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267863" y="2432124"/>
            <a:ext cx="766763" cy="841083"/>
            <a:chOff x="2259013" y="4523248"/>
            <a:chExt cx="766762" cy="841050"/>
          </a:xfrm>
        </p:grpSpPr>
        <p:cxnSp>
          <p:nvCxnSpPr>
            <p:cNvPr id="644" name="Google Shape;644;p39"/>
            <p:cNvCxnSpPr>
              <a:stCxn id="645" idx="0"/>
            </p:cNvCxnSpPr>
            <p:nvPr/>
          </p:nvCxnSpPr>
          <p:spPr>
            <a:xfrm flipH="1" rot="10800000">
              <a:off x="2426495" y="4523248"/>
              <a:ext cx="141300" cy="506100"/>
            </a:xfrm>
            <a:prstGeom prst="straightConnector1">
              <a:avLst/>
            </a:prstGeom>
            <a:noFill/>
            <a:ln cap="flat" cmpd="sng" w="25400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" name="Google Shape;645;p39"/>
            <p:cNvSpPr/>
            <p:nvPr/>
          </p:nvSpPr>
          <p:spPr>
            <a:xfrm flipH="1">
              <a:off x="2259013" y="5029348"/>
              <a:ext cx="334963" cy="33495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646" name="Google Shape;646;p39"/>
            <p:cNvSpPr txBox="1"/>
            <p:nvPr/>
          </p:nvSpPr>
          <p:spPr>
            <a:xfrm>
              <a:off x="2362201" y="4699161"/>
              <a:ext cx="663574" cy="27621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z</a:t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415001" y="2333407"/>
            <a:ext cx="3705225" cy="2720975"/>
            <a:chOff x="1446213" y="1491426"/>
            <a:chExt cx="3705086" cy="2721895"/>
          </a:xfrm>
        </p:grpSpPr>
        <p:cxnSp>
          <p:nvCxnSpPr>
            <p:cNvPr id="648" name="Google Shape;648;p39"/>
            <p:cNvCxnSpPr>
              <a:stCxn id="649" idx="1"/>
              <a:endCxn id="650" idx="5"/>
            </p:cNvCxnSpPr>
            <p:nvPr/>
          </p:nvCxnSpPr>
          <p:spPr>
            <a:xfrm flipH="1" rot="10800000">
              <a:off x="2312880" y="2068174"/>
              <a:ext cx="8427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0" name="Google Shape;650;p39"/>
            <p:cNvSpPr/>
            <p:nvPr/>
          </p:nvSpPr>
          <p:spPr>
            <a:xfrm flipH="1">
              <a:off x="3106676" y="1782036"/>
              <a:ext cx="334949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651" name="Google Shape;651;p39"/>
            <p:cNvSpPr txBox="1"/>
            <p:nvPr/>
          </p:nvSpPr>
          <p:spPr>
            <a:xfrm>
              <a:off x="3081277" y="1491426"/>
              <a:ext cx="374636" cy="27790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652" name="Google Shape;652;p39"/>
            <p:cNvCxnSpPr>
              <a:stCxn id="653" idx="0"/>
              <a:endCxn id="654" idx="3"/>
            </p:cNvCxnSpPr>
            <p:nvPr/>
          </p:nvCxnSpPr>
          <p:spPr>
            <a:xfrm rot="10800000">
              <a:off x="3955955" y="3371845"/>
              <a:ext cx="177000" cy="50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5" name="Google Shape;655;p39"/>
            <p:cNvSpPr/>
            <p:nvPr/>
          </p:nvSpPr>
          <p:spPr>
            <a:xfrm flipH="1">
              <a:off x="1458913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3965480" y="3878245"/>
              <a:ext cx="334950" cy="33507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656" name="Google Shape;656;p39"/>
            <p:cNvSpPr txBox="1"/>
            <p:nvPr/>
          </p:nvSpPr>
          <p:spPr>
            <a:xfrm>
              <a:off x="4067077" y="3589222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657" name="Google Shape;657;p39"/>
            <p:cNvSpPr txBox="1"/>
            <p:nvPr/>
          </p:nvSpPr>
          <p:spPr>
            <a:xfrm>
              <a:off x="1446213" y="2796792"/>
              <a:ext cx="376223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58" name="Google Shape;658;p39"/>
            <p:cNvCxnSpPr>
              <a:stCxn id="655" idx="1"/>
              <a:endCxn id="649" idx="5"/>
            </p:cNvCxnSpPr>
            <p:nvPr/>
          </p:nvCxnSpPr>
          <p:spPr>
            <a:xfrm flipH="1" rot="10800000">
              <a:off x="1746165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9" name="Google Shape;659;p39"/>
            <p:cNvCxnSpPr>
              <a:stCxn id="660" idx="7"/>
              <a:endCxn id="649" idx="3"/>
            </p:cNvCxnSpPr>
            <p:nvPr/>
          </p:nvCxnSpPr>
          <p:spPr>
            <a:xfrm rot="10800000">
              <a:off x="2312913" y="2669855"/>
              <a:ext cx="313500" cy="464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9" name="Google Shape;649;p39"/>
            <p:cNvSpPr/>
            <p:nvPr/>
          </p:nvSpPr>
          <p:spPr>
            <a:xfrm flipH="1">
              <a:off x="2025628" y="2383903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661" name="Google Shape;661;p39"/>
            <p:cNvSpPr txBox="1"/>
            <p:nvPr/>
          </p:nvSpPr>
          <p:spPr>
            <a:xfrm>
              <a:off x="1924032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2578058" y="3085815"/>
              <a:ext cx="330188" cy="32872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62" name="Google Shape;662;p39"/>
            <p:cNvSpPr txBox="1"/>
            <p:nvPr/>
          </p:nvSpPr>
          <p:spPr>
            <a:xfrm>
              <a:off x="2565358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63" name="Google Shape;663;p39"/>
            <p:cNvCxnSpPr>
              <a:stCxn id="664" idx="7"/>
              <a:endCxn id="650" idx="3"/>
            </p:cNvCxnSpPr>
            <p:nvPr/>
          </p:nvCxnSpPr>
          <p:spPr>
            <a:xfrm rot="10800000">
              <a:off x="3392430" y="2068174"/>
              <a:ext cx="892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4" name="Google Shape;654;p39"/>
            <p:cNvSpPr/>
            <p:nvPr/>
          </p:nvSpPr>
          <p:spPr>
            <a:xfrm flipH="1">
              <a:off x="3668630" y="3085815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665" name="Google Shape;665;p39"/>
            <p:cNvSpPr txBox="1"/>
            <p:nvPr/>
          </p:nvSpPr>
          <p:spPr>
            <a:xfrm>
              <a:off x="3655930" y="2796792"/>
              <a:ext cx="376223" cy="27473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666" name="Google Shape;666;p39"/>
            <p:cNvCxnSpPr>
              <a:stCxn id="654" idx="1"/>
              <a:endCxn id="664" idx="5"/>
            </p:cNvCxnSpPr>
            <p:nvPr/>
          </p:nvCxnSpPr>
          <p:spPr>
            <a:xfrm flipH="1" rot="10800000">
              <a:off x="3955882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7" name="Google Shape;667;p39"/>
            <p:cNvCxnSpPr>
              <a:stCxn id="668" idx="7"/>
              <a:endCxn id="664" idx="3"/>
            </p:cNvCxnSpPr>
            <p:nvPr/>
          </p:nvCxnSpPr>
          <p:spPr>
            <a:xfrm rot="10800000">
              <a:off x="4522660" y="2669886"/>
              <a:ext cx="3144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4" name="Google Shape;664;p39"/>
            <p:cNvSpPr/>
            <p:nvPr/>
          </p:nvSpPr>
          <p:spPr>
            <a:xfrm flipH="1">
              <a:off x="4235345" y="2383903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669" name="Google Shape;669;p39"/>
            <p:cNvSpPr txBox="1"/>
            <p:nvPr/>
          </p:nvSpPr>
          <p:spPr>
            <a:xfrm>
              <a:off x="4133749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4787775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19</a:t>
              </a:r>
              <a:endParaRPr/>
            </a:p>
          </p:txBody>
        </p:sp>
        <p:sp>
          <p:nvSpPr>
            <p:cNvPr id="670" name="Google Shape;670;p39"/>
            <p:cNvSpPr txBox="1"/>
            <p:nvPr/>
          </p:nvSpPr>
          <p:spPr>
            <a:xfrm>
              <a:off x="4775075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Algoritmo</a:t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inserção pode ser implementado de maneira recursiva como segue: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81" name="Google Shape;6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447" y="1935608"/>
            <a:ext cx="6042660" cy="224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340" y="4155069"/>
            <a:ext cx="6067425" cy="1572578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0"/>
          <p:cNvSpPr txBox="1"/>
          <p:nvPr/>
        </p:nvSpPr>
        <p:spPr>
          <a:xfrm>
            <a:off x="685800" y="5847401"/>
            <a:ext cx="7772400" cy="4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é bastante elegante.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67137" y="2242466"/>
            <a:ext cx="2897424" cy="308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a árvore ou subárvore está vazia, inserimos o novo dado como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a árvore ou subárvore não esta vazia, determinamos qual ramo seguir por comparação e fazemos uma chamada recursiva  addBST() indicando a sub-árvore esquerda ou direita de acordo com o caso.</a:t>
            </a:r>
            <a:endParaRPr b="1"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Algoritmo</a:t>
            </a: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de inserção do nó 19 na árvore com raiz 23.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152" y="1697471"/>
            <a:ext cx="5534978" cy="345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67136" y="1643736"/>
            <a:ext cx="3078835" cy="446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19 na árvore começamos pela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Como o novo nó (19),  é menor que a raiz (23), realizamos uma chamada recursiva addBST(), usando a sub-árvore esquerda com raiz em 12.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Agora o novo nó (19), é maior que a raiz (12), fazemos uma chamada recursiva addBST(), usando a sub-árvore direita, que é nula.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Como a sub-árvore é nula, inserimos o novo nó (19) como raiz.  Filho direito de (12).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49300" y="1297212"/>
            <a:ext cx="7772400" cy="3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5 exemplos de árvores de busca binárias.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504" y="1730826"/>
            <a:ext cx="597408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772888" y="4933037"/>
            <a:ext cx="7772400" cy="10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as árvores (a) e (b) são árvores completas e balanceadas.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árvore (d) é quase completa e balanceada;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as árvores (c) e (e) não são nem completas nem estão balanceadas.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Exemplo</a:t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2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seguinte sequência de inserções em uma árvore de busca binária.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7" name="Google Shape;707;p42"/>
          <p:cNvGrpSpPr/>
          <p:nvPr/>
        </p:nvGrpSpPr>
        <p:grpSpPr>
          <a:xfrm>
            <a:off x="1247775" y="2454504"/>
            <a:ext cx="6508750" cy="3856037"/>
            <a:chOff x="1012825" y="1557652"/>
            <a:chExt cx="6508751" cy="3855725"/>
          </a:xfrm>
        </p:grpSpPr>
        <p:cxnSp>
          <p:nvCxnSpPr>
            <p:cNvPr id="708" name="Google Shape;708;p42"/>
            <p:cNvCxnSpPr>
              <a:stCxn id="709" idx="2"/>
              <a:endCxn id="710" idx="5"/>
            </p:cNvCxnSpPr>
            <p:nvPr/>
          </p:nvCxnSpPr>
          <p:spPr>
            <a:xfrm flipH="1" rot="10800000">
              <a:off x="2284413" y="1843646"/>
              <a:ext cx="1608000" cy="48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0" name="Google Shape;710;p42"/>
            <p:cNvSpPr/>
            <p:nvPr/>
          </p:nvSpPr>
          <p:spPr>
            <a:xfrm flipH="1">
              <a:off x="3843338" y="1557652"/>
              <a:ext cx="334962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 flipH="1">
              <a:off x="1012825" y="286088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712" name="Google Shape;712;p42"/>
            <p:cNvCxnSpPr>
              <a:stCxn id="711" idx="1"/>
              <a:endCxn id="709" idx="5"/>
            </p:cNvCxnSpPr>
            <p:nvPr/>
          </p:nvCxnSpPr>
          <p:spPr>
            <a:xfrm flipH="1" rot="10800000">
              <a:off x="1300088" y="2443434"/>
              <a:ext cx="697200" cy="4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42"/>
            <p:cNvCxnSpPr>
              <a:stCxn id="714" idx="7"/>
              <a:endCxn id="709" idx="3"/>
            </p:cNvCxnSpPr>
            <p:nvPr/>
          </p:nvCxnSpPr>
          <p:spPr>
            <a:xfrm rot="10800000">
              <a:off x="2235050" y="2443446"/>
              <a:ext cx="7146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9" name="Google Shape;709;p42"/>
            <p:cNvSpPr/>
            <p:nvPr/>
          </p:nvSpPr>
          <p:spPr>
            <a:xfrm flipH="1">
              <a:off x="1947863" y="2157678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15" name="Google Shape;715;p42"/>
            <p:cNvCxnSpPr>
              <a:stCxn id="716" idx="6"/>
              <a:endCxn id="710" idx="3"/>
            </p:cNvCxnSpPr>
            <p:nvPr/>
          </p:nvCxnSpPr>
          <p:spPr>
            <a:xfrm rot="10800000">
              <a:off x="4129239" y="1843445"/>
              <a:ext cx="1619100" cy="494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42"/>
            <p:cNvSpPr/>
            <p:nvPr/>
          </p:nvSpPr>
          <p:spPr>
            <a:xfrm flipH="1">
              <a:off x="2900363" y="287199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17" name="Google Shape;717;p42"/>
            <p:cNvCxnSpPr>
              <a:stCxn id="718" idx="0"/>
              <a:endCxn id="714" idx="5"/>
            </p:cNvCxnSpPr>
            <p:nvPr/>
          </p:nvCxnSpPr>
          <p:spPr>
            <a:xfrm flipH="1" rot="10800000">
              <a:off x="2586038" y="3157874"/>
              <a:ext cx="363600" cy="433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42"/>
            <p:cNvCxnSpPr>
              <a:stCxn id="720" idx="7"/>
              <a:endCxn id="716" idx="3"/>
            </p:cNvCxnSpPr>
            <p:nvPr/>
          </p:nvCxnSpPr>
          <p:spPr>
            <a:xfrm rot="10800000">
              <a:off x="6035613" y="2456145"/>
              <a:ext cx="7161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42"/>
            <p:cNvSpPr/>
            <p:nvPr/>
          </p:nvSpPr>
          <p:spPr>
            <a:xfrm flipH="1">
              <a:off x="5748339" y="2170377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6702426" y="2884695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cxnSp>
          <p:nvCxnSpPr>
            <p:cNvPr id="721" name="Google Shape;721;p42"/>
            <p:cNvCxnSpPr>
              <a:stCxn id="722" idx="0"/>
              <a:endCxn id="720" idx="5"/>
            </p:cNvCxnSpPr>
            <p:nvPr/>
          </p:nvCxnSpPr>
          <p:spPr>
            <a:xfrm flipH="1" rot="10800000">
              <a:off x="6388101" y="3170536"/>
              <a:ext cx="363600" cy="4380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42"/>
            <p:cNvCxnSpPr>
              <a:stCxn id="724" idx="0"/>
              <a:endCxn id="720" idx="3"/>
            </p:cNvCxnSpPr>
            <p:nvPr/>
          </p:nvCxnSpPr>
          <p:spPr>
            <a:xfrm rot="10800000">
              <a:off x="6989701" y="3170586"/>
              <a:ext cx="363600" cy="4443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8" name="Google Shape;718;p42"/>
            <p:cNvSpPr/>
            <p:nvPr/>
          </p:nvSpPr>
          <p:spPr>
            <a:xfrm flipH="1">
              <a:off x="2417763" y="359107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 flipH="1">
              <a:off x="2130425" y="4303805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26" name="Google Shape;726;p42"/>
            <p:cNvCxnSpPr>
              <a:stCxn id="725" idx="0"/>
              <a:endCxn id="718" idx="5"/>
            </p:cNvCxnSpPr>
            <p:nvPr/>
          </p:nvCxnSpPr>
          <p:spPr>
            <a:xfrm flipH="1" rot="10800000">
              <a:off x="2298700" y="3876905"/>
              <a:ext cx="168300" cy="426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2" name="Google Shape;722;p42"/>
            <p:cNvSpPr/>
            <p:nvPr/>
          </p:nvSpPr>
          <p:spPr>
            <a:xfrm flipH="1">
              <a:off x="6219826" y="360853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flipH="1">
              <a:off x="7185026" y="361488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flipH="1">
              <a:off x="6521451" y="433396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cxnSp>
          <p:nvCxnSpPr>
            <p:cNvPr id="728" name="Google Shape;728;p42"/>
            <p:cNvCxnSpPr>
              <a:stCxn id="727" idx="0"/>
              <a:endCxn id="722" idx="3"/>
            </p:cNvCxnSpPr>
            <p:nvPr/>
          </p:nvCxnSpPr>
          <p:spPr>
            <a:xfrm rot="10800000">
              <a:off x="6507026" y="3894464"/>
              <a:ext cx="182700" cy="439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42"/>
            <p:cNvCxnSpPr>
              <a:stCxn id="730" idx="0"/>
              <a:endCxn id="714" idx="3"/>
            </p:cNvCxnSpPr>
            <p:nvPr/>
          </p:nvCxnSpPr>
          <p:spPr>
            <a:xfrm rot="10800000">
              <a:off x="3187650" y="3157788"/>
              <a:ext cx="374700" cy="431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0" name="Google Shape;730;p42"/>
            <p:cNvSpPr/>
            <p:nvPr/>
          </p:nvSpPr>
          <p:spPr>
            <a:xfrm flipH="1">
              <a:off x="3394075" y="3589488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 flipH="1">
              <a:off x="2417763" y="5078442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32" name="Google Shape;732;p42"/>
            <p:cNvCxnSpPr>
              <a:stCxn id="731" idx="0"/>
              <a:endCxn id="725" idx="3"/>
            </p:cNvCxnSpPr>
            <p:nvPr/>
          </p:nvCxnSpPr>
          <p:spPr>
            <a:xfrm rot="10800000">
              <a:off x="2417738" y="4589742"/>
              <a:ext cx="168300" cy="488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3" name="Google Shape;733;p42"/>
            <p:cNvSpPr/>
            <p:nvPr/>
          </p:nvSpPr>
          <p:spPr>
            <a:xfrm flipH="1">
              <a:off x="1828800" y="5078442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34" name="Google Shape;734;p42"/>
            <p:cNvCxnSpPr>
              <a:stCxn id="733" idx="0"/>
              <a:endCxn id="725" idx="5"/>
            </p:cNvCxnSpPr>
            <p:nvPr/>
          </p:nvCxnSpPr>
          <p:spPr>
            <a:xfrm flipH="1" rot="10800000">
              <a:off x="1997075" y="4589742"/>
              <a:ext cx="182700" cy="488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5" name="Google Shape;735;p42"/>
            <p:cNvSpPr/>
            <p:nvPr/>
          </p:nvSpPr>
          <p:spPr>
            <a:xfrm flipH="1">
              <a:off x="4776789" y="286088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736" name="Google Shape;736;p42"/>
            <p:cNvCxnSpPr>
              <a:stCxn id="735" idx="1"/>
              <a:endCxn id="716" idx="5"/>
            </p:cNvCxnSpPr>
            <p:nvPr/>
          </p:nvCxnSpPr>
          <p:spPr>
            <a:xfrm flipH="1" rot="10800000">
              <a:off x="5064052" y="2456334"/>
              <a:ext cx="733500" cy="453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737" name="Google Shape;737;p42"/>
          <p:cNvGraphicFramePr/>
          <p:nvPr/>
        </p:nvGraphicFramePr>
        <p:xfrm>
          <a:off x="757689" y="1640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{27E6AE99-F14D-4F8B-818D-97DBB157AF27}</a:tableStyleId>
              </a:tblPr>
              <a:tblGrid>
                <a:gridCol w="38145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743" name="Google Shape;74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3"/>
          <p:cNvSpPr txBox="1"/>
          <p:nvPr/>
        </p:nvSpPr>
        <p:spPr>
          <a:xfrm>
            <a:off x="694861" y="1297178"/>
            <a:ext cx="7772400" cy="505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realizar a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remoção de um nó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 uma árvore de busca binária, primeiro devemos localizar esse nó.  Existem quatro casos possíveis: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1.- O nó a ser removido não possui filhos.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apenas eliminamos o nó.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2.- O nó a ser removido somente possui um filho direito (sub-árvore direita).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eliminamos o nó e reconectamos a sub-árvore direita ao nó pai do nó que foi removido, preservando o mesmo tipo de relação.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3.- O nó a ser removido somente possui um filho esquerdo (sub-árvore esquerda).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eliminamos o nó e reconectamos a sub-árvore esquerda ao nó pai do nó que foi removido, preservando o mesmo tipo de relação.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4.- O nó a ser removido possui dois filhos (duas sub-árvores).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é possível eliminar um nó no meio da árvore, porém o resultado tende a criar uma árvore muito desbalanceada. Em vez disso, procura-se manter a estrutura o mais inalterada possível, encontrando dados (nas folhas ou quase folhas) que possam ocupar o lugar do dado removido no meio. Podemos fazer isto de duas maneiras:</a:t>
            </a:r>
            <a:endParaRPr/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Encontrar o maior nó, na sub-árvore esquerda do nó removido e copiar (sobre-escrever) seu dado no dado do nó removido.</a:t>
            </a:r>
            <a:endParaRPr/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Encontrar o menor nó, na sub-árvore direita do nó removido e copiar (sobre-escrever) seu dado no dado do nó removido.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ambos casos, o nó encontrado (maior o menor) será copiado e removido.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7" name="Google Shape;757;p44"/>
          <p:cNvGrpSpPr/>
          <p:nvPr/>
        </p:nvGrpSpPr>
        <p:grpSpPr>
          <a:xfrm>
            <a:off x="330200" y="2233613"/>
            <a:ext cx="4040188" cy="4070350"/>
            <a:chOff x="304800" y="2132013"/>
            <a:chExt cx="4040188" cy="4070350"/>
          </a:xfrm>
        </p:grpSpPr>
        <p:sp>
          <p:nvSpPr>
            <p:cNvPr id="758" name="Google Shape;758;p44"/>
            <p:cNvSpPr txBox="1"/>
            <p:nvPr/>
          </p:nvSpPr>
          <p:spPr>
            <a:xfrm flipH="1">
              <a:off x="908050" y="5616575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759" name="Google Shape;759;p44"/>
            <p:cNvCxnSpPr>
              <a:stCxn id="760" idx="1"/>
            </p:cNvCxnSpPr>
            <p:nvPr/>
          </p:nvCxnSpPr>
          <p:spPr>
            <a:xfrm flipH="1" rot="10800000">
              <a:off x="1171501" y="2847754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1" name="Google Shape;761;p44"/>
            <p:cNvSpPr/>
            <p:nvPr/>
          </p:nvSpPr>
          <p:spPr>
            <a:xfrm flipH="1">
              <a:off x="1927225" y="2562225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62" name="Google Shape;762;p44"/>
            <p:cNvSpPr txBox="1"/>
            <p:nvPr/>
          </p:nvSpPr>
          <p:spPr>
            <a:xfrm>
              <a:off x="1901825" y="2132013"/>
              <a:ext cx="373063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763" name="Google Shape;763;p44"/>
            <p:cNvCxnSpPr>
              <a:stCxn id="764" idx="0"/>
              <a:endCxn id="765" idx="3"/>
            </p:cNvCxnSpPr>
            <p:nvPr/>
          </p:nvCxnSpPr>
          <p:spPr>
            <a:xfrm rot="10800000">
              <a:off x="1146175" y="5469000"/>
              <a:ext cx="152400" cy="398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1130300" y="586740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66" name="Google Shape;766;p44"/>
            <p:cNvCxnSpPr>
              <a:stCxn id="767" idx="0"/>
              <a:endCxn id="768" idx="5"/>
            </p:cNvCxnSpPr>
            <p:nvPr/>
          </p:nvCxnSpPr>
          <p:spPr>
            <a:xfrm flipH="1" rot="10800000">
              <a:off x="3466307" y="4151613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9" name="Google Shape;769;p44"/>
            <p:cNvCxnSpPr>
              <a:stCxn id="770" idx="0"/>
              <a:endCxn id="768" idx="3"/>
            </p:cNvCxnSpPr>
            <p:nvPr/>
          </p:nvCxnSpPr>
          <p:spPr>
            <a:xfrm rot="10800000">
              <a:off x="3857619" y="4151613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1" name="Google Shape;771;p44"/>
            <p:cNvSpPr/>
            <p:nvPr/>
          </p:nvSpPr>
          <p:spPr>
            <a:xfrm flipH="1">
              <a:off x="317500" y="386556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72" name="Google Shape;772;p44"/>
            <p:cNvSpPr txBox="1"/>
            <p:nvPr/>
          </p:nvSpPr>
          <p:spPr>
            <a:xfrm>
              <a:off x="3154363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 flipH="1">
              <a:off x="3298825" y="4532313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 flipH="1">
              <a:off x="3856038" y="4532313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773" name="Google Shape;773;p44"/>
            <p:cNvSpPr txBox="1"/>
            <p:nvPr/>
          </p:nvSpPr>
          <p:spPr>
            <a:xfrm>
              <a:off x="3970338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774" name="Google Shape;774;p44"/>
            <p:cNvSpPr txBox="1"/>
            <p:nvPr/>
          </p:nvSpPr>
          <p:spPr>
            <a:xfrm>
              <a:off x="304800" y="3575050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75" name="Google Shape;775;p44"/>
            <p:cNvCxnSpPr>
              <a:stCxn id="771" idx="1"/>
              <a:endCxn id="760" idx="5"/>
            </p:cNvCxnSpPr>
            <p:nvPr/>
          </p:nvCxnSpPr>
          <p:spPr>
            <a:xfrm flipH="1" rot="10800000">
              <a:off x="604763" y="344811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6" name="Google Shape;776;p44"/>
            <p:cNvCxnSpPr>
              <a:stCxn id="777" idx="7"/>
              <a:endCxn id="760" idx="3"/>
            </p:cNvCxnSpPr>
            <p:nvPr/>
          </p:nvCxnSpPr>
          <p:spPr>
            <a:xfrm rot="10800000">
              <a:off x="1171545" y="3448087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0" name="Google Shape;760;p44"/>
            <p:cNvSpPr/>
            <p:nvPr/>
          </p:nvSpPr>
          <p:spPr>
            <a:xfrm flipH="1">
              <a:off x="884238" y="316230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778" name="Google Shape;778;p44"/>
            <p:cNvSpPr txBox="1"/>
            <p:nvPr/>
          </p:nvSpPr>
          <p:spPr>
            <a:xfrm>
              <a:off x="782638" y="28717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79" name="Google Shape;779;p44"/>
            <p:cNvCxnSpPr>
              <a:stCxn id="780" idx="0"/>
              <a:endCxn id="777" idx="3"/>
            </p:cNvCxnSpPr>
            <p:nvPr/>
          </p:nvCxnSpPr>
          <p:spPr>
            <a:xfrm rot="10800000">
              <a:off x="1718675" y="4145913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7" name="Google Shape;777;p44"/>
            <p:cNvSpPr/>
            <p:nvPr/>
          </p:nvSpPr>
          <p:spPr>
            <a:xfrm flipH="1">
              <a:off x="1436688" y="3865563"/>
              <a:ext cx="330200" cy="32861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 flipH="1">
              <a:off x="1714500" y="4532313"/>
              <a:ext cx="336550" cy="3349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781" name="Google Shape;781;p44"/>
            <p:cNvSpPr txBox="1"/>
            <p:nvPr/>
          </p:nvSpPr>
          <p:spPr>
            <a:xfrm>
              <a:off x="1841500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782" name="Google Shape;782;p44"/>
            <p:cNvSpPr txBox="1"/>
            <p:nvPr/>
          </p:nvSpPr>
          <p:spPr>
            <a:xfrm>
              <a:off x="1423988" y="3575050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83" name="Google Shape;783;p44"/>
            <p:cNvCxnSpPr>
              <a:stCxn id="784" idx="7"/>
              <a:endCxn id="761" idx="3"/>
            </p:cNvCxnSpPr>
            <p:nvPr/>
          </p:nvCxnSpPr>
          <p:spPr>
            <a:xfrm rot="10800000">
              <a:off x="2213169" y="2848054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5" name="Google Shape;765;p44"/>
            <p:cNvSpPr/>
            <p:nvPr/>
          </p:nvSpPr>
          <p:spPr>
            <a:xfrm flipH="1">
              <a:off x="858838" y="5183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706438" y="49053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786" name="Google Shape;786;p44"/>
            <p:cNvCxnSpPr>
              <a:stCxn id="765" idx="0"/>
              <a:endCxn id="787" idx="5"/>
            </p:cNvCxnSpPr>
            <p:nvPr/>
          </p:nvCxnSpPr>
          <p:spPr>
            <a:xfrm flipH="1" rot="10800000">
              <a:off x="1027113" y="4818088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44"/>
            <p:cNvCxnSpPr>
              <a:stCxn id="768" idx="7"/>
              <a:endCxn id="784" idx="3"/>
            </p:cNvCxnSpPr>
            <p:nvPr/>
          </p:nvCxnSpPr>
          <p:spPr>
            <a:xfrm rot="10800000">
              <a:off x="3304875" y="3448117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4" name="Google Shape;784;p44"/>
            <p:cNvSpPr/>
            <p:nvPr/>
          </p:nvSpPr>
          <p:spPr>
            <a:xfrm flipH="1">
              <a:off x="3016250" y="3162300"/>
              <a:ext cx="338138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789" name="Google Shape;789;p44"/>
            <p:cNvSpPr txBox="1"/>
            <p:nvPr/>
          </p:nvSpPr>
          <p:spPr>
            <a:xfrm>
              <a:off x="2914650" y="28717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 flipH="1">
              <a:off x="3570288" y="386556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790" name="Google Shape;790;p44"/>
            <p:cNvSpPr txBox="1"/>
            <p:nvPr/>
          </p:nvSpPr>
          <p:spPr>
            <a:xfrm>
              <a:off x="3557588" y="3575050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791" name="Google Shape;791;p44"/>
            <p:cNvCxnSpPr>
              <a:stCxn id="787" idx="0"/>
              <a:endCxn id="777" idx="5"/>
            </p:cNvCxnSpPr>
            <p:nvPr/>
          </p:nvCxnSpPr>
          <p:spPr>
            <a:xfrm flipH="1" rot="10800000">
              <a:off x="1305719" y="4145913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2" name="Google Shape;792;p44"/>
            <p:cNvSpPr txBox="1"/>
            <p:nvPr/>
          </p:nvSpPr>
          <p:spPr>
            <a:xfrm>
              <a:off x="1006475" y="424338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 flipH="1">
              <a:off x="1138238" y="4532313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793" name="Google Shape;793;p44"/>
            <p:cNvSpPr txBox="1"/>
            <p:nvPr/>
          </p:nvSpPr>
          <p:spPr>
            <a:xfrm>
              <a:off x="2084388" y="42433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z = y</a:t>
              </a:r>
              <a:endParaRPr/>
            </a:p>
          </p:txBody>
        </p:sp>
      </p:grpSp>
      <p:grpSp>
        <p:nvGrpSpPr>
          <p:cNvPr id="794" name="Google Shape;794;p44"/>
          <p:cNvGrpSpPr/>
          <p:nvPr/>
        </p:nvGrpSpPr>
        <p:grpSpPr>
          <a:xfrm>
            <a:off x="4837113" y="2360613"/>
            <a:ext cx="4040187" cy="3930650"/>
            <a:chOff x="317500" y="1811338"/>
            <a:chExt cx="4040188" cy="3930650"/>
          </a:xfrm>
        </p:grpSpPr>
        <p:sp>
          <p:nvSpPr>
            <p:cNvPr id="795" name="Google Shape;795;p44"/>
            <p:cNvSpPr txBox="1"/>
            <p:nvPr/>
          </p:nvSpPr>
          <p:spPr>
            <a:xfrm flipH="1">
              <a:off x="920750" y="5156200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796" name="Google Shape;796;p44"/>
            <p:cNvCxnSpPr>
              <a:stCxn id="797" idx="1"/>
            </p:cNvCxnSpPr>
            <p:nvPr/>
          </p:nvCxnSpPr>
          <p:spPr>
            <a:xfrm flipH="1" rot="10800000">
              <a:off x="1184200" y="2387379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8" name="Google Shape;798;p44"/>
            <p:cNvSpPr/>
            <p:nvPr/>
          </p:nvSpPr>
          <p:spPr>
            <a:xfrm flipH="1">
              <a:off x="1939925" y="2101850"/>
              <a:ext cx="334962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99" name="Google Shape;799;p44"/>
            <p:cNvSpPr txBox="1"/>
            <p:nvPr/>
          </p:nvSpPr>
          <p:spPr>
            <a:xfrm>
              <a:off x="1914525" y="1811338"/>
              <a:ext cx="373062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800" name="Google Shape;800;p44"/>
            <p:cNvCxnSpPr>
              <a:stCxn id="801" idx="0"/>
              <a:endCxn id="802" idx="3"/>
            </p:cNvCxnSpPr>
            <p:nvPr/>
          </p:nvCxnSpPr>
          <p:spPr>
            <a:xfrm rot="10800000">
              <a:off x="1158875" y="5008625"/>
              <a:ext cx="152400" cy="398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1" name="Google Shape;801;p44"/>
            <p:cNvSpPr/>
            <p:nvPr/>
          </p:nvSpPr>
          <p:spPr>
            <a:xfrm>
              <a:off x="1143000" y="540702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803" name="Google Shape;803;p44"/>
            <p:cNvCxnSpPr>
              <a:stCxn id="804" idx="0"/>
              <a:endCxn id="805" idx="5"/>
            </p:cNvCxnSpPr>
            <p:nvPr/>
          </p:nvCxnSpPr>
          <p:spPr>
            <a:xfrm flipH="1" rot="10800000">
              <a:off x="3479007" y="3691238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4"/>
            <p:cNvCxnSpPr>
              <a:stCxn id="807" idx="0"/>
              <a:endCxn id="805" idx="3"/>
            </p:cNvCxnSpPr>
            <p:nvPr/>
          </p:nvCxnSpPr>
          <p:spPr>
            <a:xfrm rot="10800000">
              <a:off x="3870320" y="3691238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8" name="Google Shape;808;p44"/>
            <p:cNvSpPr/>
            <p:nvPr/>
          </p:nvSpPr>
          <p:spPr>
            <a:xfrm flipH="1">
              <a:off x="330200" y="3405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09" name="Google Shape;809;p44"/>
            <p:cNvSpPr txBox="1"/>
            <p:nvPr/>
          </p:nvSpPr>
          <p:spPr>
            <a:xfrm>
              <a:off x="3167063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 flipH="1">
              <a:off x="3311526" y="4071938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 flipH="1">
              <a:off x="3868738" y="4071938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810" name="Google Shape;810;p44"/>
            <p:cNvSpPr txBox="1"/>
            <p:nvPr/>
          </p:nvSpPr>
          <p:spPr>
            <a:xfrm>
              <a:off x="3983038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811" name="Google Shape;811;p44"/>
            <p:cNvSpPr txBox="1"/>
            <p:nvPr/>
          </p:nvSpPr>
          <p:spPr>
            <a:xfrm>
              <a:off x="317500" y="31146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812" name="Google Shape;812;p44"/>
            <p:cNvCxnSpPr>
              <a:stCxn id="808" idx="1"/>
              <a:endCxn id="797" idx="5"/>
            </p:cNvCxnSpPr>
            <p:nvPr/>
          </p:nvCxnSpPr>
          <p:spPr>
            <a:xfrm flipH="1" rot="10800000">
              <a:off x="617463" y="2987742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44"/>
            <p:cNvCxnSpPr>
              <a:stCxn id="814" idx="7"/>
              <a:endCxn id="797" idx="3"/>
            </p:cNvCxnSpPr>
            <p:nvPr/>
          </p:nvCxnSpPr>
          <p:spPr>
            <a:xfrm rot="10800000">
              <a:off x="1184244" y="2987712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7" name="Google Shape;797;p44"/>
            <p:cNvSpPr/>
            <p:nvPr/>
          </p:nvSpPr>
          <p:spPr>
            <a:xfrm flipH="1">
              <a:off x="896937" y="270192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815" name="Google Shape;815;p44"/>
            <p:cNvSpPr txBox="1"/>
            <p:nvPr/>
          </p:nvSpPr>
          <p:spPr>
            <a:xfrm>
              <a:off x="795337" y="24114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 flipH="1">
              <a:off x="1449387" y="3405188"/>
              <a:ext cx="330200" cy="32861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816" name="Google Shape;816;p44"/>
            <p:cNvSpPr txBox="1"/>
            <p:nvPr/>
          </p:nvSpPr>
          <p:spPr>
            <a:xfrm>
              <a:off x="1436687" y="31146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817" name="Google Shape;817;p44"/>
            <p:cNvCxnSpPr>
              <a:stCxn id="818" idx="7"/>
              <a:endCxn id="798" idx="3"/>
            </p:cNvCxnSpPr>
            <p:nvPr/>
          </p:nvCxnSpPr>
          <p:spPr>
            <a:xfrm rot="10800000">
              <a:off x="2225870" y="2387679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2" name="Google Shape;802;p44"/>
            <p:cNvSpPr/>
            <p:nvPr/>
          </p:nvSpPr>
          <p:spPr>
            <a:xfrm flipH="1">
              <a:off x="871537" y="472281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819" name="Google Shape;819;p44"/>
            <p:cNvSpPr txBox="1"/>
            <p:nvPr/>
          </p:nvSpPr>
          <p:spPr>
            <a:xfrm>
              <a:off x="719137" y="4445000"/>
              <a:ext cx="376238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820" name="Google Shape;820;p44"/>
            <p:cNvCxnSpPr>
              <a:stCxn id="802" idx="0"/>
              <a:endCxn id="821" idx="5"/>
            </p:cNvCxnSpPr>
            <p:nvPr/>
          </p:nvCxnSpPr>
          <p:spPr>
            <a:xfrm flipH="1" rot="10800000">
              <a:off x="1039812" y="4357713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44"/>
            <p:cNvCxnSpPr>
              <a:stCxn id="805" idx="7"/>
              <a:endCxn id="818" idx="3"/>
            </p:cNvCxnSpPr>
            <p:nvPr/>
          </p:nvCxnSpPr>
          <p:spPr>
            <a:xfrm rot="10800000">
              <a:off x="3317575" y="2987742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8" name="Google Shape;818;p44"/>
            <p:cNvSpPr/>
            <p:nvPr/>
          </p:nvSpPr>
          <p:spPr>
            <a:xfrm flipH="1">
              <a:off x="3028951" y="2701925"/>
              <a:ext cx="338137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823" name="Google Shape;823;p44"/>
            <p:cNvSpPr txBox="1"/>
            <p:nvPr/>
          </p:nvSpPr>
          <p:spPr>
            <a:xfrm>
              <a:off x="2927351" y="24114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 flipH="1">
              <a:off x="3582988" y="3405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824" name="Google Shape;824;p44"/>
            <p:cNvSpPr txBox="1"/>
            <p:nvPr/>
          </p:nvSpPr>
          <p:spPr>
            <a:xfrm>
              <a:off x="3570288" y="31146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825" name="Google Shape;825;p44"/>
            <p:cNvCxnSpPr>
              <a:stCxn id="821" idx="0"/>
              <a:endCxn id="814" idx="5"/>
            </p:cNvCxnSpPr>
            <p:nvPr/>
          </p:nvCxnSpPr>
          <p:spPr>
            <a:xfrm flipH="1" rot="10800000">
              <a:off x="1318419" y="36855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6" name="Google Shape;826;p44"/>
            <p:cNvSpPr txBox="1"/>
            <p:nvPr/>
          </p:nvSpPr>
          <p:spPr>
            <a:xfrm>
              <a:off x="1019175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 flipH="1">
              <a:off x="1150937" y="4071938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</p:grpSp>
      <p:sp>
        <p:nvSpPr>
          <p:cNvPr id="827" name="Google Shape;827;p44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Caso1.- O nó a ser removido não possui filhos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833" name="Google Shape;83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45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 2.- O nó a ser removido possui 1 filho direito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grpSp>
        <p:nvGrpSpPr>
          <p:cNvPr id="838" name="Google Shape;838;p45"/>
          <p:cNvGrpSpPr/>
          <p:nvPr/>
        </p:nvGrpSpPr>
        <p:grpSpPr>
          <a:xfrm>
            <a:off x="4849813" y="2293938"/>
            <a:ext cx="3735387" cy="3930650"/>
            <a:chOff x="4849813" y="2142899"/>
            <a:chExt cx="3735387" cy="3930650"/>
          </a:xfrm>
        </p:grpSpPr>
        <p:sp>
          <p:nvSpPr>
            <p:cNvPr id="839" name="Google Shape;839;p45"/>
            <p:cNvSpPr/>
            <p:nvPr/>
          </p:nvSpPr>
          <p:spPr>
            <a:xfrm>
              <a:off x="6907213" y="2708049"/>
              <a:ext cx="1677987" cy="1557337"/>
            </a:xfrm>
            <a:prstGeom prst="roundRect">
              <a:avLst>
                <a:gd fmla="val 16667" name="adj"/>
              </a:avLst>
            </a:prstGeom>
            <a:solidFill>
              <a:srgbClr val="CCECFF">
                <a:alpha val="49803"/>
              </a:srgbClr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40" name="Google Shape;840;p45"/>
            <p:cNvGrpSpPr/>
            <p:nvPr/>
          </p:nvGrpSpPr>
          <p:grpSpPr>
            <a:xfrm>
              <a:off x="4849813" y="2142899"/>
              <a:ext cx="3629025" cy="3930650"/>
              <a:chOff x="4849812" y="2132171"/>
              <a:chExt cx="3629025" cy="3930650"/>
            </a:xfrm>
          </p:grpSpPr>
          <p:sp>
            <p:nvSpPr>
              <p:cNvPr id="841" name="Google Shape;841;p45"/>
              <p:cNvSpPr txBox="1"/>
              <p:nvPr/>
            </p:nvSpPr>
            <p:spPr>
              <a:xfrm flipH="1">
                <a:off x="5453062" y="5477033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842" name="Google Shape;842;p45"/>
              <p:cNvCxnSpPr>
                <a:stCxn id="843" idx="1"/>
                <a:endCxn id="844" idx="5"/>
              </p:cNvCxnSpPr>
              <p:nvPr/>
            </p:nvCxnSpPr>
            <p:spPr>
              <a:xfrm flipH="1" rot="10800000">
                <a:off x="5716512" y="2708512"/>
                <a:ext cx="8049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4" name="Google Shape;844;p45"/>
              <p:cNvSpPr/>
              <p:nvPr/>
            </p:nvSpPr>
            <p:spPr>
              <a:xfrm flipH="1">
                <a:off x="6472237" y="2422683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845" name="Google Shape;845;p45"/>
              <p:cNvSpPr txBox="1"/>
              <p:nvPr/>
            </p:nvSpPr>
            <p:spPr>
              <a:xfrm>
                <a:off x="6446837" y="2132171"/>
                <a:ext cx="373062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46" name="Google Shape;846;p45"/>
              <p:cNvCxnSpPr>
                <a:stCxn id="847" idx="0"/>
                <a:endCxn id="848" idx="3"/>
              </p:cNvCxnSpPr>
              <p:nvPr/>
            </p:nvCxnSpPr>
            <p:spPr>
              <a:xfrm rot="10800000">
                <a:off x="5691187" y="5329458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7" name="Google Shape;847;p45"/>
              <p:cNvSpPr/>
              <p:nvPr/>
            </p:nvSpPr>
            <p:spPr>
              <a:xfrm>
                <a:off x="5675312" y="5727858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849" name="Google Shape;849;p45"/>
              <p:cNvSpPr/>
              <p:nvPr/>
            </p:nvSpPr>
            <p:spPr>
              <a:xfrm flipH="1">
                <a:off x="4862512" y="372602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50" name="Google Shape;850;p45"/>
              <p:cNvSpPr txBox="1"/>
              <p:nvPr/>
            </p:nvSpPr>
            <p:spPr>
              <a:xfrm>
                <a:off x="4849812" y="3435508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51" name="Google Shape;851;p45"/>
              <p:cNvCxnSpPr>
                <a:stCxn id="849" idx="1"/>
                <a:endCxn id="843" idx="5"/>
              </p:cNvCxnSpPr>
              <p:nvPr/>
            </p:nvCxnSpPr>
            <p:spPr>
              <a:xfrm flipH="1" rot="10800000">
                <a:off x="5149775" y="3308575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45"/>
              <p:cNvCxnSpPr>
                <a:stCxn id="853" idx="7"/>
                <a:endCxn id="843" idx="3"/>
              </p:cNvCxnSpPr>
              <p:nvPr/>
            </p:nvCxnSpPr>
            <p:spPr>
              <a:xfrm rot="10800000">
                <a:off x="5716556" y="3308545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3" name="Google Shape;843;p45"/>
              <p:cNvSpPr/>
              <p:nvPr/>
            </p:nvSpPr>
            <p:spPr>
              <a:xfrm flipH="1">
                <a:off x="5429249" y="3022758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854" name="Google Shape;854;p45"/>
              <p:cNvSpPr txBox="1"/>
              <p:nvPr/>
            </p:nvSpPr>
            <p:spPr>
              <a:xfrm>
                <a:off x="5327649" y="2732246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55" name="Google Shape;855;p45"/>
              <p:cNvCxnSpPr>
                <a:stCxn id="856" idx="0"/>
                <a:endCxn id="853" idx="3"/>
              </p:cNvCxnSpPr>
              <p:nvPr/>
            </p:nvCxnSpPr>
            <p:spPr>
              <a:xfrm rot="10800000">
                <a:off x="6263687" y="4006371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3" name="Google Shape;853;p45"/>
              <p:cNvSpPr/>
              <p:nvPr/>
            </p:nvSpPr>
            <p:spPr>
              <a:xfrm flipH="1">
                <a:off x="5981699" y="3726021"/>
                <a:ext cx="330200" cy="32861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 flipH="1">
                <a:off x="6259512" y="439277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857" name="Google Shape;857;p45"/>
              <p:cNvSpPr txBox="1"/>
              <p:nvPr/>
            </p:nvSpPr>
            <p:spPr>
              <a:xfrm>
                <a:off x="6386512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858" name="Google Shape;858;p45"/>
              <p:cNvSpPr txBox="1"/>
              <p:nvPr/>
            </p:nvSpPr>
            <p:spPr>
              <a:xfrm>
                <a:off x="5968999" y="3435508"/>
                <a:ext cx="376238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859" name="Google Shape;859;p45"/>
              <p:cNvCxnSpPr>
                <a:stCxn id="860" idx="7"/>
                <a:endCxn id="844" idx="3"/>
              </p:cNvCxnSpPr>
              <p:nvPr/>
            </p:nvCxnSpPr>
            <p:spPr>
              <a:xfrm rot="10800000">
                <a:off x="6758181" y="2708512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8" name="Google Shape;848;p45"/>
              <p:cNvSpPr/>
              <p:nvPr/>
            </p:nvSpPr>
            <p:spPr>
              <a:xfrm flipH="1">
                <a:off x="5403849" y="5043646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861" name="Google Shape;861;p45"/>
              <p:cNvSpPr txBox="1"/>
              <p:nvPr/>
            </p:nvSpPr>
            <p:spPr>
              <a:xfrm>
                <a:off x="5251449" y="4765833"/>
                <a:ext cx="376238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862" name="Google Shape;862;p45"/>
              <p:cNvCxnSpPr>
                <a:stCxn id="848" idx="0"/>
                <a:endCxn id="863" idx="5"/>
              </p:cNvCxnSpPr>
              <p:nvPr/>
            </p:nvCxnSpPr>
            <p:spPr>
              <a:xfrm flipH="1" rot="10800000">
                <a:off x="5572124" y="4678546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45"/>
              <p:cNvCxnSpPr>
                <a:stCxn id="865" idx="7"/>
                <a:endCxn id="860" idx="3"/>
              </p:cNvCxnSpPr>
              <p:nvPr/>
            </p:nvCxnSpPr>
            <p:spPr>
              <a:xfrm rot="10800000">
                <a:off x="7849886" y="3308575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0" name="Google Shape;860;p45"/>
              <p:cNvSpPr/>
              <p:nvPr/>
            </p:nvSpPr>
            <p:spPr>
              <a:xfrm flipH="1">
                <a:off x="7561262" y="3022758"/>
                <a:ext cx="338137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866" name="Google Shape;866;p45"/>
              <p:cNvSpPr txBox="1"/>
              <p:nvPr/>
            </p:nvSpPr>
            <p:spPr>
              <a:xfrm>
                <a:off x="7459662" y="27322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 flipH="1">
                <a:off x="8115299" y="372602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867" name="Google Shape;867;p45"/>
              <p:cNvSpPr txBox="1"/>
              <p:nvPr/>
            </p:nvSpPr>
            <p:spPr>
              <a:xfrm>
                <a:off x="8102599" y="3435508"/>
                <a:ext cx="376238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cxnSp>
            <p:nvCxnSpPr>
              <p:cNvPr id="868" name="Google Shape;868;p45"/>
              <p:cNvCxnSpPr>
                <a:stCxn id="863" idx="0"/>
                <a:endCxn id="853" idx="5"/>
              </p:cNvCxnSpPr>
              <p:nvPr/>
            </p:nvCxnSpPr>
            <p:spPr>
              <a:xfrm flipH="1" rot="10800000">
                <a:off x="5850731" y="4006371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9" name="Google Shape;869;p45"/>
              <p:cNvSpPr txBox="1"/>
              <p:nvPr/>
            </p:nvSpPr>
            <p:spPr>
              <a:xfrm>
                <a:off x="5551487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 flipH="1">
                <a:off x="5683249" y="4392771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 flipH="1">
                <a:off x="7008812" y="371967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871" name="Google Shape;871;p45"/>
              <p:cNvSpPr txBox="1"/>
              <p:nvPr/>
            </p:nvSpPr>
            <p:spPr>
              <a:xfrm>
                <a:off x="6996112" y="3429158"/>
                <a:ext cx="376237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872" name="Google Shape;872;p45"/>
              <p:cNvCxnSpPr>
                <a:stCxn id="870" idx="1"/>
                <a:endCxn id="860" idx="5"/>
              </p:cNvCxnSpPr>
              <p:nvPr/>
            </p:nvCxnSpPr>
            <p:spPr>
              <a:xfrm flipH="1" rot="10800000">
                <a:off x="7296075" y="3308525"/>
                <a:ext cx="314700" cy="460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73" name="Google Shape;873;p45"/>
          <p:cNvGrpSpPr/>
          <p:nvPr/>
        </p:nvGrpSpPr>
        <p:grpSpPr>
          <a:xfrm>
            <a:off x="304800" y="2293938"/>
            <a:ext cx="4227513" cy="3930650"/>
            <a:chOff x="304800" y="2053999"/>
            <a:chExt cx="4227513" cy="3930650"/>
          </a:xfrm>
        </p:grpSpPr>
        <p:sp>
          <p:nvSpPr>
            <p:cNvPr id="874" name="Google Shape;874;p45"/>
            <p:cNvSpPr/>
            <p:nvPr/>
          </p:nvSpPr>
          <p:spPr>
            <a:xfrm>
              <a:off x="3065463" y="3344636"/>
              <a:ext cx="1363662" cy="1495425"/>
            </a:xfrm>
            <a:prstGeom prst="roundRect">
              <a:avLst>
                <a:gd fmla="val 16667" name="adj"/>
              </a:avLst>
            </a:prstGeom>
            <a:solidFill>
              <a:srgbClr val="CCECFF">
                <a:alpha val="49803"/>
              </a:srgbClr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75" name="Google Shape;875;p45"/>
            <p:cNvGrpSpPr/>
            <p:nvPr/>
          </p:nvGrpSpPr>
          <p:grpSpPr>
            <a:xfrm>
              <a:off x="304800" y="2053999"/>
              <a:ext cx="4227513" cy="3930650"/>
              <a:chOff x="304800" y="2132013"/>
              <a:chExt cx="4227513" cy="3930650"/>
            </a:xfrm>
          </p:grpSpPr>
          <p:sp>
            <p:nvSpPr>
              <p:cNvPr id="876" name="Google Shape;876;p45"/>
              <p:cNvSpPr txBox="1"/>
              <p:nvPr/>
            </p:nvSpPr>
            <p:spPr>
              <a:xfrm flipH="1">
                <a:off x="908050" y="5476875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877" name="Google Shape;877;p45"/>
              <p:cNvCxnSpPr>
                <a:stCxn id="878" idx="1"/>
                <a:endCxn id="879" idx="5"/>
              </p:cNvCxnSpPr>
              <p:nvPr/>
            </p:nvCxnSpPr>
            <p:spPr>
              <a:xfrm flipH="1" rot="10800000">
                <a:off x="1171501" y="2708354"/>
                <a:ext cx="8049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9" name="Google Shape;879;p45"/>
              <p:cNvSpPr/>
              <p:nvPr/>
            </p:nvSpPr>
            <p:spPr>
              <a:xfrm flipH="1">
                <a:off x="1927225" y="2422525"/>
                <a:ext cx="334963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880" name="Google Shape;880;p45"/>
              <p:cNvSpPr txBox="1"/>
              <p:nvPr/>
            </p:nvSpPr>
            <p:spPr>
              <a:xfrm>
                <a:off x="1901825" y="2132013"/>
                <a:ext cx="373063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81" name="Google Shape;881;p45"/>
              <p:cNvCxnSpPr>
                <a:stCxn id="882" idx="0"/>
                <a:endCxn id="883" idx="3"/>
              </p:cNvCxnSpPr>
              <p:nvPr/>
            </p:nvCxnSpPr>
            <p:spPr>
              <a:xfrm rot="10800000">
                <a:off x="1146175" y="5329300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2" name="Google Shape;882;p45"/>
              <p:cNvSpPr/>
              <p:nvPr/>
            </p:nvSpPr>
            <p:spPr>
              <a:xfrm>
                <a:off x="1130300" y="5727700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884" name="Google Shape;884;p45"/>
              <p:cNvCxnSpPr>
                <a:stCxn id="885" idx="0"/>
                <a:endCxn id="886" idx="5"/>
              </p:cNvCxnSpPr>
              <p:nvPr/>
            </p:nvCxnSpPr>
            <p:spPr>
              <a:xfrm flipH="1" rot="10800000">
                <a:off x="3466307" y="4011913"/>
                <a:ext cx="1533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45"/>
              <p:cNvCxnSpPr>
                <a:stCxn id="888" idx="0"/>
                <a:endCxn id="886" idx="3"/>
              </p:cNvCxnSpPr>
              <p:nvPr/>
            </p:nvCxnSpPr>
            <p:spPr>
              <a:xfrm rot="10800000">
                <a:off x="3857619" y="4011913"/>
                <a:ext cx="1659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9" name="Google Shape;889;p45"/>
              <p:cNvSpPr/>
              <p:nvPr/>
            </p:nvSpPr>
            <p:spPr>
              <a:xfrm flipH="1">
                <a:off x="317500" y="372586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90" name="Google Shape;890;p45"/>
              <p:cNvSpPr txBox="1"/>
              <p:nvPr/>
            </p:nvSpPr>
            <p:spPr>
              <a:xfrm>
                <a:off x="3154363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 flipH="1">
                <a:off x="3298825" y="4392613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 flipH="1">
                <a:off x="3856038" y="4392613"/>
                <a:ext cx="334962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891" name="Google Shape;891;p45"/>
              <p:cNvSpPr txBox="1"/>
              <p:nvPr/>
            </p:nvSpPr>
            <p:spPr>
              <a:xfrm>
                <a:off x="3970338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892" name="Google Shape;892;p45"/>
              <p:cNvSpPr txBox="1"/>
              <p:nvPr/>
            </p:nvSpPr>
            <p:spPr>
              <a:xfrm>
                <a:off x="304800" y="3435350"/>
                <a:ext cx="376238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93" name="Google Shape;893;p45"/>
              <p:cNvCxnSpPr>
                <a:stCxn id="889" idx="1"/>
                <a:endCxn id="878" idx="5"/>
              </p:cNvCxnSpPr>
              <p:nvPr/>
            </p:nvCxnSpPr>
            <p:spPr>
              <a:xfrm flipH="1" rot="10800000">
                <a:off x="604763" y="3308417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45"/>
              <p:cNvCxnSpPr>
                <a:stCxn id="895" idx="7"/>
                <a:endCxn id="878" idx="3"/>
              </p:cNvCxnSpPr>
              <p:nvPr/>
            </p:nvCxnSpPr>
            <p:spPr>
              <a:xfrm rot="10800000">
                <a:off x="1171545" y="3308387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45"/>
              <p:cNvSpPr/>
              <p:nvPr/>
            </p:nvSpPr>
            <p:spPr>
              <a:xfrm flipH="1">
                <a:off x="884238" y="3022600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896" name="Google Shape;896;p45"/>
              <p:cNvSpPr txBox="1"/>
              <p:nvPr/>
            </p:nvSpPr>
            <p:spPr>
              <a:xfrm>
                <a:off x="782638" y="27320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97" name="Google Shape;897;p45"/>
              <p:cNvCxnSpPr>
                <a:stCxn id="898" idx="0"/>
                <a:endCxn id="895" idx="3"/>
              </p:cNvCxnSpPr>
              <p:nvPr/>
            </p:nvCxnSpPr>
            <p:spPr>
              <a:xfrm rot="10800000">
                <a:off x="1718675" y="4006213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5" name="Google Shape;895;p45"/>
              <p:cNvSpPr/>
              <p:nvPr/>
            </p:nvSpPr>
            <p:spPr>
              <a:xfrm flipH="1">
                <a:off x="1436688" y="3725863"/>
                <a:ext cx="330200" cy="32861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 flipH="1">
                <a:off x="1714500" y="439261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899" name="Google Shape;899;p45"/>
              <p:cNvSpPr txBox="1"/>
              <p:nvPr/>
            </p:nvSpPr>
            <p:spPr>
              <a:xfrm>
                <a:off x="1841500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900" name="Google Shape;900;p45"/>
              <p:cNvSpPr txBox="1"/>
              <p:nvPr/>
            </p:nvSpPr>
            <p:spPr>
              <a:xfrm>
                <a:off x="1423988" y="3435350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901" name="Google Shape;901;p45"/>
              <p:cNvCxnSpPr>
                <a:stCxn id="902" idx="7"/>
                <a:endCxn id="879" idx="3"/>
              </p:cNvCxnSpPr>
              <p:nvPr/>
            </p:nvCxnSpPr>
            <p:spPr>
              <a:xfrm rot="10800000">
                <a:off x="2213169" y="2708354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3" name="Google Shape;883;p45"/>
              <p:cNvSpPr/>
              <p:nvPr/>
            </p:nvSpPr>
            <p:spPr>
              <a:xfrm flipH="1">
                <a:off x="858838" y="5043488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903" name="Google Shape;903;p45"/>
              <p:cNvSpPr txBox="1"/>
              <p:nvPr/>
            </p:nvSpPr>
            <p:spPr>
              <a:xfrm>
                <a:off x="706438" y="4765675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904" name="Google Shape;904;p45"/>
              <p:cNvCxnSpPr>
                <a:stCxn id="883" idx="0"/>
                <a:endCxn id="905" idx="5"/>
              </p:cNvCxnSpPr>
              <p:nvPr/>
            </p:nvCxnSpPr>
            <p:spPr>
              <a:xfrm flipH="1" rot="10800000">
                <a:off x="1027113" y="4678388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45"/>
              <p:cNvCxnSpPr>
                <a:stCxn id="886" idx="7"/>
                <a:endCxn id="902" idx="3"/>
              </p:cNvCxnSpPr>
              <p:nvPr/>
            </p:nvCxnSpPr>
            <p:spPr>
              <a:xfrm rot="10800000">
                <a:off x="3304875" y="3308417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02" name="Google Shape;902;p45"/>
              <p:cNvSpPr/>
              <p:nvPr/>
            </p:nvSpPr>
            <p:spPr>
              <a:xfrm flipH="1">
                <a:off x="3016250" y="3022600"/>
                <a:ext cx="338138" cy="334963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16</a:t>
                </a:r>
                <a:endParaRPr/>
              </a:p>
            </p:txBody>
          </p:sp>
          <p:sp>
            <p:nvSpPr>
              <p:cNvPr id="907" name="Google Shape;907;p45"/>
              <p:cNvSpPr txBox="1"/>
              <p:nvPr/>
            </p:nvSpPr>
            <p:spPr>
              <a:xfrm>
                <a:off x="2914650" y="27320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 flipH="1">
                <a:off x="3570288" y="372586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908" name="Google Shape;908;p45"/>
              <p:cNvSpPr txBox="1"/>
              <p:nvPr/>
            </p:nvSpPr>
            <p:spPr>
              <a:xfrm>
                <a:off x="3557588" y="3435350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909" name="Google Shape;909;p45"/>
              <p:cNvCxnSpPr>
                <a:stCxn id="905" idx="0"/>
                <a:endCxn id="895" idx="5"/>
              </p:cNvCxnSpPr>
              <p:nvPr/>
            </p:nvCxnSpPr>
            <p:spPr>
              <a:xfrm flipH="1" rot="10800000">
                <a:off x="1305719" y="4006213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10" name="Google Shape;910;p45"/>
              <p:cNvSpPr txBox="1"/>
              <p:nvPr/>
            </p:nvSpPr>
            <p:spPr>
              <a:xfrm>
                <a:off x="1006475" y="4103688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 flipH="1">
                <a:off x="1138238" y="4392613"/>
                <a:ext cx="334962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11" name="Google Shape;911;p45"/>
              <p:cNvSpPr txBox="1"/>
              <p:nvPr/>
            </p:nvSpPr>
            <p:spPr>
              <a:xfrm>
                <a:off x="3303588" y="2795588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z = y</a:t>
                </a:r>
                <a:endParaRPr/>
              </a:p>
            </p:txBody>
          </p:sp>
          <p:cxnSp>
            <p:nvCxnSpPr>
              <p:cNvPr id="912" name="Google Shape;912;p45"/>
              <p:cNvCxnSpPr>
                <a:stCxn id="886" idx="6"/>
                <a:endCxn id="879" idx="3"/>
              </p:cNvCxnSpPr>
              <p:nvPr/>
            </p:nvCxnSpPr>
            <p:spPr>
              <a:xfrm rot="10800000">
                <a:off x="2213088" y="2708344"/>
                <a:ext cx="1357200" cy="11850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13" name="Google Shape;913;p45"/>
              <p:cNvSpPr txBox="1"/>
              <p:nvPr/>
            </p:nvSpPr>
            <p:spPr>
              <a:xfrm>
                <a:off x="3868738" y="3687763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x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919" name="Google Shape;91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46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 4.- O nó a ser removido possui 2 filhos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grpSp>
        <p:nvGrpSpPr>
          <p:cNvPr id="924" name="Google Shape;924;p46"/>
          <p:cNvGrpSpPr/>
          <p:nvPr/>
        </p:nvGrpSpPr>
        <p:grpSpPr>
          <a:xfrm>
            <a:off x="4900613" y="2403475"/>
            <a:ext cx="4040187" cy="3246438"/>
            <a:chOff x="304800" y="2132171"/>
            <a:chExt cx="4040188" cy="3246437"/>
          </a:xfrm>
        </p:grpSpPr>
        <p:cxnSp>
          <p:nvCxnSpPr>
            <p:cNvPr id="925" name="Google Shape;925;p46"/>
            <p:cNvCxnSpPr>
              <a:stCxn id="926" idx="1"/>
            </p:cNvCxnSpPr>
            <p:nvPr/>
          </p:nvCxnSpPr>
          <p:spPr>
            <a:xfrm flipH="1" rot="10800000">
              <a:off x="1171500" y="2708213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7" name="Google Shape;927;p46"/>
            <p:cNvSpPr/>
            <p:nvPr/>
          </p:nvSpPr>
          <p:spPr>
            <a:xfrm flipH="1">
              <a:off x="1927225" y="2422684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928" name="Google Shape;928;p46"/>
            <p:cNvSpPr txBox="1"/>
            <p:nvPr/>
          </p:nvSpPr>
          <p:spPr>
            <a:xfrm>
              <a:off x="1901825" y="2132171"/>
              <a:ext cx="373062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929" name="Google Shape;929;p46"/>
            <p:cNvCxnSpPr>
              <a:stCxn id="930" idx="0"/>
              <a:endCxn id="931" idx="5"/>
            </p:cNvCxnSpPr>
            <p:nvPr/>
          </p:nvCxnSpPr>
          <p:spPr>
            <a:xfrm flipH="1" rot="10800000">
              <a:off x="3466307" y="4012070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46"/>
            <p:cNvCxnSpPr>
              <a:stCxn id="933" idx="0"/>
              <a:endCxn id="931" idx="3"/>
            </p:cNvCxnSpPr>
            <p:nvPr/>
          </p:nvCxnSpPr>
          <p:spPr>
            <a:xfrm rot="10800000">
              <a:off x="3857620" y="4012070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4" name="Google Shape;934;p46"/>
            <p:cNvSpPr/>
            <p:nvPr/>
          </p:nvSpPr>
          <p:spPr>
            <a:xfrm flipH="1">
              <a:off x="317500" y="3726021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935" name="Google Shape;935;p46"/>
            <p:cNvSpPr txBox="1"/>
            <p:nvPr/>
          </p:nvSpPr>
          <p:spPr>
            <a:xfrm>
              <a:off x="3154363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 flipH="1">
              <a:off x="3298826" y="4392770"/>
              <a:ext cx="334962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 flipH="1">
              <a:off x="3856038" y="4392770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936" name="Google Shape;936;p46"/>
            <p:cNvSpPr txBox="1"/>
            <p:nvPr/>
          </p:nvSpPr>
          <p:spPr>
            <a:xfrm>
              <a:off x="3970338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937" name="Google Shape;937;p46"/>
            <p:cNvSpPr txBox="1"/>
            <p:nvPr/>
          </p:nvSpPr>
          <p:spPr>
            <a:xfrm>
              <a:off x="304800" y="3435509"/>
              <a:ext cx="376237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938" name="Google Shape;938;p46"/>
            <p:cNvCxnSpPr>
              <a:stCxn id="934" idx="1"/>
              <a:endCxn id="926" idx="5"/>
            </p:cNvCxnSpPr>
            <p:nvPr/>
          </p:nvCxnSpPr>
          <p:spPr>
            <a:xfrm flipH="1" rot="10800000">
              <a:off x="604763" y="3308575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46"/>
            <p:cNvCxnSpPr>
              <a:stCxn id="940" idx="7"/>
              <a:endCxn id="926" idx="3"/>
            </p:cNvCxnSpPr>
            <p:nvPr/>
          </p:nvCxnSpPr>
          <p:spPr>
            <a:xfrm rot="10800000">
              <a:off x="1171544" y="3308545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6" name="Google Shape;926;p46"/>
            <p:cNvSpPr/>
            <p:nvPr/>
          </p:nvSpPr>
          <p:spPr>
            <a:xfrm flipH="1">
              <a:off x="884237" y="3022759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941" name="Google Shape;941;p46"/>
            <p:cNvSpPr txBox="1"/>
            <p:nvPr/>
          </p:nvSpPr>
          <p:spPr>
            <a:xfrm>
              <a:off x="782637" y="2732246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942" name="Google Shape;942;p46"/>
            <p:cNvCxnSpPr>
              <a:stCxn id="943" idx="0"/>
              <a:endCxn id="940" idx="3"/>
            </p:cNvCxnSpPr>
            <p:nvPr/>
          </p:nvCxnSpPr>
          <p:spPr>
            <a:xfrm rot="10800000">
              <a:off x="1718675" y="4006370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0" name="Google Shape;940;p46"/>
            <p:cNvSpPr/>
            <p:nvPr/>
          </p:nvSpPr>
          <p:spPr>
            <a:xfrm flipH="1">
              <a:off x="1436687" y="3726021"/>
              <a:ext cx="330200" cy="32861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 flipH="1">
              <a:off x="1714500" y="439277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944" name="Google Shape;944;p46"/>
            <p:cNvSpPr txBox="1"/>
            <p:nvPr/>
          </p:nvSpPr>
          <p:spPr>
            <a:xfrm>
              <a:off x="1841500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945" name="Google Shape;945;p46"/>
            <p:cNvSpPr txBox="1"/>
            <p:nvPr/>
          </p:nvSpPr>
          <p:spPr>
            <a:xfrm>
              <a:off x="1423987" y="3435509"/>
              <a:ext cx="376238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946" name="Google Shape;946;p46"/>
            <p:cNvCxnSpPr>
              <a:stCxn id="947" idx="7"/>
              <a:endCxn id="927" idx="3"/>
            </p:cNvCxnSpPr>
            <p:nvPr/>
          </p:nvCxnSpPr>
          <p:spPr>
            <a:xfrm rot="10800000">
              <a:off x="2213170" y="2708513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8" name="Google Shape;948;p46"/>
            <p:cNvSpPr/>
            <p:nvPr/>
          </p:nvSpPr>
          <p:spPr>
            <a:xfrm flipH="1">
              <a:off x="858837" y="504364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949" name="Google Shape;949;p46"/>
            <p:cNvSpPr txBox="1"/>
            <p:nvPr/>
          </p:nvSpPr>
          <p:spPr>
            <a:xfrm>
              <a:off x="706437" y="4765833"/>
              <a:ext cx="376238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950" name="Google Shape;950;p46"/>
            <p:cNvCxnSpPr>
              <a:stCxn id="948" idx="0"/>
              <a:endCxn id="951" idx="5"/>
            </p:cNvCxnSpPr>
            <p:nvPr/>
          </p:nvCxnSpPr>
          <p:spPr>
            <a:xfrm flipH="1" rot="10800000">
              <a:off x="1027112" y="4678545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2" name="Google Shape;952;p46"/>
            <p:cNvCxnSpPr>
              <a:stCxn id="931" idx="7"/>
              <a:endCxn id="947" idx="3"/>
            </p:cNvCxnSpPr>
            <p:nvPr/>
          </p:nvCxnSpPr>
          <p:spPr>
            <a:xfrm rot="10800000">
              <a:off x="3304875" y="3308575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7" name="Google Shape;947;p46"/>
            <p:cNvSpPr/>
            <p:nvPr/>
          </p:nvSpPr>
          <p:spPr>
            <a:xfrm flipH="1">
              <a:off x="3016251" y="3022759"/>
              <a:ext cx="338137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953" name="Google Shape;953;p46"/>
            <p:cNvSpPr txBox="1"/>
            <p:nvPr/>
          </p:nvSpPr>
          <p:spPr>
            <a:xfrm>
              <a:off x="2914651" y="2732246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 flipH="1">
              <a:off x="3570288" y="3726021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954" name="Google Shape;954;p46"/>
            <p:cNvSpPr txBox="1"/>
            <p:nvPr/>
          </p:nvSpPr>
          <p:spPr>
            <a:xfrm>
              <a:off x="3557588" y="3435509"/>
              <a:ext cx="376238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955" name="Google Shape;955;p46"/>
            <p:cNvCxnSpPr>
              <a:stCxn id="951" idx="0"/>
              <a:endCxn id="940" idx="5"/>
            </p:cNvCxnSpPr>
            <p:nvPr/>
          </p:nvCxnSpPr>
          <p:spPr>
            <a:xfrm flipH="1" rot="10800000">
              <a:off x="1305719" y="4006370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6" name="Google Shape;956;p46"/>
            <p:cNvSpPr txBox="1"/>
            <p:nvPr/>
          </p:nvSpPr>
          <p:spPr>
            <a:xfrm>
              <a:off x="1006475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 flipH="1">
              <a:off x="1138237" y="4392770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304800" y="2403475"/>
            <a:ext cx="4040188" cy="3930650"/>
            <a:chOff x="304800" y="2273530"/>
            <a:chExt cx="4040188" cy="3930650"/>
          </a:xfrm>
        </p:grpSpPr>
        <p:grpSp>
          <p:nvGrpSpPr>
            <p:cNvPr id="958" name="Google Shape;958;p46"/>
            <p:cNvGrpSpPr/>
            <p:nvPr/>
          </p:nvGrpSpPr>
          <p:grpSpPr>
            <a:xfrm>
              <a:off x="304800" y="2273530"/>
              <a:ext cx="4040188" cy="3930650"/>
              <a:chOff x="304800" y="2132171"/>
              <a:chExt cx="4040188" cy="3930650"/>
            </a:xfrm>
          </p:grpSpPr>
          <p:sp>
            <p:nvSpPr>
              <p:cNvPr id="959" name="Google Shape;959;p46"/>
              <p:cNvSpPr txBox="1"/>
              <p:nvPr/>
            </p:nvSpPr>
            <p:spPr>
              <a:xfrm flipH="1">
                <a:off x="908050" y="5477034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960" name="Google Shape;960;p46"/>
              <p:cNvCxnSpPr>
                <a:stCxn id="961" idx="1"/>
              </p:cNvCxnSpPr>
              <p:nvPr/>
            </p:nvCxnSpPr>
            <p:spPr>
              <a:xfrm flipH="1" rot="10800000">
                <a:off x="1171501" y="2708213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2" name="Google Shape;962;p46"/>
              <p:cNvSpPr/>
              <p:nvPr/>
            </p:nvSpPr>
            <p:spPr>
              <a:xfrm flipH="1">
                <a:off x="1927225" y="2422684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963" name="Google Shape;963;p46"/>
              <p:cNvSpPr txBox="1"/>
              <p:nvPr/>
            </p:nvSpPr>
            <p:spPr>
              <a:xfrm>
                <a:off x="1901825" y="2132171"/>
                <a:ext cx="373063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964" name="Google Shape;964;p46"/>
              <p:cNvCxnSpPr>
                <a:stCxn id="965" idx="0"/>
                <a:endCxn id="966" idx="3"/>
              </p:cNvCxnSpPr>
              <p:nvPr/>
            </p:nvCxnSpPr>
            <p:spPr>
              <a:xfrm rot="10800000">
                <a:off x="1146175" y="5329459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5" name="Google Shape;965;p46"/>
              <p:cNvSpPr/>
              <p:nvPr/>
            </p:nvSpPr>
            <p:spPr>
              <a:xfrm>
                <a:off x="1130300" y="5727859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967" name="Google Shape;967;p46"/>
              <p:cNvCxnSpPr>
                <a:stCxn id="968" idx="0"/>
                <a:endCxn id="969" idx="5"/>
              </p:cNvCxnSpPr>
              <p:nvPr/>
            </p:nvCxnSpPr>
            <p:spPr>
              <a:xfrm flipH="1" rot="10800000">
                <a:off x="3466307" y="4012071"/>
                <a:ext cx="1533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46"/>
              <p:cNvCxnSpPr>
                <a:stCxn id="971" idx="0"/>
                <a:endCxn id="969" idx="3"/>
              </p:cNvCxnSpPr>
              <p:nvPr/>
            </p:nvCxnSpPr>
            <p:spPr>
              <a:xfrm rot="10800000">
                <a:off x="3857619" y="4012071"/>
                <a:ext cx="1659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2" name="Google Shape;972;p46"/>
              <p:cNvSpPr/>
              <p:nvPr/>
            </p:nvSpPr>
            <p:spPr>
              <a:xfrm flipH="1">
                <a:off x="317500" y="372602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973" name="Google Shape;973;p46"/>
              <p:cNvSpPr txBox="1"/>
              <p:nvPr/>
            </p:nvSpPr>
            <p:spPr>
              <a:xfrm>
                <a:off x="3154363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 flipH="1">
                <a:off x="3298825" y="4392771"/>
                <a:ext cx="334963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 flipH="1">
                <a:off x="3856038" y="4392771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974" name="Google Shape;974;p46"/>
              <p:cNvSpPr txBox="1"/>
              <p:nvPr/>
            </p:nvSpPr>
            <p:spPr>
              <a:xfrm>
                <a:off x="3970338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75" name="Google Shape;975;p46"/>
              <p:cNvSpPr txBox="1"/>
              <p:nvPr/>
            </p:nvSpPr>
            <p:spPr>
              <a:xfrm>
                <a:off x="304800" y="3435509"/>
                <a:ext cx="376238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976" name="Google Shape;976;p46"/>
              <p:cNvCxnSpPr>
                <a:stCxn id="972" idx="1"/>
                <a:endCxn id="961" idx="5"/>
              </p:cNvCxnSpPr>
              <p:nvPr/>
            </p:nvCxnSpPr>
            <p:spPr>
              <a:xfrm flipH="1" rot="10800000">
                <a:off x="604763" y="3308575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46"/>
              <p:cNvCxnSpPr>
                <a:stCxn id="978" idx="7"/>
                <a:endCxn id="961" idx="3"/>
              </p:cNvCxnSpPr>
              <p:nvPr/>
            </p:nvCxnSpPr>
            <p:spPr>
              <a:xfrm rot="10800000">
                <a:off x="1171545" y="3308545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1" name="Google Shape;961;p46"/>
              <p:cNvSpPr/>
              <p:nvPr/>
            </p:nvSpPr>
            <p:spPr>
              <a:xfrm flipH="1">
                <a:off x="884238" y="3022759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979" name="Google Shape;979;p46"/>
              <p:cNvSpPr txBox="1"/>
              <p:nvPr/>
            </p:nvSpPr>
            <p:spPr>
              <a:xfrm>
                <a:off x="782638" y="2732246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980" name="Google Shape;980;p46"/>
              <p:cNvCxnSpPr>
                <a:stCxn id="981" idx="0"/>
                <a:endCxn id="978" idx="3"/>
              </p:cNvCxnSpPr>
              <p:nvPr/>
            </p:nvCxnSpPr>
            <p:spPr>
              <a:xfrm rot="10800000">
                <a:off x="1718675" y="4006371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8" name="Google Shape;978;p46"/>
              <p:cNvSpPr/>
              <p:nvPr/>
            </p:nvSpPr>
            <p:spPr>
              <a:xfrm flipH="1">
                <a:off x="1436688" y="3726021"/>
                <a:ext cx="330200" cy="32861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 flipH="1">
                <a:off x="1714500" y="439277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982" name="Google Shape;982;p46"/>
              <p:cNvSpPr txBox="1"/>
              <p:nvPr/>
            </p:nvSpPr>
            <p:spPr>
              <a:xfrm>
                <a:off x="1841500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983" name="Google Shape;983;p46"/>
              <p:cNvSpPr txBox="1"/>
              <p:nvPr/>
            </p:nvSpPr>
            <p:spPr>
              <a:xfrm>
                <a:off x="1423988" y="3435509"/>
                <a:ext cx="376237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984" name="Google Shape;984;p46"/>
              <p:cNvCxnSpPr>
                <a:stCxn id="985" idx="7"/>
                <a:endCxn id="962" idx="3"/>
              </p:cNvCxnSpPr>
              <p:nvPr/>
            </p:nvCxnSpPr>
            <p:spPr>
              <a:xfrm rot="10800000">
                <a:off x="2213169" y="2708513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6" name="Google Shape;966;p46"/>
              <p:cNvSpPr/>
              <p:nvPr/>
            </p:nvSpPr>
            <p:spPr>
              <a:xfrm flipH="1">
                <a:off x="858838" y="5043646"/>
                <a:ext cx="336550" cy="334963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986" name="Google Shape;986;p46"/>
              <p:cNvSpPr txBox="1"/>
              <p:nvPr/>
            </p:nvSpPr>
            <p:spPr>
              <a:xfrm>
                <a:off x="706438" y="4765834"/>
                <a:ext cx="376237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987" name="Google Shape;987;p46"/>
              <p:cNvCxnSpPr>
                <a:stCxn id="966" idx="0"/>
                <a:endCxn id="988" idx="5"/>
              </p:cNvCxnSpPr>
              <p:nvPr/>
            </p:nvCxnSpPr>
            <p:spPr>
              <a:xfrm flipH="1" rot="10800000">
                <a:off x="1027113" y="4678546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46"/>
              <p:cNvCxnSpPr>
                <a:stCxn id="969" idx="7"/>
                <a:endCxn id="985" idx="3"/>
              </p:cNvCxnSpPr>
              <p:nvPr/>
            </p:nvCxnSpPr>
            <p:spPr>
              <a:xfrm rot="10800000">
                <a:off x="3304875" y="3308575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85" name="Google Shape;985;p46"/>
              <p:cNvSpPr/>
              <p:nvPr/>
            </p:nvSpPr>
            <p:spPr>
              <a:xfrm flipH="1">
                <a:off x="3016250" y="3022759"/>
                <a:ext cx="338138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16</a:t>
                </a:r>
                <a:endParaRPr/>
              </a:p>
            </p:txBody>
          </p:sp>
          <p:sp>
            <p:nvSpPr>
              <p:cNvPr id="990" name="Google Shape;990;p46"/>
              <p:cNvSpPr txBox="1"/>
              <p:nvPr/>
            </p:nvSpPr>
            <p:spPr>
              <a:xfrm>
                <a:off x="2914650" y="2732246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 flipH="1">
                <a:off x="3570288" y="372602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991" name="Google Shape;991;p46"/>
              <p:cNvSpPr txBox="1"/>
              <p:nvPr/>
            </p:nvSpPr>
            <p:spPr>
              <a:xfrm>
                <a:off x="3557588" y="3435509"/>
                <a:ext cx="376237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992" name="Google Shape;992;p46"/>
              <p:cNvCxnSpPr>
                <a:stCxn id="988" idx="0"/>
                <a:endCxn id="978" idx="5"/>
              </p:cNvCxnSpPr>
              <p:nvPr/>
            </p:nvCxnSpPr>
            <p:spPr>
              <a:xfrm flipH="1" rot="10800000">
                <a:off x="1305719" y="4006371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93" name="Google Shape;993;p46"/>
              <p:cNvSpPr txBox="1"/>
              <p:nvPr/>
            </p:nvSpPr>
            <p:spPr>
              <a:xfrm>
                <a:off x="1006475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 flipH="1">
                <a:off x="1138238" y="4392771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94" name="Google Shape;994;p46"/>
              <p:cNvSpPr txBox="1"/>
              <p:nvPr/>
            </p:nvSpPr>
            <p:spPr>
              <a:xfrm>
                <a:off x="309563" y="4765834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 =</a:t>
                </a:r>
                <a:endParaRPr/>
              </a:p>
            </p:txBody>
          </p:sp>
          <p:sp>
            <p:nvSpPr>
              <p:cNvPr id="995" name="Google Shape;995;p46"/>
              <p:cNvSpPr txBox="1"/>
              <p:nvPr/>
            </p:nvSpPr>
            <p:spPr>
              <a:xfrm>
                <a:off x="387350" y="2746534"/>
                <a:ext cx="663575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z  =</a:t>
                </a:r>
                <a:endParaRPr/>
              </a:p>
            </p:txBody>
          </p:sp>
          <p:cxnSp>
            <p:nvCxnSpPr>
              <p:cNvPr id="996" name="Google Shape;996;p46"/>
              <p:cNvCxnSpPr>
                <a:stCxn id="965" idx="7"/>
                <a:endCxn id="988" idx="4"/>
              </p:cNvCxnSpPr>
              <p:nvPr/>
            </p:nvCxnSpPr>
            <p:spPr>
              <a:xfrm rot="10800000">
                <a:off x="1305663" y="4727813"/>
                <a:ext cx="111900" cy="1049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997" name="Google Shape;997;p46"/>
            <p:cNvSpPr txBox="1"/>
            <p:nvPr/>
          </p:nvSpPr>
          <p:spPr>
            <a:xfrm>
              <a:off x="1349375" y="584699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x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7"/>
          <p:cNvSpPr txBox="1"/>
          <p:nvPr>
            <p:ph type="title"/>
          </p:nvPr>
        </p:nvSpPr>
        <p:spPr>
          <a:xfrm>
            <a:off x="457200" y="228600"/>
            <a:ext cx="39079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Remoção-Algoritmo</a:t>
            </a: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5" name="Google Shape;1005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47"/>
          <p:cNvSpPr txBox="1"/>
          <p:nvPr/>
        </p:nvSpPr>
        <p:spPr>
          <a:xfrm>
            <a:off x="381000" y="1253628"/>
            <a:ext cx="2939143" cy="153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remoção pode ser implementado de maneira recursiva.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08" name="Google Shape;10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344" y="661314"/>
            <a:ext cx="5663089" cy="619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47"/>
          <p:cNvSpPr txBox="1"/>
          <p:nvPr/>
        </p:nvSpPr>
        <p:spPr>
          <a:xfrm>
            <a:off x="361056" y="2764972"/>
            <a:ext cx="2897424" cy="223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Exitem dois casos base: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i) Se o nó não é encontrado.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ii) Se o nó foi encontrado e não possui uma das subárvores.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Já no caso em que o nó possui as das subárvores aplica-se o caso 4.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1"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Observe a chamada recursiva que tenta eliminar o maior nó na sub-árvore esquerda.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48"/>
          <p:cNvSpPr txBox="1"/>
          <p:nvPr/>
        </p:nvSpPr>
        <p:spPr>
          <a:xfrm>
            <a:off x="381000" y="1253628"/>
            <a:ext cx="8305800" cy="68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mais complexo, o caso 4, quando o nó a ser removido possui dois filhos. 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9" name="Google Shape;1019;p4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00000"/>
                </a:solidFill>
              </a:rPr>
              <a:t>Árvore de Busca Binária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Remoção – Caso 4</a:t>
            </a:r>
            <a:endParaRPr/>
          </a:p>
        </p:txBody>
      </p:sp>
      <p:pic>
        <p:nvPicPr>
          <p:cNvPr id="1020" name="Google Shape;10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631" y="1915879"/>
            <a:ext cx="6191250" cy="486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1026" name="Google Shape;1026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4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49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7. Binary Search Trees.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749300" y="1297212"/>
            <a:ext cx="7772400" cy="3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de árvore de busca binária.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128837" y="1911350"/>
            <a:ext cx="5138738" cy="3076575"/>
            <a:chOff x="1938753" y="1578032"/>
            <a:chExt cx="5137565" cy="3076313"/>
          </a:xfrm>
        </p:grpSpPr>
        <p:cxnSp>
          <p:nvCxnSpPr>
            <p:cNvPr id="152" name="Google Shape;152;p16"/>
            <p:cNvCxnSpPr>
              <a:stCxn id="153" idx="2"/>
              <a:endCxn id="154" idx="5"/>
            </p:cNvCxnSpPr>
            <p:nvPr/>
          </p:nvCxnSpPr>
          <p:spPr>
            <a:xfrm flipH="1" rot="10800000">
              <a:off x="3303691" y="1863870"/>
              <a:ext cx="11790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" name="Google Shape;154;p16"/>
            <p:cNvSpPr/>
            <p:nvPr/>
          </p:nvSpPr>
          <p:spPr>
            <a:xfrm flipH="1">
              <a:off x="4433733" y="1578032"/>
              <a:ext cx="334887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53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flipH="1">
              <a:off x="2284749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156" name="Google Shape;156;p16"/>
            <p:cNvCxnSpPr>
              <a:stCxn id="155" idx="0"/>
              <a:endCxn id="153" idx="5"/>
            </p:cNvCxnSpPr>
            <p:nvPr/>
          </p:nvCxnSpPr>
          <p:spPr>
            <a:xfrm flipH="1" rot="10800000">
              <a:off x="2452986" y="2646590"/>
              <a:ext cx="5634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6"/>
            <p:cNvCxnSpPr>
              <a:stCxn id="158" idx="0"/>
              <a:endCxn id="153" idx="3"/>
            </p:cNvCxnSpPr>
            <p:nvPr/>
          </p:nvCxnSpPr>
          <p:spPr>
            <a:xfrm rot="10800000">
              <a:off x="3254457" y="2646340"/>
              <a:ext cx="633300" cy="752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" name="Google Shape;153;p16"/>
            <p:cNvSpPr/>
            <p:nvPr/>
          </p:nvSpPr>
          <p:spPr>
            <a:xfrm flipH="1">
              <a:off x="2967218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30</a:t>
              </a:r>
              <a:endParaRPr/>
            </a:p>
          </p:txBody>
        </p:sp>
        <p:cxnSp>
          <p:nvCxnSpPr>
            <p:cNvPr id="159" name="Google Shape;159;p16"/>
            <p:cNvCxnSpPr>
              <a:stCxn id="160" idx="6"/>
              <a:endCxn id="154" idx="3"/>
            </p:cNvCxnSpPr>
            <p:nvPr/>
          </p:nvCxnSpPr>
          <p:spPr>
            <a:xfrm rot="10800000">
              <a:off x="4719519" y="1863870"/>
              <a:ext cx="12585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" name="Google Shape;158;p16"/>
            <p:cNvSpPr/>
            <p:nvPr/>
          </p:nvSpPr>
          <p:spPr>
            <a:xfrm flipH="1">
              <a:off x="3719521" y="3398740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39</a:t>
              </a:r>
              <a:endParaRPr/>
            </a:p>
          </p:txBody>
        </p:sp>
        <p:cxnSp>
          <p:nvCxnSpPr>
            <p:cNvPr id="161" name="Google Shape;161;p16"/>
            <p:cNvCxnSpPr>
              <a:stCxn id="162" idx="0"/>
              <a:endCxn id="158" idx="5"/>
            </p:cNvCxnSpPr>
            <p:nvPr/>
          </p:nvCxnSpPr>
          <p:spPr>
            <a:xfrm flipH="1" rot="10800000">
              <a:off x="3573505" y="3684612"/>
              <a:ext cx="1953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>
              <a:stCxn id="164" idx="0"/>
              <a:endCxn id="160" idx="3"/>
            </p:cNvCxnSpPr>
            <p:nvPr/>
          </p:nvCxnSpPr>
          <p:spPr>
            <a:xfrm rot="10800000">
              <a:off x="6265182" y="2646590"/>
              <a:ext cx="6429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0" name="Google Shape;160;p16"/>
            <p:cNvSpPr/>
            <p:nvPr/>
          </p:nvSpPr>
          <p:spPr>
            <a:xfrm flipH="1">
              <a:off x="5978019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72</a:t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flipH="1">
              <a:off x="6739845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84</a:t>
              </a:r>
              <a:endParaRPr/>
            </a:p>
          </p:txBody>
        </p:sp>
        <p:cxnSp>
          <p:nvCxnSpPr>
            <p:cNvPr id="165" name="Google Shape;165;p16"/>
            <p:cNvCxnSpPr>
              <a:stCxn id="166" idx="0"/>
              <a:endCxn id="164" idx="5"/>
            </p:cNvCxnSpPr>
            <p:nvPr/>
          </p:nvCxnSpPr>
          <p:spPr>
            <a:xfrm flipH="1" rot="10800000">
              <a:off x="6593829" y="3679512"/>
              <a:ext cx="1953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>
              <a:stCxn id="168" idx="0"/>
              <a:endCxn id="158" idx="3"/>
            </p:cNvCxnSpPr>
            <p:nvPr/>
          </p:nvCxnSpPr>
          <p:spPr>
            <a:xfrm rot="10800000">
              <a:off x="4006732" y="3684612"/>
              <a:ext cx="2175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" name="Google Shape;162;p16"/>
            <p:cNvSpPr/>
            <p:nvPr/>
          </p:nvSpPr>
          <p:spPr>
            <a:xfrm flipH="1">
              <a:off x="3405268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34</a:t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1938753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170" name="Google Shape;170;p16"/>
            <p:cNvCxnSpPr>
              <a:stCxn id="169" idx="0"/>
              <a:endCxn id="155" idx="5"/>
            </p:cNvCxnSpPr>
            <p:nvPr/>
          </p:nvCxnSpPr>
          <p:spPr>
            <a:xfrm flipH="1" rot="10800000">
              <a:off x="2106990" y="3679512"/>
              <a:ext cx="2271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" name="Google Shape;166;p16"/>
            <p:cNvSpPr/>
            <p:nvPr/>
          </p:nvSpPr>
          <p:spPr>
            <a:xfrm flipH="1">
              <a:off x="642559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79</a:t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 flipH="1">
              <a:off x="4055995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47</a:t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flipH="1">
              <a:off x="5351099" y="3413026"/>
              <a:ext cx="336473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61</a:t>
              </a:r>
              <a:endParaRPr/>
            </a:p>
          </p:txBody>
        </p:sp>
        <p:cxnSp>
          <p:nvCxnSpPr>
            <p:cNvPr id="172" name="Google Shape;172;p16"/>
            <p:cNvCxnSpPr>
              <a:stCxn id="171" idx="0"/>
              <a:endCxn id="160" idx="5"/>
            </p:cNvCxnSpPr>
            <p:nvPr/>
          </p:nvCxnSpPr>
          <p:spPr>
            <a:xfrm flipH="1" rot="10800000">
              <a:off x="5519336" y="2646526"/>
              <a:ext cx="507900" cy="7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" name="Google Shape;173;p16"/>
            <p:cNvSpPr/>
            <p:nvPr/>
          </p:nvSpPr>
          <p:spPr>
            <a:xfrm flipH="1">
              <a:off x="262122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cxnSp>
          <p:nvCxnSpPr>
            <p:cNvPr id="174" name="Google Shape;174;p16"/>
            <p:cNvCxnSpPr>
              <a:stCxn id="173" idx="0"/>
              <a:endCxn id="155" idx="3"/>
            </p:cNvCxnSpPr>
            <p:nvPr/>
          </p:nvCxnSpPr>
          <p:spPr>
            <a:xfrm rot="10800000">
              <a:off x="2571959" y="3679512"/>
              <a:ext cx="2175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5" name="Google Shape;175;p16"/>
          <p:cNvSpPr/>
          <p:nvPr/>
        </p:nvSpPr>
        <p:spPr>
          <a:xfrm>
            <a:off x="4414837" y="2979738"/>
            <a:ext cx="968375" cy="525462"/>
          </a:xfrm>
          <a:prstGeom prst="wedgeRoundRectCallout">
            <a:avLst>
              <a:gd fmla="val -62839" name="adj1"/>
              <a:gd fmla="val 109074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Filho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direito 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969962" y="3206750"/>
            <a:ext cx="968375" cy="525463"/>
          </a:xfrm>
          <a:prstGeom prst="wedgeRoundRectCallout">
            <a:avLst>
              <a:gd fmla="val 98535" name="adj1"/>
              <a:gd fmla="val 53460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Filho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esquerdo</a:t>
            </a: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762250" y="2028825"/>
            <a:ext cx="609600" cy="334963"/>
          </a:xfrm>
          <a:prstGeom prst="wedgeRoundRectCallout">
            <a:avLst>
              <a:gd fmla="val 41002" name="adj1"/>
              <a:gd fmla="val 125227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947863" y="4742540"/>
            <a:ext cx="1228725" cy="1508125"/>
          </a:xfrm>
          <a:prstGeom prst="roundRect">
            <a:avLst>
              <a:gd fmla="val 16667" name="adj"/>
            </a:avLst>
          </a:prstGeom>
          <a:solidFill>
            <a:srgbClr val="FCE8AE">
              <a:alpha val="49803"/>
            </a:srgbClr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3389313" y="4742540"/>
            <a:ext cx="1228725" cy="1508125"/>
          </a:xfrm>
          <a:prstGeom prst="roundRect">
            <a:avLst>
              <a:gd fmla="val 16667" name="adj"/>
            </a:avLst>
          </a:prstGeom>
          <a:solidFill>
            <a:srgbClr val="FCE8AE">
              <a:alpha val="49803"/>
            </a:srgbClr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705992" y="1374775"/>
            <a:ext cx="7772400" cy="158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Árvore de Busca Binária.- Como consequência da definição, temos:</a:t>
            </a:r>
            <a:endParaRPr/>
          </a:p>
          <a:p>
            <a:pPr indent="-341313" lvl="1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A chave de qualquer nó na sub-árvore esquerda do nó n, é estritamente menor que a chave do nó n;</a:t>
            </a:r>
            <a:endParaRPr/>
          </a:p>
          <a:p>
            <a:pPr indent="-341313" lvl="1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A chave de qualquer nó na sub-árvore direita do nó n, é maior ou igual que a chave do nó n.</a:t>
            </a:r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047875" y="3056615"/>
            <a:ext cx="5138738" cy="3076575"/>
            <a:chOff x="1938753" y="1578032"/>
            <a:chExt cx="5137565" cy="3076313"/>
          </a:xfrm>
        </p:grpSpPr>
        <p:cxnSp>
          <p:nvCxnSpPr>
            <p:cNvPr id="191" name="Google Shape;191;p17"/>
            <p:cNvCxnSpPr>
              <a:stCxn id="192" idx="2"/>
              <a:endCxn id="193" idx="5"/>
            </p:cNvCxnSpPr>
            <p:nvPr/>
          </p:nvCxnSpPr>
          <p:spPr>
            <a:xfrm flipH="1" rot="10800000">
              <a:off x="3303691" y="1863870"/>
              <a:ext cx="11790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3" name="Google Shape;193;p17"/>
            <p:cNvSpPr/>
            <p:nvPr/>
          </p:nvSpPr>
          <p:spPr>
            <a:xfrm flipH="1">
              <a:off x="4433733" y="1578032"/>
              <a:ext cx="334887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53</a:t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flipH="1">
              <a:off x="2284749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195" name="Google Shape;195;p17"/>
            <p:cNvCxnSpPr>
              <a:stCxn id="194" idx="0"/>
              <a:endCxn id="192" idx="5"/>
            </p:cNvCxnSpPr>
            <p:nvPr/>
          </p:nvCxnSpPr>
          <p:spPr>
            <a:xfrm flipH="1" rot="10800000">
              <a:off x="2452986" y="2646590"/>
              <a:ext cx="5634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17"/>
            <p:cNvCxnSpPr>
              <a:stCxn id="197" idx="0"/>
              <a:endCxn id="192" idx="3"/>
            </p:cNvCxnSpPr>
            <p:nvPr/>
          </p:nvCxnSpPr>
          <p:spPr>
            <a:xfrm rot="10800000">
              <a:off x="3254457" y="2646340"/>
              <a:ext cx="633300" cy="752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7"/>
            <p:cNvSpPr/>
            <p:nvPr/>
          </p:nvSpPr>
          <p:spPr>
            <a:xfrm flipH="1">
              <a:off x="2967218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30</a:t>
              </a:r>
              <a:endParaRPr/>
            </a:p>
          </p:txBody>
        </p:sp>
        <p:cxnSp>
          <p:nvCxnSpPr>
            <p:cNvPr id="198" name="Google Shape;198;p17"/>
            <p:cNvCxnSpPr>
              <a:stCxn id="199" idx="6"/>
              <a:endCxn id="193" idx="3"/>
            </p:cNvCxnSpPr>
            <p:nvPr/>
          </p:nvCxnSpPr>
          <p:spPr>
            <a:xfrm rot="10800000">
              <a:off x="4719519" y="1863870"/>
              <a:ext cx="12585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" name="Google Shape;197;p17"/>
            <p:cNvSpPr/>
            <p:nvPr/>
          </p:nvSpPr>
          <p:spPr>
            <a:xfrm flipH="1">
              <a:off x="3719521" y="3398740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39</a:t>
              </a:r>
              <a:endParaRPr/>
            </a:p>
          </p:txBody>
        </p:sp>
        <p:cxnSp>
          <p:nvCxnSpPr>
            <p:cNvPr id="200" name="Google Shape;200;p17"/>
            <p:cNvCxnSpPr>
              <a:stCxn id="201" idx="0"/>
              <a:endCxn id="197" idx="5"/>
            </p:cNvCxnSpPr>
            <p:nvPr/>
          </p:nvCxnSpPr>
          <p:spPr>
            <a:xfrm flipH="1" rot="10800000">
              <a:off x="3573505" y="3684612"/>
              <a:ext cx="1953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17"/>
            <p:cNvCxnSpPr>
              <a:stCxn id="203" idx="0"/>
              <a:endCxn id="199" idx="3"/>
            </p:cNvCxnSpPr>
            <p:nvPr/>
          </p:nvCxnSpPr>
          <p:spPr>
            <a:xfrm rot="10800000">
              <a:off x="6265182" y="2646590"/>
              <a:ext cx="6429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" name="Google Shape;199;p17"/>
            <p:cNvSpPr/>
            <p:nvPr/>
          </p:nvSpPr>
          <p:spPr>
            <a:xfrm flipH="1">
              <a:off x="5978019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72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 flipH="1">
              <a:off x="6739845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84</a:t>
              </a:r>
              <a:endParaRPr/>
            </a:p>
          </p:txBody>
        </p:sp>
        <p:cxnSp>
          <p:nvCxnSpPr>
            <p:cNvPr id="204" name="Google Shape;204;p17"/>
            <p:cNvCxnSpPr>
              <a:stCxn id="205" idx="0"/>
              <a:endCxn id="203" idx="5"/>
            </p:cNvCxnSpPr>
            <p:nvPr/>
          </p:nvCxnSpPr>
          <p:spPr>
            <a:xfrm flipH="1" rot="10800000">
              <a:off x="6593829" y="3679512"/>
              <a:ext cx="1953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17"/>
            <p:cNvCxnSpPr>
              <a:stCxn id="207" idx="0"/>
              <a:endCxn id="197" idx="3"/>
            </p:cNvCxnSpPr>
            <p:nvPr/>
          </p:nvCxnSpPr>
          <p:spPr>
            <a:xfrm rot="10800000">
              <a:off x="4006732" y="3684612"/>
              <a:ext cx="2175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" name="Google Shape;201;p17"/>
            <p:cNvSpPr/>
            <p:nvPr/>
          </p:nvSpPr>
          <p:spPr>
            <a:xfrm flipH="1">
              <a:off x="3405268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34</a:t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flipH="1">
              <a:off x="1938753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209" name="Google Shape;209;p17"/>
            <p:cNvCxnSpPr>
              <a:stCxn id="208" idx="0"/>
              <a:endCxn id="194" idx="5"/>
            </p:cNvCxnSpPr>
            <p:nvPr/>
          </p:nvCxnSpPr>
          <p:spPr>
            <a:xfrm flipH="1" rot="10800000">
              <a:off x="2106990" y="3679512"/>
              <a:ext cx="2271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5" name="Google Shape;205;p17"/>
            <p:cNvSpPr/>
            <p:nvPr/>
          </p:nvSpPr>
          <p:spPr>
            <a:xfrm flipH="1">
              <a:off x="642559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79</a:t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flipH="1">
              <a:off x="4055995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47</a:t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flipH="1">
              <a:off x="5351099" y="3413026"/>
              <a:ext cx="336473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61</a:t>
              </a:r>
              <a:endParaRPr/>
            </a:p>
          </p:txBody>
        </p:sp>
        <p:cxnSp>
          <p:nvCxnSpPr>
            <p:cNvPr id="211" name="Google Shape;211;p17"/>
            <p:cNvCxnSpPr>
              <a:stCxn id="210" idx="0"/>
              <a:endCxn id="199" idx="5"/>
            </p:cNvCxnSpPr>
            <p:nvPr/>
          </p:nvCxnSpPr>
          <p:spPr>
            <a:xfrm flipH="1" rot="10800000">
              <a:off x="5519336" y="2646526"/>
              <a:ext cx="507900" cy="7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2" name="Google Shape;212;p17"/>
            <p:cNvSpPr/>
            <p:nvPr/>
          </p:nvSpPr>
          <p:spPr>
            <a:xfrm flipH="1">
              <a:off x="262122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cxnSp>
          <p:nvCxnSpPr>
            <p:cNvPr id="213" name="Google Shape;213;p17"/>
            <p:cNvCxnSpPr>
              <a:stCxn id="212" idx="0"/>
              <a:endCxn id="194" idx="3"/>
            </p:cNvCxnSpPr>
            <p:nvPr/>
          </p:nvCxnSpPr>
          <p:spPr>
            <a:xfrm rot="10800000">
              <a:off x="2571959" y="3679512"/>
              <a:ext cx="2175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4" name="Google Shape;214;p17"/>
          <p:cNvSpPr/>
          <p:nvPr/>
        </p:nvSpPr>
        <p:spPr>
          <a:xfrm>
            <a:off x="4187825" y="3866240"/>
            <a:ext cx="1282700" cy="614363"/>
          </a:xfrm>
          <a:prstGeom prst="wedgeRoundRectCallout">
            <a:avLst>
              <a:gd fmla="val -44471" name="adj1"/>
              <a:gd fmla="val 87312" name="adj2"/>
              <a:gd fmla="val 16667" name="adj3"/>
            </a:avLst>
          </a:prstGeom>
          <a:solidFill>
            <a:srgbClr val="E4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Subárvore</a:t>
            </a:r>
            <a:endParaRPr b="0" i="0" sz="1800" u="none" cap="none" strike="noStrike">
              <a:solidFill>
                <a:srgbClr val="0066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Direita 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933450" y="3851953"/>
            <a:ext cx="1282700" cy="614362"/>
          </a:xfrm>
          <a:prstGeom prst="wedgeRoundRectCallout">
            <a:avLst>
              <a:gd fmla="val 44638" name="adj1"/>
              <a:gd fmla="val 87312" name="adj2"/>
              <a:gd fmla="val 16667" name="adj3"/>
            </a:avLst>
          </a:prstGeom>
          <a:solidFill>
            <a:srgbClr val="E4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Subárvore</a:t>
            </a:r>
            <a:endParaRPr b="0" i="0" sz="1800" u="none" cap="none" strike="noStrike">
              <a:solidFill>
                <a:srgbClr val="0066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Esquerda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Contra-exemplos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49300" y="1242782"/>
            <a:ext cx="7772400" cy="59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4 exemplos de árvores binárias que não atendem as propriedades de árvores de busca binária.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772888" y="4933037"/>
            <a:ext cx="7772400" cy="39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Alguma ou mais de uma propriedade é violada.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891" y="1930958"/>
            <a:ext cx="5426393" cy="28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749300" y="1242781"/>
            <a:ext cx="7772400" cy="176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várias operações usadas em árvores de busca binária.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Entre elas temos: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de percurso;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de busca;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para construir uma árvore de busca binária.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749300" y="1242781"/>
            <a:ext cx="7772400" cy="187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operações de percurso de arvores de busca binária são idênticas as operações de percurso de árvores binária estudadas previamente: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Pré-ordem, Em-ordem e Pós-ordem.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no caso de árvores de busca binária temos particular interesse em mostrar os resultados do percurso.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árvore de busca binária: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414" y="3226923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 txBox="1"/>
          <p:nvPr/>
        </p:nvSpPr>
        <p:spPr>
          <a:xfrm>
            <a:off x="760177" y="5335818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Realizemos os três tipos de percurso.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17" y="12783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>
            <a:off x="685800" y="3365499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percurso Pré-ordem produz a seguinte sequência:</a:t>
            </a:r>
            <a:endParaRPr/>
          </a:p>
        </p:txBody>
      </p:sp>
      <p:graphicFrame>
        <p:nvGraphicFramePr>
          <p:cNvPr id="261" name="Google Shape;261;p21"/>
          <p:cNvGraphicFramePr/>
          <p:nvPr/>
        </p:nvGraphicFramePr>
        <p:xfrm>
          <a:off x="2934000" y="3820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{05D197B3-3851-46C6-89F6-E6ECA9FE2E5E}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2" name="Google Shape;262;p21"/>
          <p:cNvSpPr txBox="1"/>
          <p:nvPr/>
        </p:nvSpPr>
        <p:spPr>
          <a:xfrm>
            <a:off x="694861" y="4236348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percurso Pós-ordem produz a seguinte sequência:</a:t>
            </a:r>
            <a:endParaRPr/>
          </a:p>
        </p:txBody>
      </p:sp>
      <p:graphicFrame>
        <p:nvGraphicFramePr>
          <p:cNvPr id="263" name="Google Shape;263;p21"/>
          <p:cNvGraphicFramePr/>
          <p:nvPr/>
        </p:nvGraphicFramePr>
        <p:xfrm>
          <a:off x="2934000" y="4700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{05D197B3-3851-46C6-89F6-E6ECA9FE2E5E}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4" name="Google Shape;264;p21"/>
          <p:cNvSpPr txBox="1"/>
          <p:nvPr/>
        </p:nvSpPr>
        <p:spPr>
          <a:xfrm>
            <a:off x="694861" y="5216059"/>
            <a:ext cx="7772400" cy="70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em ambos casos, embora o percurso seja válido ele não tem muita utilidade.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