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797675" cy="9926625"/>
  <p:embeddedFontLs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Árvores de Busca Binária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Implementação TAD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type="title"/>
          </p:nvPr>
        </p:nvSpPr>
        <p:spPr>
          <a:xfrm>
            <a:off x="109198" y="133580"/>
            <a:ext cx="399288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Árvores de Busca Binária</a:t>
            </a:r>
            <a:br>
              <a:rPr lang="pt-BR" sz="24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70C0"/>
                </a:solidFill>
              </a:rPr>
              <a:t>_Insert (_Inserir )</a:t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6" name="Google Shape;376;p22"/>
          <p:cNvGrpSpPr/>
          <p:nvPr/>
        </p:nvGrpSpPr>
        <p:grpSpPr>
          <a:xfrm>
            <a:off x="3511613" y="1147754"/>
            <a:ext cx="5554779" cy="2631766"/>
            <a:chOff x="3046171" y="1147753"/>
            <a:chExt cx="5668141" cy="2685475"/>
          </a:xfrm>
        </p:grpSpPr>
        <p:pic>
          <p:nvPicPr>
            <p:cNvPr id="377" name="Google Shape;377;p22"/>
            <p:cNvPicPr preferRelativeResize="0"/>
            <p:nvPr/>
          </p:nvPicPr>
          <p:blipFill rotWithShape="1">
            <a:blip r:embed="rId3">
              <a:alphaModFix/>
            </a:blip>
            <a:srcRect b="68989" l="0" r="0" t="0"/>
            <a:stretch/>
          </p:blipFill>
          <p:spPr>
            <a:xfrm>
              <a:off x="3046175" y="2496915"/>
              <a:ext cx="5668137" cy="1336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46171" y="1147753"/>
              <a:ext cx="5657088" cy="1403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22"/>
          <p:cNvSpPr txBox="1"/>
          <p:nvPr/>
        </p:nvSpPr>
        <p:spPr>
          <a:xfrm>
            <a:off x="119711" y="1330062"/>
            <a:ext cx="3190664" cy="326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recursiva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_insert()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procura o local certo de inserção para o novo nó: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 cabeçalho ou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 nó folha.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Retorna o ponteiro ao novo nó o que permite o encadeamento.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Possui 3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nó raiz atual;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novo nó.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685494" y="264663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154886" y="331470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2" name="Google Shape;382;p22"/>
          <p:cNvSpPr txBox="1"/>
          <p:nvPr/>
        </p:nvSpPr>
        <p:spPr>
          <a:xfrm>
            <a:off x="3956955" y="747704"/>
            <a:ext cx="1935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P7-04.h – _Insert()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612775" y="159134"/>
            <a:ext cx="815523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_Insert (_Inserir )</a:t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303" y="2133422"/>
            <a:ext cx="5554775" cy="422292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3"/>
          <p:cNvSpPr txBox="1"/>
          <p:nvPr/>
        </p:nvSpPr>
        <p:spPr>
          <a:xfrm>
            <a:off x="144922" y="2140420"/>
            <a:ext cx="3190664" cy="34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raiz é nula (caso base), encontrou a posição de inserção.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Retorna o ponteiro ao novo nó.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Verifica se o novo nó é menor que a raiz atual.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menor, chama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_insert()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na subArvore  Esquerda.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maior ou igual, chama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_insert()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na SubArvore Direita.</a:t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185286" y="216358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3863856" y="286782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582524" y="2942868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4199889" y="3218203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591144" y="430401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4199889" y="4312050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185286" y="379485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3846780" y="376126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591144" y="4848311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4213988" y="537373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3846780" y="1748880"/>
            <a:ext cx="1935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P7-04.h – _Insert()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 txBox="1"/>
          <p:nvPr>
            <p:ph type="title"/>
          </p:nvPr>
        </p:nvSpPr>
        <p:spPr>
          <a:xfrm>
            <a:off x="2175967" y="138088"/>
            <a:ext cx="5330821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ArvBinEliminar (BST_Delete)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4" name="Google Shape;414;p24"/>
          <p:cNvGrpSpPr/>
          <p:nvPr/>
        </p:nvGrpSpPr>
        <p:grpSpPr>
          <a:xfrm>
            <a:off x="3903364" y="1407596"/>
            <a:ext cx="5148576" cy="5316939"/>
            <a:chOff x="3601664" y="1417517"/>
            <a:chExt cx="5253649" cy="5425448"/>
          </a:xfrm>
        </p:grpSpPr>
        <p:pic>
          <p:nvPicPr>
            <p:cNvPr id="415" name="Google Shape;41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1664" y="2231436"/>
              <a:ext cx="5192078" cy="4611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8467" y="1417517"/>
              <a:ext cx="5246846" cy="843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24"/>
          <p:cNvSpPr txBox="1"/>
          <p:nvPr/>
        </p:nvSpPr>
        <p:spPr>
          <a:xfrm>
            <a:off x="172995" y="1453225"/>
            <a:ext cx="3670029" cy="385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BST_Delete()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tenta eliminar um nó com valor específico em uma árvore de busca binária.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possui 2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Chama a função recursiva </a:t>
            </a: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_delete().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a eliminação der certo: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Atualiza a raiz no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Atualiza o contador;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removeu o nó retorna True; Caso contrário retorna False.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205733" y="264039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8522421" y="328127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205733" y="354508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4355331" y="449619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205733" y="383746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355331" y="487719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214349" y="472479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4355331" y="629637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6" name="Google Shape;426;p24"/>
          <p:cNvSpPr txBox="1"/>
          <p:nvPr/>
        </p:nvSpPr>
        <p:spPr>
          <a:xfrm>
            <a:off x="4259537" y="1083892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P7-05.h – BST_Delete 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_Eliminar (_Delete)</a:t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6" name="Google Shape;436;p25"/>
          <p:cNvGrpSpPr/>
          <p:nvPr/>
        </p:nvGrpSpPr>
        <p:grpSpPr>
          <a:xfrm>
            <a:off x="3298627" y="1476061"/>
            <a:ext cx="5650437" cy="4851178"/>
            <a:chOff x="3242065" y="1362937"/>
            <a:chExt cx="5650437" cy="4851178"/>
          </a:xfrm>
        </p:grpSpPr>
        <p:pic>
          <p:nvPicPr>
            <p:cNvPr id="437" name="Google Shape;43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2065" y="3081218"/>
              <a:ext cx="5641010" cy="3132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51492" y="1362937"/>
              <a:ext cx="5641010" cy="1746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25"/>
          <p:cNvSpPr txBox="1"/>
          <p:nvPr/>
        </p:nvSpPr>
        <p:spPr>
          <a:xfrm>
            <a:off x="35846" y="1560462"/>
            <a:ext cx="3135058" cy="457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recursiva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_delete() 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procura na árvore o elemento a ser removido. Caso exista, trata 3 casos: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nó sem filhos;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nó com 1 filho;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nó com 2 filhos.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possui 4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nó raiz atual;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o elemento;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booleano sucesso.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raiz for nula: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Faz sucesso false;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nulo.</a:t>
            </a:r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3902485" y="1127007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P7-06.h –_Delete ()</a:t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144706" y="526270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3788185" y="521317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/>
          <p:nvPr>
            <p:ph type="title"/>
          </p:nvPr>
        </p:nvSpPr>
        <p:spPr>
          <a:xfrm>
            <a:off x="172996" y="185360"/>
            <a:ext cx="340622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C00000"/>
                </a:solidFill>
              </a:rPr>
              <a:t>Árvores de Busca Binária</a:t>
            </a:r>
            <a:br>
              <a:rPr lang="pt-BR" sz="20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70C0"/>
                </a:solidFill>
              </a:rPr>
              <a:t>_Eliminar (_Delete)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2" name="Google Shape;452;p26"/>
          <p:cNvGrpSpPr/>
          <p:nvPr/>
        </p:nvGrpSpPr>
        <p:grpSpPr>
          <a:xfrm>
            <a:off x="3248344" y="1225538"/>
            <a:ext cx="5641010" cy="5124592"/>
            <a:chOff x="3193914" y="1269082"/>
            <a:chExt cx="5641010" cy="5124592"/>
          </a:xfrm>
        </p:grpSpPr>
        <p:pic>
          <p:nvPicPr>
            <p:cNvPr id="453" name="Google Shape;45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93914" y="1269082"/>
              <a:ext cx="5641010" cy="3678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5650" y="4947779"/>
              <a:ext cx="5619274" cy="14458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Google Shape;455;p26"/>
          <p:cNvSpPr txBox="1"/>
          <p:nvPr/>
        </p:nvSpPr>
        <p:spPr>
          <a:xfrm>
            <a:off x="106482" y="1499809"/>
            <a:ext cx="3101546" cy="482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Compara o dado a ser eliminado ao dado na raiz: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for menor;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for maior;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for igual, o nó foi encontrado.  Tratam-se os casos em que o nó a ser removido (nó root) não possui filhos ou possui um filho.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sem filho esquerdo (sem antecessor) e talvez 1 filho direito.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Elimina o nó;</a:t>
            </a:r>
            <a:endParaRPr/>
          </a:p>
          <a:p>
            <a:pPr indent="-341312" lvl="2" marL="74136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Retorna a sub-árvore direita ou nulo;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com apenas 1 filho esquerdo.</a:t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193673" y="153713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3744688" y="121075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>
            <a:off x="612775" y="2082003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612775" y="2421596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>
            <a:off x="4218217" y="1439359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4218217" y="2007558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>
            <a:off x="193673" y="272676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3769634" y="23106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212275" y="397178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65" name="Google Shape;465;p26"/>
          <p:cNvSpPr/>
          <p:nvPr/>
        </p:nvSpPr>
        <p:spPr>
          <a:xfrm>
            <a:off x="3751036" y="287408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212275" y="559452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3770633" y="467563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68" name="Google Shape;468;p26"/>
          <p:cNvSpPr/>
          <p:nvPr/>
        </p:nvSpPr>
        <p:spPr>
          <a:xfrm>
            <a:off x="574677" y="473978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69" name="Google Shape;469;p26"/>
          <p:cNvSpPr/>
          <p:nvPr/>
        </p:nvSpPr>
        <p:spPr>
          <a:xfrm>
            <a:off x="574677" y="507937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4615544" y="396506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4615544" y="4319220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72" name="Google Shape;472;p26"/>
          <p:cNvSpPr txBox="1"/>
          <p:nvPr/>
        </p:nvSpPr>
        <p:spPr>
          <a:xfrm>
            <a:off x="6977678" y="4700337"/>
            <a:ext cx="1758815" cy="30777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(root-&gt;dataPtr);</a:t>
            </a:r>
            <a:endParaRPr/>
          </a:p>
        </p:txBody>
      </p:sp>
      <p:cxnSp>
        <p:nvCxnSpPr>
          <p:cNvPr id="473" name="Google Shape;473;p26"/>
          <p:cNvCxnSpPr>
            <a:stCxn id="472" idx="1"/>
          </p:cNvCxnSpPr>
          <p:nvPr/>
        </p:nvCxnSpPr>
        <p:spPr>
          <a:xfrm flipH="1">
            <a:off x="5290478" y="4854226"/>
            <a:ext cx="1687200" cy="62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4" name="Google Shape;474;p26"/>
          <p:cNvSpPr txBox="1"/>
          <p:nvPr/>
        </p:nvSpPr>
        <p:spPr>
          <a:xfrm>
            <a:off x="3998324" y="758092"/>
            <a:ext cx="3711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P7-06.h – Função recursiva _Delete 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_Delete (_Eliminar)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4" name="Google Shape;484;p27"/>
          <p:cNvGrpSpPr/>
          <p:nvPr/>
        </p:nvGrpSpPr>
        <p:grpSpPr>
          <a:xfrm>
            <a:off x="3330146" y="1797972"/>
            <a:ext cx="5651902" cy="3662787"/>
            <a:chOff x="3264401" y="1483489"/>
            <a:chExt cx="5651902" cy="3662787"/>
          </a:xfrm>
        </p:grpSpPr>
        <p:pic>
          <p:nvPicPr>
            <p:cNvPr id="485" name="Google Shape;48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5293" y="2035211"/>
              <a:ext cx="5641010" cy="3111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4401" y="1483489"/>
              <a:ext cx="5619274" cy="602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7" name="Google Shape;487;p27"/>
          <p:cNvSpPr txBox="1"/>
          <p:nvPr/>
        </p:nvSpPr>
        <p:spPr>
          <a:xfrm>
            <a:off x="172996" y="1182920"/>
            <a:ext cx="3101546" cy="49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Trata-se o caso em que o nó a ser removido (nó root) possui dois filhos.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Procura na sub-árvore esquerda de root, o nó antecessor (nó exchPtr).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Troca os dados da raiz e do no antecessor.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Salva o dado de root;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Substitui o dado de root pelo dado do antecessor;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Substitui o dado do antecessor pelo dado de root;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Chama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_delete()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eliminar o nó antecessor na sub-árvore esquerda.</a:t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029632" y="234079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5029632" y="271377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31562" y="202511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303707" y="202511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224236" y="280798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5029632" y="325132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667205" y="332595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67205" y="3662259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67205" y="4177160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8393318" y="344025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8638245" y="366885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7849032" y="382125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15528" y="493607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5035075" y="417716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02" name="Google Shape;502;p27"/>
          <p:cNvSpPr txBox="1"/>
          <p:nvPr/>
        </p:nvSpPr>
        <p:spPr>
          <a:xfrm>
            <a:off x="3857371" y="1402165"/>
            <a:ext cx="3711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P7-06.h – Função recursiva _Delete 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163" y="2704630"/>
            <a:ext cx="5703570" cy="357759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BST_Retrieve (ABB_Recupera)</a:t>
            </a:r>
            <a:endParaRPr/>
          </a:p>
        </p:txBody>
      </p:sp>
      <p:sp>
        <p:nvSpPr>
          <p:cNvPr id="509" name="Google Shape;509;p28"/>
          <p:cNvSpPr txBox="1"/>
          <p:nvPr/>
        </p:nvSpPr>
        <p:spPr>
          <a:xfrm>
            <a:off x="247948" y="2724169"/>
            <a:ext cx="2939390" cy="363218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BST_Retrieve() possui dois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à árvore;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raiz não é nula: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Chama a função recursiva _Retrieve() de 3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à árvore;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nó atual;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 nulo.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>
            <a:off x="337454" y="1248238"/>
            <a:ext cx="8316686" cy="96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BST_Retrieve()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uma busca de um elemento específico na árvore, começando pela raiz e descendo pela esquerda ou direita conforme o resultado da comparação do elemento procurado com o nó atual.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286045" y="277516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8617132" y="468829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3700052" y="525294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292579" y="39179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286045" y="560976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3700052" y="564173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21" name="Google Shape;521;p28"/>
          <p:cNvSpPr txBox="1"/>
          <p:nvPr/>
        </p:nvSpPr>
        <p:spPr>
          <a:xfrm>
            <a:off x="3700052" y="2363327"/>
            <a:ext cx="2730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P7-07.h – BST_Retrieve ( 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9"/>
          <p:cNvGrpSpPr/>
          <p:nvPr/>
        </p:nvGrpSpPr>
        <p:grpSpPr>
          <a:xfrm>
            <a:off x="3557470" y="1161150"/>
            <a:ext cx="5553484" cy="5471729"/>
            <a:chOff x="3557470" y="1204694"/>
            <a:chExt cx="5553484" cy="5471729"/>
          </a:xfrm>
        </p:grpSpPr>
        <p:pic>
          <p:nvPicPr>
            <p:cNvPr id="527" name="Google Shape;52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68356" y="4047523"/>
              <a:ext cx="5542598" cy="262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57470" y="1204694"/>
              <a:ext cx="5137309" cy="28698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9" name="Google Shape;529;p29"/>
          <p:cNvSpPr txBox="1"/>
          <p:nvPr>
            <p:ph type="title"/>
          </p:nvPr>
        </p:nvSpPr>
        <p:spPr>
          <a:xfrm>
            <a:off x="43532" y="115415"/>
            <a:ext cx="397328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Árvores de Busca Binária</a:t>
            </a:r>
            <a:br>
              <a:rPr lang="pt-BR" sz="24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70C0"/>
                </a:solidFill>
              </a:rPr>
              <a:t>_Retrieve (_Recupera)</a:t>
            </a:r>
            <a:endParaRPr/>
          </a:p>
        </p:txBody>
      </p:sp>
      <p:sp>
        <p:nvSpPr>
          <p:cNvPr id="530" name="Google Shape;530;p29"/>
          <p:cNvSpPr txBox="1"/>
          <p:nvPr/>
        </p:nvSpPr>
        <p:spPr>
          <a:xfrm>
            <a:off x="185057" y="3227423"/>
            <a:ext cx="3188823" cy="286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raiz não é nula: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Usa a função compare armazenada na árvore.  Compara o elemento com raiz: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menor.  Vai SubArv.  Esq.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maior.   Vai SubArv.  Dir.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Igual.  Retorna o ponteiro ao elemento no nó atual.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 nulo.</a:t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29"/>
          <p:cNvSpPr txBox="1"/>
          <p:nvPr/>
        </p:nvSpPr>
        <p:spPr>
          <a:xfrm>
            <a:off x="100066" y="1252780"/>
            <a:ext cx="3404054" cy="17516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recursiva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_retrieve()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a busca de um elemento específico. Possui três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à árvore;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ao nó atual;</a:t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185057" y="127664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8060780" y="312261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4016818" y="377900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222467" y="325655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4376058" y="618218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222467" y="570697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686170" y="4388721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686170" y="4679399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686170" y="497007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4397830" y="417142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4397830" y="454154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4397817" y="508437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48" name="Google Shape;548;p29"/>
          <p:cNvSpPr txBox="1"/>
          <p:nvPr/>
        </p:nvSpPr>
        <p:spPr>
          <a:xfrm>
            <a:off x="3973663" y="788557"/>
            <a:ext cx="2307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P7-08.h – _Retrieve( 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0"/>
          <p:cNvGrpSpPr/>
          <p:nvPr/>
        </p:nvGrpSpPr>
        <p:grpSpPr>
          <a:xfrm>
            <a:off x="3237114" y="3131566"/>
            <a:ext cx="5844732" cy="2685668"/>
            <a:chOff x="3238915" y="2973757"/>
            <a:chExt cx="5964011" cy="2740478"/>
          </a:xfrm>
        </p:grpSpPr>
        <p:pic>
          <p:nvPicPr>
            <p:cNvPr id="554" name="Google Shape;55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9801" y="2973757"/>
              <a:ext cx="5953125" cy="19169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38915" y="4868891"/>
              <a:ext cx="5869781" cy="8453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BST_Traverse (ABB_Percurso)</a:t>
            </a:r>
            <a:endParaRPr/>
          </a:p>
        </p:txBody>
      </p:sp>
      <p:sp>
        <p:nvSpPr>
          <p:cNvPr id="557" name="Google Shape;557;p30"/>
          <p:cNvSpPr txBox="1"/>
          <p:nvPr/>
        </p:nvSpPr>
        <p:spPr>
          <a:xfrm>
            <a:off x="298268" y="2913773"/>
            <a:ext cx="2894215" cy="262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BST_Traverse()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Recebe o ponteiro ao cabeçalho da árvore e o ponteiro a função de processamento dos nós.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Chama a função _traverse() que percorre os nós da árvore em-ordem e realiza um processamento em cada nó.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337454" y="1248238"/>
            <a:ext cx="8316686" cy="148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BST_Traverse()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um percurso em-ordem da árvore e utiliza uma função definida a nível de aplicação como função de processamento de cada nó. O percurso em-ordem determina a ordem em que os nós da árvore são visitados, enquanto a função de processamento determina o que será feito, cada vez que um nó é visitado.</a:t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336366" y="296476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4" name="Google Shape;564;p30"/>
          <p:cNvSpPr/>
          <p:nvPr/>
        </p:nvSpPr>
        <p:spPr>
          <a:xfrm>
            <a:off x="8789282" y="456057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3717470" y="519234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66" name="Google Shape;566;p30"/>
          <p:cNvSpPr/>
          <p:nvPr/>
        </p:nvSpPr>
        <p:spPr>
          <a:xfrm>
            <a:off x="302622" y="4287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67" name="Google Shape;567;p30"/>
          <p:cNvSpPr txBox="1"/>
          <p:nvPr/>
        </p:nvSpPr>
        <p:spPr>
          <a:xfrm>
            <a:off x="293911" y="5978983"/>
            <a:ext cx="8316686" cy="37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Obs.  A função de processamento tem como parâmetro:  o ponteiro ao dado de um nó.</a:t>
            </a:r>
            <a:endParaRPr/>
          </a:p>
        </p:txBody>
      </p:sp>
      <p:sp>
        <p:nvSpPr>
          <p:cNvPr id="568" name="Google Shape;568;p30"/>
          <p:cNvSpPr txBox="1"/>
          <p:nvPr/>
        </p:nvSpPr>
        <p:spPr>
          <a:xfrm>
            <a:off x="3630383" y="2762234"/>
            <a:ext cx="2632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P7-09.h – BST_Traverse()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837" y="2390805"/>
            <a:ext cx="5532120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_Traverse (_Percorrer)</a:t>
            </a:r>
            <a:endParaRPr/>
          </a:p>
        </p:txBody>
      </p:sp>
      <p:sp>
        <p:nvSpPr>
          <p:cNvPr id="575" name="Google Shape;575;p31"/>
          <p:cNvSpPr txBox="1"/>
          <p:nvPr/>
        </p:nvSpPr>
        <p:spPr>
          <a:xfrm>
            <a:off x="150224" y="2621375"/>
            <a:ext cx="3079569" cy="31375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_traverse()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Recebe um ponteiro ao um nó qualquer e ao endereço da função de processamento.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o nó raiz não é nulo: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Percorre-se a sub-árvore esquerda.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Processa-se o nó raiz.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Percorre-se a sub-árvore direita.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retorna.</a:t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337454" y="1248238"/>
            <a:ext cx="8316686" cy="91439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interna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_traverse()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é uma função recursiva que realiza o percurso da árvore na modalidade em-ordem realizando o processamento dos nós com base em uma função do usuário. </a:t>
            </a: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173084" y="267236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8519163" y="381599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>
            <a:off x="3673925" y="437614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173084" y="377197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173084" y="540626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86" name="Google Shape;586;p31"/>
          <p:cNvSpPr/>
          <p:nvPr/>
        </p:nvSpPr>
        <p:spPr>
          <a:xfrm>
            <a:off x="3663039" y="553029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600839" y="4046468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596394" y="457329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89" name="Google Shape;589;p31"/>
          <p:cNvSpPr/>
          <p:nvPr/>
        </p:nvSpPr>
        <p:spPr>
          <a:xfrm>
            <a:off x="596394" y="4866471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90" name="Google Shape;590;p31"/>
          <p:cNvSpPr/>
          <p:nvPr/>
        </p:nvSpPr>
        <p:spPr>
          <a:xfrm>
            <a:off x="4078848" y="4752171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91" name="Google Shape;591;p31"/>
          <p:cNvSpPr/>
          <p:nvPr/>
        </p:nvSpPr>
        <p:spPr>
          <a:xfrm>
            <a:off x="4078848" y="500254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92" name="Google Shape;592;p31"/>
          <p:cNvSpPr/>
          <p:nvPr/>
        </p:nvSpPr>
        <p:spPr>
          <a:xfrm>
            <a:off x="4078848" y="523497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93" name="Google Shape;593;p31"/>
          <p:cNvSpPr txBox="1"/>
          <p:nvPr/>
        </p:nvSpPr>
        <p:spPr>
          <a:xfrm>
            <a:off x="3788225" y="2068550"/>
            <a:ext cx="2082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P7-10.h –_traverse()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Algoritmos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242779"/>
            <a:ext cx="7772400" cy="250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Algoritmos básicos para uma árvore de busca binária (</a:t>
            </a:r>
            <a:r>
              <a:rPr b="0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Binary Search Tree, BST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são apresentados a seguir.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Outros algoritmos podem ser necessários dependendo da aplicação. Por exemplo, no caso de percursos, costuma ser necessário definir uma função a nível de aplicação para processar o dado do nó.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tipo abstrato de dados deve ser capaz dar suporte a diferentes estruturas. Por isso, o cabeçalho da árvore é armazenado na memória dinâmica.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965" y="2548856"/>
            <a:ext cx="5520690" cy="213741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BST_Empty (ABB_Vazia)</a:t>
            </a:r>
            <a:endParaRPr/>
          </a:p>
        </p:txBody>
      </p:sp>
      <p:sp>
        <p:nvSpPr>
          <p:cNvPr id="600" name="Google Shape;600;p32"/>
          <p:cNvSpPr txBox="1"/>
          <p:nvPr/>
        </p:nvSpPr>
        <p:spPr>
          <a:xfrm>
            <a:off x="295345" y="2511222"/>
            <a:ext cx="2894215" cy="215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simplesmente verifica o campo contador da árvore.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o contador for zero, a árvore está vazia e retorna True. Caso contrário, a árvore não está vazia e retorna False.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32"/>
          <p:cNvSpPr txBox="1"/>
          <p:nvPr/>
        </p:nvSpPr>
        <p:spPr>
          <a:xfrm>
            <a:off x="337454" y="1314450"/>
            <a:ext cx="8316686" cy="68672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BST_Empty()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verifica se a árvore está vazia.  A verificação é realizada de maneira análoga às operações equivalentes em outras estruturas.</a:t>
            </a:r>
            <a:endParaRPr/>
          </a:p>
        </p:txBody>
      </p:sp>
      <p:sp>
        <p:nvSpPr>
          <p:cNvPr id="606" name="Google Shape;606;p32"/>
          <p:cNvSpPr/>
          <p:nvPr/>
        </p:nvSpPr>
        <p:spPr>
          <a:xfrm>
            <a:off x="295345" y="336210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07" name="Google Shape;607;p32"/>
          <p:cNvSpPr/>
          <p:nvPr/>
        </p:nvSpPr>
        <p:spPr>
          <a:xfrm>
            <a:off x="3847822" y="412918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08" name="Google Shape;608;p32"/>
          <p:cNvSpPr txBox="1"/>
          <p:nvPr/>
        </p:nvSpPr>
        <p:spPr>
          <a:xfrm>
            <a:off x="309149" y="5101857"/>
            <a:ext cx="6858005" cy="41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Outra  forma de verificar:  conferir se o ponteiro ao nó raiz é nulo. </a:t>
            </a:r>
            <a:endParaRPr/>
          </a:p>
        </p:txBody>
      </p:sp>
      <p:sp>
        <p:nvSpPr>
          <p:cNvPr id="609" name="Google Shape;609;p32"/>
          <p:cNvSpPr txBox="1"/>
          <p:nvPr/>
        </p:nvSpPr>
        <p:spPr>
          <a:xfrm>
            <a:off x="3691098" y="2144764"/>
            <a:ext cx="2554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P7-11.h – BST_Empty ( )</a:t>
            </a:r>
            <a:endParaRPr/>
          </a:p>
        </p:txBody>
      </p:sp>
      <p:sp>
        <p:nvSpPr>
          <p:cNvPr id="610" name="Google Shape;610;p32"/>
          <p:cNvSpPr txBox="1"/>
          <p:nvPr/>
        </p:nvSpPr>
        <p:spPr>
          <a:xfrm>
            <a:off x="5145481" y="5546760"/>
            <a:ext cx="1734291" cy="30777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tree-&gt;root == NULL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BST_Full (ABB_Cheia)</a:t>
            </a: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298268" y="2761371"/>
            <a:ext cx="2894215" cy="244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Primeiro, tenta alocar memória para um novo nó da árvore.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a alocação for bem sucedida, a árvore não está cheia. Libera a memória alocada e retorna False.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contrário, a árvore está cheia e retorna True.  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1" name="Google Shape;6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6989" y="2095539"/>
            <a:ext cx="5692140" cy="43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3"/>
          <p:cNvSpPr txBox="1"/>
          <p:nvPr/>
        </p:nvSpPr>
        <p:spPr>
          <a:xfrm>
            <a:off x="337454" y="1203151"/>
            <a:ext cx="8316686" cy="6483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BST_Full()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verifica se a árvore está cheia.  A verificação é realizada de maneira análoga às operações equivalentes em outras estruturas.</a:t>
            </a:r>
            <a:endParaRPr/>
          </a:p>
        </p:txBody>
      </p:sp>
      <p:sp>
        <p:nvSpPr>
          <p:cNvPr id="623" name="Google Shape;623;p33"/>
          <p:cNvSpPr/>
          <p:nvPr/>
        </p:nvSpPr>
        <p:spPr>
          <a:xfrm>
            <a:off x="292822" y="281236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4" name="Google Shape;624;p33"/>
          <p:cNvSpPr/>
          <p:nvPr/>
        </p:nvSpPr>
        <p:spPr>
          <a:xfrm>
            <a:off x="292822" y="361780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5" name="Google Shape;625;p33"/>
          <p:cNvSpPr/>
          <p:nvPr/>
        </p:nvSpPr>
        <p:spPr>
          <a:xfrm>
            <a:off x="292822" y="462729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26" name="Google Shape;626;p33"/>
          <p:cNvSpPr/>
          <p:nvPr/>
        </p:nvSpPr>
        <p:spPr>
          <a:xfrm>
            <a:off x="3791216" y="447570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7" name="Google Shape;627;p33"/>
          <p:cNvSpPr/>
          <p:nvPr/>
        </p:nvSpPr>
        <p:spPr>
          <a:xfrm>
            <a:off x="3791216" y="471290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8" name="Google Shape;628;p33"/>
          <p:cNvSpPr/>
          <p:nvPr/>
        </p:nvSpPr>
        <p:spPr>
          <a:xfrm>
            <a:off x="3791216" y="562877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29" name="Google Shape;629;p33"/>
          <p:cNvSpPr txBox="1"/>
          <p:nvPr/>
        </p:nvSpPr>
        <p:spPr>
          <a:xfrm>
            <a:off x="6209512" y="3946996"/>
            <a:ext cx="2884123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Poderia ser simplesmente: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(NODE*) malloc (sizeof (NODE));</a:t>
            </a:r>
            <a:endParaRPr/>
          </a:p>
        </p:txBody>
      </p:sp>
      <p:cxnSp>
        <p:nvCxnSpPr>
          <p:cNvPr id="630" name="Google Shape;630;p33"/>
          <p:cNvCxnSpPr>
            <a:stCxn id="629" idx="1"/>
          </p:cNvCxnSpPr>
          <p:nvPr/>
        </p:nvCxnSpPr>
        <p:spPr>
          <a:xfrm flipH="1">
            <a:off x="5290312" y="4208606"/>
            <a:ext cx="919200" cy="3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1" name="Google Shape;631;p33"/>
          <p:cNvSpPr txBox="1"/>
          <p:nvPr/>
        </p:nvSpPr>
        <p:spPr>
          <a:xfrm>
            <a:off x="3752838" y="1818423"/>
            <a:ext cx="2319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P7-12.h – BST_Full( 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34"/>
          <p:cNvPicPr preferRelativeResize="0"/>
          <p:nvPr/>
        </p:nvPicPr>
        <p:blipFill rotWithShape="1">
          <a:blip r:embed="rId3">
            <a:alphaModFix/>
          </a:blip>
          <a:srcRect b="0" l="0" r="9851" t="0"/>
          <a:stretch/>
        </p:blipFill>
        <p:spPr>
          <a:xfrm>
            <a:off x="3534168" y="2692617"/>
            <a:ext cx="4925270" cy="21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BST_Count (ABB_Contador)</a:t>
            </a:r>
            <a:endParaRPr/>
          </a:p>
        </p:txBody>
      </p:sp>
      <p:sp>
        <p:nvSpPr>
          <p:cNvPr id="638" name="Google Shape;638;p34"/>
          <p:cNvSpPr txBox="1"/>
          <p:nvPr/>
        </p:nvSpPr>
        <p:spPr>
          <a:xfrm>
            <a:off x="457200" y="2815795"/>
            <a:ext cx="2894215" cy="61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o campo contador no cabeçalho da árvore.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9" name="Google Shape;639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337454" y="1436886"/>
            <a:ext cx="8316686" cy="42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BST_Count()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retorna o número de nós na árvore. </a:t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495298" y="287767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3891089" y="428195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46" name="Google Shape;646;p34"/>
          <p:cNvSpPr txBox="1"/>
          <p:nvPr/>
        </p:nvSpPr>
        <p:spPr>
          <a:xfrm>
            <a:off x="3919693" y="2323285"/>
            <a:ext cx="2512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P7-13.h – BST_Count( 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615" y="2664024"/>
            <a:ext cx="558927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BST_Destroy (ABB_Destruir)</a:t>
            </a:r>
            <a:endParaRPr/>
          </a:p>
        </p:txBody>
      </p:sp>
      <p:sp>
        <p:nvSpPr>
          <p:cNvPr id="653" name="Google Shape;653;p35"/>
          <p:cNvSpPr txBox="1"/>
          <p:nvPr/>
        </p:nvSpPr>
        <p:spPr>
          <a:xfrm>
            <a:off x="298268" y="2630738"/>
            <a:ext cx="2894215" cy="279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Verifica se a árvore é válida (o ponteiro não é nulo).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afirmativo: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chama a função recursiva _destroy() que percorre a árvore e elimina todo os nós.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Elimina o cabeçalho da árvore.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um ponteiro nulo.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35"/>
          <p:cNvSpPr txBox="1"/>
          <p:nvPr/>
        </p:nvSpPr>
        <p:spPr>
          <a:xfrm>
            <a:off x="337454" y="1264591"/>
            <a:ext cx="8316686" cy="94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BST_Destroy()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utilizada para eliminar todos os nós da árvore, assim como a estrutura de cabeçalho, quando a árvore não é mais necessária. A operação é realizada de maneira análoga às operações equivalentes em outras estruturas. </a:t>
            </a:r>
            <a:endParaRPr/>
          </a:p>
        </p:txBody>
      </p:sp>
      <p:sp>
        <p:nvSpPr>
          <p:cNvPr id="659" name="Google Shape;659;p35"/>
          <p:cNvSpPr/>
          <p:nvPr/>
        </p:nvSpPr>
        <p:spPr>
          <a:xfrm>
            <a:off x="325476" y="26926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3827823" y="480992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321122" y="353778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3827823" y="507502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3827823" y="558665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325476" y="45388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325476" y="508311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3827823" y="58479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67" name="Google Shape;667;p35"/>
          <p:cNvSpPr txBox="1"/>
          <p:nvPr/>
        </p:nvSpPr>
        <p:spPr>
          <a:xfrm>
            <a:off x="3752303" y="2323285"/>
            <a:ext cx="262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P7-14.h – BST_Destroy()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36"/>
          <p:cNvGrpSpPr/>
          <p:nvPr/>
        </p:nvGrpSpPr>
        <p:grpSpPr>
          <a:xfrm>
            <a:off x="3336425" y="2249115"/>
            <a:ext cx="5532701" cy="4087368"/>
            <a:chOff x="3233054" y="2410944"/>
            <a:chExt cx="5905500" cy="4362783"/>
          </a:xfrm>
        </p:grpSpPr>
        <p:pic>
          <p:nvPicPr>
            <p:cNvPr id="673" name="Google Shape;673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37132" y="3463789"/>
              <a:ext cx="5786438" cy="3309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33054" y="2410944"/>
              <a:ext cx="5905500" cy="1107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5" name="Google Shape;675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_Destroy (_Destruir)</a:t>
            </a:r>
            <a:endParaRPr/>
          </a:p>
        </p:txBody>
      </p:sp>
      <p:sp>
        <p:nvSpPr>
          <p:cNvPr id="676" name="Google Shape;676;p36"/>
          <p:cNvSpPr txBox="1"/>
          <p:nvPr/>
        </p:nvSpPr>
        <p:spPr>
          <a:xfrm>
            <a:off x="298268" y="2630738"/>
            <a:ext cx="2894215" cy="33858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Verifica se o nó raiz existe (se o ponteiro não é nulo).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afirmativo: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Destrói a subárvore esquerda;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Libera o dado alocado ao nó raiz;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Destrói a subárvore Direita;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Libera o nó raiz.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7" name="Google Shape;67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337454" y="1248238"/>
            <a:ext cx="8316686" cy="65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interna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_destroy()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uma função recursiva que percorre a árvore  segundo a modalidade em-ordem e elimina cada nó da árvore. </a:t>
            </a:r>
            <a:endParaRPr/>
          </a:p>
        </p:txBody>
      </p:sp>
      <p:sp>
        <p:nvSpPr>
          <p:cNvPr id="682" name="Google Shape;682;p36"/>
          <p:cNvSpPr/>
          <p:nvPr/>
        </p:nvSpPr>
        <p:spPr>
          <a:xfrm>
            <a:off x="77422" y="26926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3" name="Google Shape;683;p36"/>
          <p:cNvSpPr/>
          <p:nvPr/>
        </p:nvSpPr>
        <p:spPr>
          <a:xfrm>
            <a:off x="3761548" y="456493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4" name="Google Shape;684;p36"/>
          <p:cNvSpPr/>
          <p:nvPr/>
        </p:nvSpPr>
        <p:spPr>
          <a:xfrm>
            <a:off x="85176" y="540870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85" name="Google Shape;685;p36"/>
          <p:cNvSpPr/>
          <p:nvPr/>
        </p:nvSpPr>
        <p:spPr>
          <a:xfrm>
            <a:off x="3761548" y="585443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4201624" y="492697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87" name="Google Shape;687;p36"/>
          <p:cNvSpPr/>
          <p:nvPr/>
        </p:nvSpPr>
        <p:spPr>
          <a:xfrm>
            <a:off x="549701" y="356344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88" name="Google Shape;688;p36"/>
          <p:cNvSpPr/>
          <p:nvPr/>
        </p:nvSpPr>
        <p:spPr>
          <a:xfrm>
            <a:off x="549701" y="4064199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89" name="Google Shape;689;p36"/>
          <p:cNvSpPr/>
          <p:nvPr/>
        </p:nvSpPr>
        <p:spPr>
          <a:xfrm>
            <a:off x="4204353" y="514595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90" name="Google Shape;690;p36"/>
          <p:cNvSpPr/>
          <p:nvPr/>
        </p:nvSpPr>
        <p:spPr>
          <a:xfrm>
            <a:off x="549701" y="457966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691" name="Google Shape;691;p36"/>
          <p:cNvSpPr/>
          <p:nvPr/>
        </p:nvSpPr>
        <p:spPr>
          <a:xfrm>
            <a:off x="549701" y="506247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692" name="Google Shape;692;p36"/>
          <p:cNvSpPr/>
          <p:nvPr/>
        </p:nvSpPr>
        <p:spPr>
          <a:xfrm>
            <a:off x="4201624" y="535645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4201624" y="556621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694" name="Google Shape;694;p36"/>
          <p:cNvSpPr txBox="1"/>
          <p:nvPr/>
        </p:nvSpPr>
        <p:spPr>
          <a:xfrm>
            <a:off x="3747021" y="1886276"/>
            <a:ext cx="2082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P7-15.h –_Destroy()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Aplicações</a:t>
            </a:r>
            <a:endParaRPr/>
          </a:p>
        </p:txBody>
      </p:sp>
      <p:sp>
        <p:nvSpPr>
          <p:cNvPr id="700" name="Google Shape;700;p37"/>
          <p:cNvSpPr txBox="1"/>
          <p:nvPr/>
        </p:nvSpPr>
        <p:spPr>
          <a:xfrm>
            <a:off x="844913" y="1502680"/>
            <a:ext cx="7454174" cy="220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São apresentadas dois exemplos de uso de árvores: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primeira é uma aplicação simples que armazena números inteiros.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segunda é uma aplicação que armazena a informação dos estudantes em uma turma e os identifica pelo número de matrícula (número id.)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Vale observar em ambos casos a definição das funções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compare()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process()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que somente podem ser definidas a nível de aplicação mas que são utilizadas pelas funções do tipo abstrato de dados.</a:t>
            </a: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710" name="Google Shape;710;p38"/>
          <p:cNvSpPr txBox="1"/>
          <p:nvPr/>
        </p:nvSpPr>
        <p:spPr>
          <a:xfrm>
            <a:off x="749300" y="1242779"/>
            <a:ext cx="7772400" cy="977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programa lê uma sequência de números inteiros desde o teclado e insere-os (função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BST_Insert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em uma árvore de busca binária. Logo, os números são impressos mediante a função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BST_Traverse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711" name="Google Shape;711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5" name="Google Shape;715;p38"/>
          <p:cNvPicPr preferRelativeResize="0"/>
          <p:nvPr/>
        </p:nvPicPr>
        <p:blipFill rotWithShape="1">
          <a:blip r:embed="rId3">
            <a:alphaModFix/>
          </a:blip>
          <a:srcRect b="45090" l="0" r="0" t="0"/>
          <a:stretch/>
        </p:blipFill>
        <p:spPr>
          <a:xfrm>
            <a:off x="1983739" y="2266924"/>
            <a:ext cx="5608320" cy="369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721" name="Google Shape;721;p39"/>
          <p:cNvSpPr txBox="1"/>
          <p:nvPr/>
        </p:nvSpPr>
        <p:spPr>
          <a:xfrm>
            <a:off x="749300" y="1242780"/>
            <a:ext cx="7772400" cy="39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(Continuação...)</a:t>
            </a:r>
            <a:endParaRPr/>
          </a:p>
        </p:txBody>
      </p:sp>
      <p:sp>
        <p:nvSpPr>
          <p:cNvPr id="722" name="Google Shape;72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6" name="Google Shape;726;p39"/>
          <p:cNvPicPr preferRelativeResize="0"/>
          <p:nvPr/>
        </p:nvPicPr>
        <p:blipFill rotWithShape="1">
          <a:blip r:embed="rId3">
            <a:alphaModFix/>
          </a:blip>
          <a:srcRect b="0" l="0" r="0" t="54722"/>
          <a:stretch/>
        </p:blipFill>
        <p:spPr>
          <a:xfrm>
            <a:off x="1892300" y="1836944"/>
            <a:ext cx="5608320" cy="30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/>
          </a:p>
        </p:txBody>
      </p:sp>
      <p:sp>
        <p:nvSpPr>
          <p:cNvPr id="732" name="Google Shape;732;p40"/>
          <p:cNvSpPr txBox="1"/>
          <p:nvPr/>
        </p:nvSpPr>
        <p:spPr>
          <a:xfrm>
            <a:off x="57402" y="1743017"/>
            <a:ext cx="3156061" cy="320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ilustra a criação de uma árvore de busca binária de inteiros.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Inclui o TAD de Árvore de Busca Binária: P7-BST-ADT.h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Define as funções: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comparação compareInt()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processamento printBST() 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Cria a árvore de busca binária inteira usando a operação: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BST_Create() </a:t>
            </a:r>
            <a:endParaRPr/>
          </a:p>
        </p:txBody>
      </p:sp>
      <p:sp>
        <p:nvSpPr>
          <p:cNvPr id="733" name="Google Shape;733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5" name="Google Shape;735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7" name="Google Shape;7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430" y="1565383"/>
            <a:ext cx="5646039" cy="509358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40"/>
          <p:cNvSpPr txBox="1"/>
          <p:nvPr/>
        </p:nvSpPr>
        <p:spPr>
          <a:xfrm>
            <a:off x="3692800" y="1231894"/>
            <a:ext cx="32479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P7-16.c – Programa principal: main()</a:t>
            </a:r>
            <a:endParaRPr/>
          </a:p>
        </p:txBody>
      </p:sp>
      <p:sp>
        <p:nvSpPr>
          <p:cNvPr id="739" name="Google Shape;739;p40"/>
          <p:cNvSpPr txBox="1"/>
          <p:nvPr/>
        </p:nvSpPr>
        <p:spPr>
          <a:xfrm>
            <a:off x="7695805" y="5647524"/>
            <a:ext cx="1125978" cy="30777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 a ABB</a:t>
            </a:r>
            <a:endParaRPr/>
          </a:p>
        </p:txBody>
      </p:sp>
      <p:cxnSp>
        <p:nvCxnSpPr>
          <p:cNvPr id="740" name="Google Shape;740;p40"/>
          <p:cNvCxnSpPr>
            <a:stCxn id="739" idx="1"/>
          </p:cNvCxnSpPr>
          <p:nvPr/>
        </p:nvCxnSpPr>
        <p:spPr>
          <a:xfrm rot="10800000">
            <a:off x="7244305" y="5801413"/>
            <a:ext cx="451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/>
          </a:p>
        </p:txBody>
      </p:sp>
      <p:sp>
        <p:nvSpPr>
          <p:cNvPr id="746" name="Google Shape;746;p41"/>
          <p:cNvSpPr txBox="1"/>
          <p:nvPr/>
        </p:nvSpPr>
        <p:spPr>
          <a:xfrm>
            <a:off x="157084" y="1591671"/>
            <a:ext cx="3082505" cy="341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possui um loop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do .. while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realiza a leitura de dados inteiros enquanto forem não negativos.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 um novo apontado por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dataPtr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Insere o novo nó na árvore usando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BST_Insert().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 o percurso da árvore de busca binária em-ordem usando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BST_Traverse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() e a função de processamento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printBST()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747" name="Google Shape;74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1" name="Google Shape;751;p41"/>
          <p:cNvGrpSpPr/>
          <p:nvPr/>
        </p:nvGrpSpPr>
        <p:grpSpPr>
          <a:xfrm>
            <a:off x="3318779" y="1678766"/>
            <a:ext cx="5690239" cy="4614533"/>
            <a:chOff x="2956146" y="1437817"/>
            <a:chExt cx="5690239" cy="4614533"/>
          </a:xfrm>
        </p:grpSpPr>
        <p:pic>
          <p:nvPicPr>
            <p:cNvPr id="752" name="Google Shape;75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146" y="1437817"/>
              <a:ext cx="5668137" cy="332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6150" y="4770666"/>
              <a:ext cx="5690235" cy="1281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4" name="Google Shape;754;p41"/>
          <p:cNvSpPr txBox="1"/>
          <p:nvPr/>
        </p:nvSpPr>
        <p:spPr>
          <a:xfrm>
            <a:off x="3866971" y="1314450"/>
            <a:ext cx="45193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P7-16.c – Programa principal: main(), continuação...</a:t>
            </a:r>
            <a:endParaRPr/>
          </a:p>
        </p:txBody>
      </p:sp>
      <p:sp>
        <p:nvSpPr>
          <p:cNvPr id="755" name="Google Shape;755;p41"/>
          <p:cNvSpPr txBox="1"/>
          <p:nvPr/>
        </p:nvSpPr>
        <p:spPr>
          <a:xfrm>
            <a:off x="7622113" y="4481295"/>
            <a:ext cx="1291111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Insere o novo nó na árvore</a:t>
            </a:r>
            <a:endParaRPr/>
          </a:p>
        </p:txBody>
      </p:sp>
      <p:cxnSp>
        <p:nvCxnSpPr>
          <p:cNvPr id="756" name="Google Shape;756;p41"/>
          <p:cNvCxnSpPr>
            <a:stCxn id="755" idx="1"/>
          </p:cNvCxnSpPr>
          <p:nvPr/>
        </p:nvCxnSpPr>
        <p:spPr>
          <a:xfrm rot="10800000">
            <a:off x="5364613" y="4455505"/>
            <a:ext cx="2257500" cy="287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7" name="Google Shape;757;p41"/>
          <p:cNvSpPr txBox="1"/>
          <p:nvPr/>
        </p:nvSpPr>
        <p:spPr>
          <a:xfrm>
            <a:off x="7622113" y="5237443"/>
            <a:ext cx="1291111" cy="738664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Percorre a ABB usando em-ordem</a:t>
            </a:r>
            <a:endParaRPr/>
          </a:p>
        </p:txBody>
      </p:sp>
      <p:cxnSp>
        <p:nvCxnSpPr>
          <p:cNvPr id="758" name="Google Shape;758;p41"/>
          <p:cNvCxnSpPr>
            <a:stCxn id="757" idx="1"/>
          </p:cNvCxnSpPr>
          <p:nvPr/>
        </p:nvCxnSpPr>
        <p:spPr>
          <a:xfrm rot="10800000">
            <a:off x="4676413" y="5373075"/>
            <a:ext cx="2945700" cy="23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Algoritmos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271" y="1631950"/>
            <a:ext cx="44958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607782" y="1525815"/>
            <a:ext cx="3430814" cy="46572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Definem-se 9 funções públicas e 5 funções privadas.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2"/>
          <p:cNvSpPr txBox="1"/>
          <p:nvPr>
            <p:ph type="title"/>
          </p:nvPr>
        </p:nvSpPr>
        <p:spPr>
          <a:xfrm>
            <a:off x="575854" y="153943"/>
            <a:ext cx="79922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0" y="2024390"/>
            <a:ext cx="3108960" cy="111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mostra a função de comparação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compareInt()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dados inteiros definida na aplicação.</a:t>
            </a:r>
            <a:endParaRPr/>
          </a:p>
        </p:txBody>
      </p:sp>
      <p:sp>
        <p:nvSpPr>
          <p:cNvPr id="765" name="Google Shape;76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9" name="Google Shape;769;p42"/>
          <p:cNvPicPr preferRelativeResize="0"/>
          <p:nvPr/>
        </p:nvPicPr>
        <p:blipFill rotWithShape="1">
          <a:blip r:embed="rId3">
            <a:alphaModFix/>
          </a:blip>
          <a:srcRect b="39490" l="0" r="0" t="0"/>
          <a:stretch/>
        </p:blipFill>
        <p:spPr>
          <a:xfrm>
            <a:off x="3295783" y="2098949"/>
            <a:ext cx="5668137" cy="37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2"/>
          <p:cNvSpPr txBox="1"/>
          <p:nvPr/>
        </p:nvSpPr>
        <p:spPr>
          <a:xfrm>
            <a:off x="3710218" y="1685836"/>
            <a:ext cx="4754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P7-16.c – Função de Comparação Inteira: </a:t>
            </a:r>
            <a:r>
              <a:rPr lang="pt-BR" sz="160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compareInt()</a:t>
            </a:r>
            <a:endParaRPr sz="1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6277595" y="3870976"/>
            <a:ext cx="1742999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inteiro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apontado por num1</a:t>
            </a:r>
            <a:endParaRPr/>
          </a:p>
        </p:txBody>
      </p:sp>
      <p:cxnSp>
        <p:nvCxnSpPr>
          <p:cNvPr id="772" name="Google Shape;772;p42"/>
          <p:cNvCxnSpPr>
            <a:stCxn id="771" idx="1"/>
          </p:cNvCxnSpPr>
          <p:nvPr/>
        </p:nvCxnSpPr>
        <p:spPr>
          <a:xfrm flipH="1">
            <a:off x="5826095" y="4132586"/>
            <a:ext cx="451500" cy="27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42"/>
          <p:cNvCxnSpPr>
            <a:stCxn id="774" idx="1"/>
          </p:cNvCxnSpPr>
          <p:nvPr/>
        </p:nvCxnSpPr>
        <p:spPr>
          <a:xfrm rot="10800000">
            <a:off x="5826095" y="4615634"/>
            <a:ext cx="451500" cy="1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42"/>
          <p:cNvSpPr txBox="1"/>
          <p:nvPr/>
        </p:nvSpPr>
        <p:spPr>
          <a:xfrm>
            <a:off x="6277595" y="4471924"/>
            <a:ext cx="1742999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inteiro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apontado por num2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"/>
          <p:cNvSpPr txBox="1"/>
          <p:nvPr>
            <p:ph type="title"/>
          </p:nvPr>
        </p:nvSpPr>
        <p:spPr>
          <a:xfrm>
            <a:off x="575854" y="153943"/>
            <a:ext cx="79922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48895" y="2088657"/>
            <a:ext cx="3108960" cy="111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mostra a função de processamento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printBST()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definida na aplicação para  imprimir dados inteiros.</a:t>
            </a:r>
            <a:endParaRPr/>
          </a:p>
        </p:txBody>
      </p:sp>
      <p:sp>
        <p:nvSpPr>
          <p:cNvPr id="781" name="Google Shape;78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5" name="Google Shape;785;p43"/>
          <p:cNvPicPr preferRelativeResize="0"/>
          <p:nvPr/>
        </p:nvPicPr>
        <p:blipFill rotWithShape="1">
          <a:blip r:embed="rId3">
            <a:alphaModFix/>
          </a:blip>
          <a:srcRect b="314" l="0" r="0" t="60919"/>
          <a:stretch/>
        </p:blipFill>
        <p:spPr>
          <a:xfrm>
            <a:off x="3295783" y="2135421"/>
            <a:ext cx="5668137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3"/>
          <p:cNvSpPr txBox="1"/>
          <p:nvPr/>
        </p:nvSpPr>
        <p:spPr>
          <a:xfrm>
            <a:off x="3710218" y="1685836"/>
            <a:ext cx="4754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P7-16.c – Função de Processamento: printBST</a:t>
            </a:r>
            <a:r>
              <a:rPr lang="pt-BR" sz="160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()</a:t>
            </a:r>
            <a:endParaRPr sz="1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7035883" y="3429000"/>
            <a:ext cx="1742999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inteiro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apontado por num1</a:t>
            </a:r>
            <a:endParaRPr/>
          </a:p>
        </p:txBody>
      </p:sp>
      <p:cxnSp>
        <p:nvCxnSpPr>
          <p:cNvPr id="788" name="Google Shape;788;p43"/>
          <p:cNvCxnSpPr>
            <a:stCxn id="787" idx="1"/>
          </p:cNvCxnSpPr>
          <p:nvPr/>
        </p:nvCxnSpPr>
        <p:spPr>
          <a:xfrm flipH="1">
            <a:off x="6087283" y="3690610"/>
            <a:ext cx="948600" cy="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Aplicações – Árvore de Inteiros: Resultado</a:t>
            </a:r>
            <a:endParaRPr/>
          </a:p>
        </p:txBody>
      </p:sp>
      <p:sp>
        <p:nvSpPr>
          <p:cNvPr id="794" name="Google Shape;794;p44"/>
          <p:cNvSpPr txBox="1"/>
          <p:nvPr/>
        </p:nvSpPr>
        <p:spPr>
          <a:xfrm>
            <a:off x="457200" y="1383657"/>
            <a:ext cx="7740777" cy="64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mostra como resultado o ingresso de dados inteiros em uma árvore de busca binária e a impressão desses dados pelo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percurso em-ordem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5" name="Google Shape;795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9" name="Google Shape;799;p44"/>
          <p:cNvGrpSpPr/>
          <p:nvPr/>
        </p:nvGrpSpPr>
        <p:grpSpPr>
          <a:xfrm>
            <a:off x="1951666" y="2325987"/>
            <a:ext cx="5668137" cy="3735703"/>
            <a:chOff x="3301495" y="1155845"/>
            <a:chExt cx="5668137" cy="3735703"/>
          </a:xfrm>
        </p:grpSpPr>
        <p:pic>
          <p:nvPicPr>
            <p:cNvPr id="800" name="Google Shape;80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01495" y="1155845"/>
              <a:ext cx="5668137" cy="10717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Google Shape;801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01495" y="2151396"/>
              <a:ext cx="5646039" cy="27401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Aplicações – Árvore de Estudantes: Prog. 7-17 </a:t>
            </a:r>
            <a:endParaRPr/>
          </a:p>
        </p:txBody>
      </p:sp>
      <p:sp>
        <p:nvSpPr>
          <p:cNvPr id="807" name="Google Shape;807;p45"/>
          <p:cNvSpPr txBox="1"/>
          <p:nvPr/>
        </p:nvSpPr>
        <p:spPr>
          <a:xfrm>
            <a:off x="749300" y="1242779"/>
            <a:ext cx="7772400" cy="228419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armazena as informações de uma lista de estudantes, entre elas: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ID. do estudante;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Nome do estudante;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Coeficiente de Rendimento.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estudantes podem ser adicionados, eliminados a partir do teclado, recuperados individualmente ou listados.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estruturas usadas para os estudantes e a árvore são ilustradas.</a:t>
            </a:r>
            <a:endParaRPr/>
          </a:p>
        </p:txBody>
      </p:sp>
      <p:sp>
        <p:nvSpPr>
          <p:cNvPr id="808" name="Google Shape;808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2" name="Google Shape;8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172" y="3668481"/>
            <a:ext cx="45243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Aplicações – Árvore de Estudantes: Prog. 7-17</a:t>
            </a:r>
            <a:r>
              <a:rPr lang="pt-BR" sz="2400">
                <a:solidFill>
                  <a:srgbClr val="00B050"/>
                </a:solidFill>
              </a:rPr>
              <a:t> </a:t>
            </a:r>
            <a:endParaRPr/>
          </a:p>
        </p:txBody>
      </p:sp>
      <p:sp>
        <p:nvSpPr>
          <p:cNvPr id="818" name="Google Shape;818;p46"/>
          <p:cNvSpPr txBox="1"/>
          <p:nvPr/>
        </p:nvSpPr>
        <p:spPr>
          <a:xfrm>
            <a:off x="794660" y="1242780"/>
            <a:ext cx="7772400" cy="41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do programa de aplicação compreende as seguintes funções:</a:t>
            </a:r>
            <a:endParaRPr/>
          </a:p>
        </p:txBody>
      </p:sp>
      <p:sp>
        <p:nvSpPr>
          <p:cNvPr id="819" name="Google Shape;81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3" name="Google Shape;8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769" y="1723315"/>
            <a:ext cx="6352223" cy="2142173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6"/>
          <p:cNvSpPr txBox="1"/>
          <p:nvPr/>
        </p:nvSpPr>
        <p:spPr>
          <a:xfrm>
            <a:off x="816432" y="4018635"/>
            <a:ext cx="7772400" cy="41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Ver código compartilhado no Classroom.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830" name="Google Shape;830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4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47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7. Binary Search Trees. Segunda Edição. Editora Cengage, Thomson Learning, 2005.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Estruturas e Protótipos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57200" y="1242780"/>
            <a:ext cx="8229600" cy="10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tipo abstrato de dado para uma árvore binária utiliza duas estruturas: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para 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cabeça-lho da árvore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Outra estrutura para 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nó da árvore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457200" y="2276911"/>
            <a:ext cx="8229600" cy="15548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cabeça-lho da árvore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é parecido ao utilizado em uma lista.  Ele possui três campos: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contador;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ponteiro ao nó raiz da árvore;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 endereço de uma função de comparação, necessária para realizar buscas na árvore.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57200" y="3855341"/>
            <a:ext cx="8229600" cy="1271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programa de aplicação somente terá acesso ao ponteiro para nó cabeça-lho da árvore.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outro lado,  a função de comparação é definida de maneira particular para cada programa de aplicação,  uma vez que depende dos dados da árvore.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457200" y="5188398"/>
            <a:ext cx="8229600" cy="125594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nó da árvore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possui também possui três campos: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ponteiro para o dado armazenado;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ponteiro para a sub-árvore esquerda (nó raiz dessa sub-árvore);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ponteiro para a sub-árvore direita     (nó raiz dessa sub-árvore)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Estruturas e Protótipos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04535" y="1325544"/>
            <a:ext cx="3217481" cy="65823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de definição das duas estruturas é o seguinte: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12102" t="0"/>
          <a:stretch/>
        </p:blipFill>
        <p:spPr>
          <a:xfrm>
            <a:off x="4103016" y="1793474"/>
            <a:ext cx="4963062" cy="31037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7"/>
          <p:cNvGrpSpPr/>
          <p:nvPr/>
        </p:nvGrpSpPr>
        <p:grpSpPr>
          <a:xfrm>
            <a:off x="1002044" y="5149993"/>
            <a:ext cx="1949599" cy="1046522"/>
            <a:chOff x="4087661" y="5258230"/>
            <a:chExt cx="1949599" cy="1046522"/>
          </a:xfrm>
        </p:grpSpPr>
        <p:sp>
          <p:nvSpPr>
            <p:cNvPr id="163" name="Google Shape;163;p17"/>
            <p:cNvSpPr txBox="1"/>
            <p:nvPr/>
          </p:nvSpPr>
          <p:spPr>
            <a:xfrm>
              <a:off x="4531418" y="5966198"/>
              <a:ext cx="11737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BST_TREE</a:t>
              </a:r>
              <a:endParaRPr/>
            </a:p>
          </p:txBody>
        </p:sp>
        <p:grpSp>
          <p:nvGrpSpPr>
            <p:cNvPr id="164" name="Google Shape;164;p17"/>
            <p:cNvGrpSpPr/>
            <p:nvPr/>
          </p:nvGrpSpPr>
          <p:grpSpPr>
            <a:xfrm>
              <a:off x="4087661" y="5258230"/>
              <a:ext cx="1949599" cy="707087"/>
              <a:chOff x="4087661" y="5258230"/>
              <a:chExt cx="1949599" cy="707087"/>
            </a:xfrm>
          </p:grpSpPr>
          <p:sp>
            <p:nvSpPr>
              <p:cNvPr id="165" name="Google Shape;165;p17"/>
              <p:cNvSpPr/>
              <p:nvPr/>
            </p:nvSpPr>
            <p:spPr>
              <a:xfrm>
                <a:off x="4087661" y="5258230"/>
                <a:ext cx="1949599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Google Shape;166;p17"/>
              <p:cNvSpPr txBox="1"/>
              <p:nvPr/>
            </p:nvSpPr>
            <p:spPr>
              <a:xfrm>
                <a:off x="4105338" y="5657540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212477" y="534495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5547951" y="534495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5516871" y="5657540"/>
                <a:ext cx="47320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root</a:t>
                </a:r>
                <a:endParaRPr/>
              </a:p>
            </p:txBody>
          </p:sp>
          <p:sp>
            <p:nvSpPr>
              <p:cNvPr id="170" name="Google Shape;170;p17"/>
              <p:cNvSpPr txBox="1"/>
              <p:nvPr/>
            </p:nvSpPr>
            <p:spPr>
              <a:xfrm>
                <a:off x="4670136" y="5646910"/>
                <a:ext cx="80342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compare</a:t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816742" y="534495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5684590" y="5463288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955224" y="546328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74" name="Google Shape;174;p17"/>
          <p:cNvGrpSpPr/>
          <p:nvPr/>
        </p:nvGrpSpPr>
        <p:grpSpPr>
          <a:xfrm>
            <a:off x="996238" y="3129332"/>
            <a:ext cx="1649673" cy="1692376"/>
            <a:chOff x="1126320" y="4731709"/>
            <a:chExt cx="1649673" cy="1692376"/>
          </a:xfrm>
        </p:grpSpPr>
        <p:sp>
          <p:nvSpPr>
            <p:cNvPr id="175" name="Google Shape;175;p17"/>
            <p:cNvSpPr txBox="1"/>
            <p:nvPr/>
          </p:nvSpPr>
          <p:spPr>
            <a:xfrm>
              <a:off x="1566812" y="6085531"/>
              <a:ext cx="7521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NODE</a:t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1" name="Google Shape;181;p17"/>
            <p:cNvCxnSpPr/>
            <p:nvPr/>
          </p:nvCxnSpPr>
          <p:spPr>
            <a:xfrm rot="10800000">
              <a:off x="1449266" y="5086734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" name="Google Shape;182;p17"/>
            <p:cNvSpPr/>
            <p:nvPr/>
          </p:nvSpPr>
          <p:spPr>
            <a:xfrm>
              <a:off x="1126320" y="4731709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dado</a:t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8" name="Google Shape;188;p17"/>
          <p:cNvSpPr txBox="1"/>
          <p:nvPr/>
        </p:nvSpPr>
        <p:spPr>
          <a:xfrm>
            <a:off x="504535" y="2303686"/>
            <a:ext cx="2743200" cy="65133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estruturas são ilustradas graficamente: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4493022" y="1356613"/>
            <a:ext cx="2037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P7-01.h - Estruturas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Exemplo da Estrutura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13608" y="1374543"/>
            <a:ext cx="7344435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exemplo ilustra a estrutura de árvore binária genérica com cabeçalho.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0" name="Google Shape;200;p18"/>
          <p:cNvGrpSpPr/>
          <p:nvPr/>
        </p:nvGrpSpPr>
        <p:grpSpPr>
          <a:xfrm>
            <a:off x="1301187" y="2034154"/>
            <a:ext cx="1794458" cy="650824"/>
            <a:chOff x="4087661" y="5258230"/>
            <a:chExt cx="1949599" cy="707087"/>
          </a:xfrm>
        </p:grpSpPr>
        <p:sp>
          <p:nvSpPr>
            <p:cNvPr id="201" name="Google Shape;201;p18"/>
            <p:cNvSpPr/>
            <p:nvPr/>
          </p:nvSpPr>
          <p:spPr>
            <a:xfrm>
              <a:off x="4087661" y="5258230"/>
              <a:ext cx="1949599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4105338" y="5657540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212477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547951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516871" y="5657540"/>
              <a:ext cx="4732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root</a:t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4670136" y="5646910"/>
              <a:ext cx="8034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compare</a:t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4816742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5684590" y="5463288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955224" y="546328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3817481" y="2248973"/>
            <a:ext cx="1484706" cy="1084710"/>
            <a:chOff x="1126320" y="4869970"/>
            <a:chExt cx="1649673" cy="1205234"/>
          </a:xfrm>
        </p:grpSpPr>
        <p:sp>
          <p:nvSpPr>
            <p:cNvPr id="211" name="Google Shape;211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6" name="Google Shape;216;p18"/>
            <p:cNvCxnSpPr>
              <a:endCxn id="217" idx="2"/>
            </p:cNvCxnSpPr>
            <p:nvPr/>
          </p:nvCxnSpPr>
          <p:spPr>
            <a:xfrm rot="10800000">
              <a:off x="1447470" y="5217632"/>
              <a:ext cx="1800" cy="39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" name="Google Shape;217;p18"/>
            <p:cNvSpPr/>
            <p:nvPr/>
          </p:nvSpPr>
          <p:spPr>
            <a:xfrm>
              <a:off x="1126320" y="4869970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23" name="Google Shape;223;p18"/>
          <p:cNvCxnSpPr>
            <a:endCxn id="201" idx="1"/>
          </p:cNvCxnSpPr>
          <p:nvPr/>
        </p:nvCxnSpPr>
        <p:spPr>
          <a:xfrm>
            <a:off x="788787" y="2356299"/>
            <a:ext cx="51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8"/>
          <p:cNvSpPr txBox="1"/>
          <p:nvPr/>
        </p:nvSpPr>
        <p:spPr>
          <a:xfrm>
            <a:off x="290147" y="211770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Google Shape;225;p18"/>
          <p:cNvCxnSpPr>
            <a:stCxn id="208" idx="6"/>
            <a:endCxn id="211" idx="1"/>
          </p:cNvCxnSpPr>
          <p:nvPr/>
        </p:nvCxnSpPr>
        <p:spPr>
          <a:xfrm>
            <a:off x="2868412" y="2272359"/>
            <a:ext cx="954300" cy="74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6" name="Google Shape;226;p18"/>
          <p:cNvGrpSpPr/>
          <p:nvPr/>
        </p:nvGrpSpPr>
        <p:grpSpPr>
          <a:xfrm>
            <a:off x="1811630" y="3526457"/>
            <a:ext cx="1484706" cy="1096301"/>
            <a:chOff x="1126320" y="4857091"/>
            <a:chExt cx="1649673" cy="1218113"/>
          </a:xfrm>
        </p:grpSpPr>
        <p:sp>
          <p:nvSpPr>
            <p:cNvPr id="227" name="Google Shape;227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18"/>
            <p:cNvCxnSpPr>
              <a:endCxn id="233" idx="2"/>
            </p:cNvCxnSpPr>
            <p:nvPr/>
          </p:nvCxnSpPr>
          <p:spPr>
            <a:xfrm rot="10800000">
              <a:off x="1447470" y="5204753"/>
              <a:ext cx="1800" cy="403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1126320" y="4857091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39" name="Google Shape;239;p18"/>
          <p:cNvCxnSpPr>
            <a:stCxn id="221" idx="3"/>
            <a:endCxn id="227" idx="3"/>
          </p:cNvCxnSpPr>
          <p:nvPr/>
        </p:nvCxnSpPr>
        <p:spPr>
          <a:xfrm flipH="1">
            <a:off x="3244456" y="2967833"/>
            <a:ext cx="1292400" cy="133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0" name="Google Shape;240;p18"/>
          <p:cNvGrpSpPr/>
          <p:nvPr/>
        </p:nvGrpSpPr>
        <p:grpSpPr>
          <a:xfrm>
            <a:off x="5915079" y="3528506"/>
            <a:ext cx="1484706" cy="1094252"/>
            <a:chOff x="1126320" y="4859368"/>
            <a:chExt cx="1649673" cy="1215836"/>
          </a:xfrm>
        </p:grpSpPr>
        <p:sp>
          <p:nvSpPr>
            <p:cNvPr id="241" name="Google Shape;241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6" name="Google Shape;246;p18"/>
            <p:cNvCxnSpPr>
              <a:endCxn id="247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7" name="Google Shape;247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53" name="Google Shape;253;p18"/>
          <p:cNvCxnSpPr>
            <a:stCxn id="218" idx="3"/>
            <a:endCxn id="241" idx="1"/>
          </p:cNvCxnSpPr>
          <p:nvPr/>
        </p:nvCxnSpPr>
        <p:spPr>
          <a:xfrm>
            <a:off x="4977743" y="2967833"/>
            <a:ext cx="942600" cy="133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4" name="Google Shape;254;p18"/>
          <p:cNvGrpSpPr/>
          <p:nvPr/>
        </p:nvGrpSpPr>
        <p:grpSpPr>
          <a:xfrm>
            <a:off x="5148392" y="5129600"/>
            <a:ext cx="1484706" cy="1094252"/>
            <a:chOff x="1126320" y="4859368"/>
            <a:chExt cx="1649673" cy="1215836"/>
          </a:xfrm>
        </p:grpSpPr>
        <p:sp>
          <p:nvSpPr>
            <p:cNvPr id="255" name="Google Shape;255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0" name="Google Shape;260;p18"/>
            <p:cNvCxnSpPr>
              <a:endCxn id="261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1" name="Google Shape;261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67" name="Google Shape;267;p18"/>
          <p:cNvCxnSpPr>
            <a:stCxn id="251" idx="4"/>
            <a:endCxn id="255" idx="3"/>
          </p:cNvCxnSpPr>
          <p:nvPr/>
        </p:nvCxnSpPr>
        <p:spPr>
          <a:xfrm flipH="1">
            <a:off x="6581417" y="4271074"/>
            <a:ext cx="86700" cy="163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8" name="Google Shape;268;p18"/>
          <p:cNvGrpSpPr/>
          <p:nvPr/>
        </p:nvGrpSpPr>
        <p:grpSpPr>
          <a:xfrm>
            <a:off x="7410347" y="5129600"/>
            <a:ext cx="1484706" cy="1094252"/>
            <a:chOff x="1126320" y="4859368"/>
            <a:chExt cx="1649673" cy="1215836"/>
          </a:xfrm>
        </p:grpSpPr>
        <p:sp>
          <p:nvSpPr>
            <p:cNvPr id="269" name="Google Shape;269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18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4" name="Google Shape;274;p18"/>
            <p:cNvCxnSpPr>
              <a:endCxn id="275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Google Shape;275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52</a:t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81" name="Google Shape;281;p18"/>
          <p:cNvCxnSpPr>
            <a:stCxn id="248" idx="4"/>
            <a:endCxn id="269" idx="1"/>
          </p:cNvCxnSpPr>
          <p:nvPr/>
        </p:nvCxnSpPr>
        <p:spPr>
          <a:xfrm>
            <a:off x="7109003" y="4271074"/>
            <a:ext cx="306600" cy="163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2" name="Google Shape;282;p18"/>
          <p:cNvGrpSpPr/>
          <p:nvPr/>
        </p:nvGrpSpPr>
        <p:grpSpPr>
          <a:xfrm>
            <a:off x="754882" y="5126377"/>
            <a:ext cx="1484706" cy="1094252"/>
            <a:chOff x="1126320" y="4859368"/>
            <a:chExt cx="1649673" cy="1215836"/>
          </a:xfrm>
        </p:grpSpPr>
        <p:sp>
          <p:nvSpPr>
            <p:cNvPr id="283" name="Google Shape;283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8" name="Google Shape;288;p18"/>
            <p:cNvCxnSpPr>
              <a:endCxn id="289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9" name="Google Shape;289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18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5" name="Google Shape;295;p18"/>
          <p:cNvGrpSpPr/>
          <p:nvPr/>
        </p:nvGrpSpPr>
        <p:grpSpPr>
          <a:xfrm>
            <a:off x="3016837" y="5126377"/>
            <a:ext cx="1484706" cy="1094252"/>
            <a:chOff x="1126320" y="4859368"/>
            <a:chExt cx="1649673" cy="1215836"/>
          </a:xfrm>
        </p:grpSpPr>
        <p:sp>
          <p:nvSpPr>
            <p:cNvPr id="296" name="Google Shape;296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18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1" name="Google Shape;301;p18"/>
            <p:cNvCxnSpPr>
              <a:endCxn id="302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2" name="Google Shape;302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18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08" name="Google Shape;308;p18"/>
          <p:cNvCxnSpPr>
            <a:stCxn id="237" idx="4"/>
            <a:endCxn id="283" idx="3"/>
          </p:cNvCxnSpPr>
          <p:nvPr/>
        </p:nvCxnSpPr>
        <p:spPr>
          <a:xfrm flipH="1">
            <a:off x="2187868" y="4271074"/>
            <a:ext cx="376800" cy="16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8"/>
          <p:cNvCxnSpPr>
            <a:stCxn id="234" idx="4"/>
            <a:endCxn id="296" idx="1"/>
          </p:cNvCxnSpPr>
          <p:nvPr/>
        </p:nvCxnSpPr>
        <p:spPr>
          <a:xfrm>
            <a:off x="3005554" y="4271074"/>
            <a:ext cx="16500" cy="16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08857" y="99781"/>
            <a:ext cx="36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Árvores de Busca Binária</a:t>
            </a:r>
            <a:br>
              <a:rPr lang="pt-BR" sz="24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70C0"/>
                </a:solidFill>
              </a:rPr>
              <a:t>Estruturas e Protótipos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108857" y="1302258"/>
            <a:ext cx="2867544" cy="124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declarações dos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protótipos das funções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são os seguintes: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242" y="1242780"/>
            <a:ext cx="5931901" cy="54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3835839" y="773668"/>
            <a:ext cx="2050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P7-01.h - Protótipos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43692" y="198451"/>
            <a:ext cx="85648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4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BST_Create (ABB_Criar)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227852" y="2814409"/>
            <a:ext cx="3076306" cy="34707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Tenta alocar memória para o nó cabeçalho da árvore;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a alocação seja bem sucedida, inicializa os campos do cabeçalho: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raiz em nulo;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contador em zero;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da função de comparação em compare.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o ponteiro ao nó cabeçalho da árvore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781" y="1640724"/>
            <a:ext cx="5279708" cy="464439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58343" y="1354108"/>
            <a:ext cx="3498672" cy="12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BST_Create()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cria o cabeçalho da árvore na memória dinâmica.  Inicializa todos os campos do cabeçalho.</a:t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244184" y="285091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237650" y="340413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270308" y="531033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4162700" y="433559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4162700" y="459623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4162700" y="590353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701384" y="479046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4560028" y="531770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4060374" y="1217182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P7-02.h – BST_Create(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2773680" y="71280"/>
            <a:ext cx="403676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Árvores de Busca Binária</a:t>
            </a:r>
            <a:br>
              <a:rPr lang="pt-BR" sz="20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2" name="Google Shape;352;p21"/>
          <p:cNvGrpSpPr/>
          <p:nvPr/>
        </p:nvGrpSpPr>
        <p:grpSpPr>
          <a:xfrm>
            <a:off x="3601419" y="1384414"/>
            <a:ext cx="5369586" cy="5376672"/>
            <a:chOff x="3531718" y="1110337"/>
            <a:chExt cx="5667375" cy="5674853"/>
          </a:xfrm>
        </p:grpSpPr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1718" y="1110337"/>
              <a:ext cx="5667375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53502" y="2189377"/>
              <a:ext cx="5238750" cy="45958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" name="Google Shape;355;p21"/>
          <p:cNvSpPr txBox="1"/>
          <p:nvPr/>
        </p:nvSpPr>
        <p:spPr>
          <a:xfrm>
            <a:off x="172995" y="1182921"/>
            <a:ext cx="3249473" cy="475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BST_Insert()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insere um novo nó em uma árvore de busca binária.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possui 2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Tenta alocar memória para o novo nó. Se não conseguir retorna False.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Inicializa o novo nó.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a árvore estiver vazia, o novo nó se torna raiz.  Caso contrário, chama a </a:t>
            </a: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função _insert() no nó raiz da árvore.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Atualiza o contador. Retorna True.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13627" y="245001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213627" y="328606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8585541" y="258584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4084532" y="372124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213627" y="412133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4084532" y="446962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213627" y="444809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213627" y="544647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4079449" y="524112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4084532" y="618569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4084532" y="1069226"/>
            <a:ext cx="2358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P7-03.h – BST_Insert()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