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6858000" cx="9144000"/>
  <p:notesSz cx="6797675" cy="9926625"/>
  <p:embeddedFontLst>
    <p:embeddedFont>
      <p:font typeface="Gill Sans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8BCDE0-77EE-4AD0-BB85-E880ED73BC9E}">
  <a:tblStyle styleId="{428BCDE0-77EE-4AD0-BB85-E880ED73BC9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A2FF29AA-B63B-4C2D-908A-BDCAF3E1BB5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GillSans-bold.fntdata"/><Relationship Id="rId50" Type="http://schemas.openxmlformats.org/officeDocument/2006/relationships/font" Target="fonts/GillSan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50.png"/><Relationship Id="rId5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Relationship Id="rId5" Type="http://schemas.openxmlformats.org/officeDocument/2006/relationships/image" Target="../media/image35.png"/><Relationship Id="rId6" Type="http://schemas.openxmlformats.org/officeDocument/2006/relationships/image" Target="../media/image30.png"/><Relationship Id="rId7" Type="http://schemas.openxmlformats.org/officeDocument/2006/relationships/image" Target="../media/image4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71.png"/><Relationship Id="rId5" Type="http://schemas.openxmlformats.org/officeDocument/2006/relationships/image" Target="../media/image42.png"/><Relationship Id="rId6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Relationship Id="rId4" Type="http://schemas.openxmlformats.org/officeDocument/2006/relationships/image" Target="../media/image7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1.png"/><Relationship Id="rId4" Type="http://schemas.openxmlformats.org/officeDocument/2006/relationships/image" Target="../media/image31.png"/><Relationship Id="rId5" Type="http://schemas.openxmlformats.org/officeDocument/2006/relationships/image" Target="../media/image58.png"/><Relationship Id="rId6" Type="http://schemas.openxmlformats.org/officeDocument/2006/relationships/image" Target="../media/image45.png"/><Relationship Id="rId7" Type="http://schemas.openxmlformats.org/officeDocument/2006/relationships/image" Target="../media/image53.png"/><Relationship Id="rId8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png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4.png"/><Relationship Id="rId4" Type="http://schemas.openxmlformats.org/officeDocument/2006/relationships/image" Target="../media/image46.png"/><Relationship Id="rId5" Type="http://schemas.openxmlformats.org/officeDocument/2006/relationships/image" Target="../media/image75.png"/><Relationship Id="rId6" Type="http://schemas.openxmlformats.org/officeDocument/2006/relationships/image" Target="../media/image43.png"/><Relationship Id="rId7" Type="http://schemas.openxmlformats.org/officeDocument/2006/relationships/image" Target="../media/image6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9.png"/><Relationship Id="rId4" Type="http://schemas.openxmlformats.org/officeDocument/2006/relationships/image" Target="../media/image5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7.png"/><Relationship Id="rId4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2.png"/><Relationship Id="rId4" Type="http://schemas.openxmlformats.org/officeDocument/2006/relationships/image" Target="../media/image7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4.png"/><Relationship Id="rId4" Type="http://schemas.openxmlformats.org/officeDocument/2006/relationships/image" Target="../media/image7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4.png"/><Relationship Id="rId4" Type="http://schemas.openxmlformats.org/officeDocument/2006/relationships/image" Target="../media/image6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3.png"/><Relationship Id="rId4" Type="http://schemas.openxmlformats.org/officeDocument/2006/relationships/image" Target="../media/image67.png"/><Relationship Id="rId5" Type="http://schemas.openxmlformats.org/officeDocument/2006/relationships/image" Target="../media/image6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39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Introdução à</a:t>
            </a:r>
            <a:br>
              <a:rPr b="1" lang="pt-BR">
                <a:solidFill>
                  <a:srgbClr val="C00000"/>
                </a:solidFill>
              </a:rPr>
            </a:br>
            <a:r>
              <a:rPr b="1" lang="pt-BR">
                <a:solidFill>
                  <a:srgbClr val="C00000"/>
                </a:solidFill>
              </a:rPr>
              <a:t>Eficiência de Algoritmos</a:t>
            </a:r>
            <a:endParaRPr/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70013" y="398621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1423988" y="5057775"/>
            <a:ext cx="6400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1370013" y="31146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Estruturas de Dados I</a:t>
            </a:r>
            <a:endParaRPr/>
          </a:p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1714500" y="385763"/>
            <a:ext cx="3929063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8" y="66675"/>
            <a:ext cx="16192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Logarítmicos</a:t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650875" y="1174489"/>
            <a:ext cx="8137525" cy="17089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498" l="0" r="-598" t="-21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3690" y="2816246"/>
            <a:ext cx="3376620" cy="56953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2"/>
          <p:cNvSpPr txBox="1"/>
          <p:nvPr/>
        </p:nvSpPr>
        <p:spPr>
          <a:xfrm>
            <a:off x="650875" y="3411889"/>
            <a:ext cx="8137525" cy="64018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Neste caso, o número de iterações é proporcional ao logaritmo em base 2 de 1000.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3967828" y="3885879"/>
            <a:ext cx="1208344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75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626703" y="4376888"/>
            <a:ext cx="8137525" cy="90286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geral, podemos dizer que este tipo de loops tem comportamento logarítmico. A base do logaritmo pode variar dependendo do fator de multiplicação ou divisão.  O mais comum é 2.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Vale ressaltar que a taxa de crescimento de uma função logarítmica é muito inferior ao de uma linear.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geral, temos que a eficiência é logarítmica: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1" marL="4635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9" name="Google Shape;22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93636" y="5764522"/>
            <a:ext cx="1140750" cy="375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Logarítmicos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612775" y="1371598"/>
            <a:ext cx="8137525" cy="23121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5037" l="0" r="-674" t="-131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2201742" y="4239778"/>
            <a:ext cx="1466876" cy="5338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616" l="0" r="0" t="0"/>
            </a:stretch>
          </a:blip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4786830" y="4290254"/>
            <a:ext cx="1377108" cy="49725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408" l="0" r="0" t="0"/>
            </a:stretch>
          </a:blip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Aninhados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650875" y="1174489"/>
            <a:ext cx="8137525" cy="14287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Os loops aninhados são loops que contêm outros loops. 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Quando analisamos loops aninhados, primeiro devemos determinar quantas iterações realiza cada loop.  Com isso, o número total de iterações do loop aninhado é igual ao produto do número de iterações no loop interior vezes o número de iterações do loop exterior. 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650875" y="3411889"/>
            <a:ext cx="8137525" cy="64018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Mostraremos três tipos de loops aninhados mais representativos:  linear logarítmico, quadrático, e dependente quadrático.</a:t>
            </a:r>
            <a:endParaRPr/>
          </a:p>
        </p:txBody>
      </p:sp>
      <p:pic>
        <p:nvPicPr>
          <p:cNvPr id="253" name="Google Shape;2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829" y="2777034"/>
            <a:ext cx="6890131" cy="3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Aninhados: Linear Logarítmico </a:t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650875" y="1174489"/>
            <a:ext cx="8137525" cy="114882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um loop linear logarítmico, temos dois loop aninhados. Um loop linear com controle por incrementos ou decrementos e outro loop logarítmico com controle por multiplicação ou divisão de um fator. Considere o seguinte exemplo:</a:t>
            </a:r>
            <a:endParaRPr/>
          </a:p>
        </p:txBody>
      </p:sp>
      <p:pic>
        <p:nvPicPr>
          <p:cNvPr id="264" name="Google Shape;2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975" y="2345356"/>
            <a:ext cx="3878550" cy="84290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5"/>
          <p:cNvSpPr txBox="1"/>
          <p:nvPr/>
        </p:nvSpPr>
        <p:spPr>
          <a:xfrm>
            <a:off x="650875" y="3268701"/>
            <a:ext cx="8137525" cy="9300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495" l="0" r="-598" t="-32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3799877" y="4094549"/>
            <a:ext cx="1246816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650874" y="4559586"/>
            <a:ext cx="8137525" cy="914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0666" l="0" r="-598" t="-33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268" name="Google Shape;268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1914" y="5578529"/>
            <a:ext cx="1323270" cy="387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Aninhados: Quadrático</a:t>
            </a:r>
            <a:endParaRPr/>
          </a:p>
        </p:txBody>
      </p:sp>
      <p:sp>
        <p:nvSpPr>
          <p:cNvPr id="274" name="Google Shape;274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650875" y="1174489"/>
            <a:ext cx="8137525" cy="68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um loop quadrático, o número de vezes que o loop interior executa é igual ao loop exterior.  Considere o seguinte exemplo:</a:t>
            </a:r>
            <a:endParaRPr/>
          </a:p>
        </p:txBody>
      </p:sp>
      <p:pic>
        <p:nvPicPr>
          <p:cNvPr id="279" name="Google Shape;2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9991" y="1948354"/>
            <a:ext cx="3422250" cy="83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6"/>
          <p:cNvSpPr txBox="1"/>
          <p:nvPr/>
        </p:nvSpPr>
        <p:spPr>
          <a:xfrm>
            <a:off x="650874" y="2746708"/>
            <a:ext cx="8137525" cy="152671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98" l="0" r="-598" t="-23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281" name="Google Shape;28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0105" y="4273419"/>
            <a:ext cx="1049490" cy="478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Aninhados: Quadrático dependente</a:t>
            </a:r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650875" y="1174489"/>
            <a:ext cx="8137525" cy="62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um loop quadrático dependente, o número de iterações do loop interior depende do loop exterior. Considere o seguinte exemplo:</a:t>
            </a:r>
            <a:endParaRPr/>
          </a:p>
        </p:txBody>
      </p:sp>
      <p:pic>
        <p:nvPicPr>
          <p:cNvPr id="292" name="Google Shape;2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895" y="1906546"/>
            <a:ext cx="3376620" cy="87707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7"/>
          <p:cNvSpPr txBox="1"/>
          <p:nvPr/>
        </p:nvSpPr>
        <p:spPr>
          <a:xfrm>
            <a:off x="650875" y="2810205"/>
            <a:ext cx="8137525" cy="174534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loop exterior é um loop linear que executa 10 vezes. Já o loop interior depende do exterior para definir o número de iterações em cada um das 10 repetições.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loop interior é executado apenas uma vez na primeira iteração, duas vezes na segunda iteração, três vezes na terceira iteração e assim por diante.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número total de iterações do loop aninhado seria:</a:t>
            </a:r>
            <a:endParaRPr/>
          </a:p>
        </p:txBody>
      </p:sp>
      <p:pic>
        <p:nvPicPr>
          <p:cNvPr id="294" name="Google Shape;29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9439" y="4677038"/>
            <a:ext cx="3285360" cy="31893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7"/>
          <p:cNvSpPr txBox="1"/>
          <p:nvPr/>
        </p:nvSpPr>
        <p:spPr>
          <a:xfrm>
            <a:off x="4682313" y="2174709"/>
            <a:ext cx="701449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&lt; = i</a:t>
            </a:r>
            <a:endParaRPr/>
          </a:p>
        </p:txBody>
      </p:sp>
      <p:sp>
        <p:nvSpPr>
          <p:cNvPr id="296" name="Google Shape;296;p27"/>
          <p:cNvSpPr txBox="1"/>
          <p:nvPr/>
        </p:nvSpPr>
        <p:spPr>
          <a:xfrm>
            <a:off x="659428" y="5025196"/>
            <a:ext cx="8137525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Trata-se de uma serie aritmética representada pela seguinte fórmula:</a:t>
            </a:r>
            <a:endParaRPr/>
          </a:p>
        </p:txBody>
      </p:sp>
      <p:pic>
        <p:nvPicPr>
          <p:cNvPr id="297" name="Google Shape;29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1535" y="5428264"/>
            <a:ext cx="821340" cy="58092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 txBox="1"/>
          <p:nvPr/>
        </p:nvSpPr>
        <p:spPr>
          <a:xfrm>
            <a:off x="696752" y="5982232"/>
            <a:ext cx="8137525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geral, eficiência do loop aninhado é dada por:</a:t>
            </a:r>
            <a:endParaRPr/>
          </a:p>
        </p:txBody>
      </p:sp>
      <p:pic>
        <p:nvPicPr>
          <p:cNvPr id="299" name="Google Shape;299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08792" y="5895180"/>
            <a:ext cx="1505790" cy="580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do Tempo de Execução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Contando o número de Operações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305" name="Google Shape;305;p28"/>
          <p:cNvSpPr txBox="1"/>
          <p:nvPr/>
        </p:nvSpPr>
        <p:spPr>
          <a:xfrm>
            <a:off x="749300" y="1460500"/>
            <a:ext cx="7772400" cy="4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análise do tempo de execução de um algoritmo permite medir o tempo de execução de um algoritmo sem necessidade de executá-lo propriamente em um computador.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primeira abordagem para obter uma medida do tempo de execução é contar o número operações (instruções simples) realizadas pelo algoritmo.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tempo de execução será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proporcional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ao número de operações realizadas que pela sua vez depende do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tamanho do problema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(tamanho da entrada).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do Tempo de Execução</a:t>
            </a:r>
            <a:br>
              <a:rPr lang="pt-BR" sz="3600"/>
            </a:br>
            <a:r>
              <a:rPr lang="pt-BR" sz="2400">
                <a:solidFill>
                  <a:srgbClr val="00B050"/>
                </a:solidFill>
              </a:rPr>
              <a:t>Contando o número de execuções de cada comando</a:t>
            </a:r>
            <a:endParaRPr/>
          </a:p>
        </p:txBody>
      </p:sp>
      <p:sp>
        <p:nvSpPr>
          <p:cNvPr id="315" name="Google Shape;315;p29"/>
          <p:cNvSpPr txBox="1"/>
          <p:nvPr/>
        </p:nvSpPr>
        <p:spPr>
          <a:xfrm>
            <a:off x="749300" y="1460500"/>
            <a:ext cx="77724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 1:</a:t>
            </a:r>
            <a:endParaRPr/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9"/>
          <p:cNvSpPr txBox="1"/>
          <p:nvPr/>
        </p:nvSpPr>
        <p:spPr>
          <a:xfrm>
            <a:off x="828675" y="1930400"/>
            <a:ext cx="7858125" cy="344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Algoritmo 1 (n):</a:t>
            </a:r>
            <a:endParaRPr b="1"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inicio</a:t>
            </a:r>
            <a:r>
              <a:rPr lang="pt-BR" sz="14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se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n=0 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então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1 }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lang="pt-BR" sz="1400">
                <a:solidFill>
                  <a:srgbClr val="CC3300"/>
                </a:solidFill>
                <a:latin typeface="Georgia"/>
                <a:ea typeface="Georgia"/>
                <a:cs typeface="Georgia"/>
                <a:sym typeface="Georgia"/>
              </a:rPr>
              <a:t>          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 ← a[0]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1 }                 </a:t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se-não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p ← a[0]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1 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y ← x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1 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para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 ← 1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até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faça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n+1 }</a:t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         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 ← p + a[i] * y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n 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     y ← y * x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n 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fim-para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fim-se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1" name="Google Shape;321;p29"/>
          <p:cNvSpPr txBox="1"/>
          <p:nvPr/>
        </p:nvSpPr>
        <p:spPr>
          <a:xfrm>
            <a:off x="4953000" y="1930400"/>
            <a:ext cx="3733800" cy="9556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Tempo de Execução por Comando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n=0 :       T(n) = 2</a:t>
            </a:r>
            <a:endParaRPr sz="1400">
              <a:solidFill>
                <a:srgbClr val="CC33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n&gt;0 :       T(n) = 3n+4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do Tempo de Execução</a:t>
            </a:r>
            <a:br>
              <a:rPr lang="pt-BR" sz="3600"/>
            </a:br>
            <a:r>
              <a:rPr lang="pt-BR" sz="2400">
                <a:solidFill>
                  <a:srgbClr val="00B050"/>
                </a:solidFill>
              </a:rPr>
              <a:t>Contando o número de execuções de cada comando</a:t>
            </a:r>
            <a:endParaRPr/>
          </a:p>
        </p:txBody>
      </p:sp>
      <p:sp>
        <p:nvSpPr>
          <p:cNvPr id="327" name="Google Shape;327;p30"/>
          <p:cNvSpPr txBox="1"/>
          <p:nvPr/>
        </p:nvSpPr>
        <p:spPr>
          <a:xfrm>
            <a:off x="749300" y="1460500"/>
            <a:ext cx="77724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 2:</a:t>
            </a:r>
            <a:endParaRPr/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0"/>
          <p:cNvSpPr txBox="1"/>
          <p:nvPr/>
        </p:nvSpPr>
        <p:spPr>
          <a:xfrm>
            <a:off x="828675" y="1930400"/>
            <a:ext cx="7858125" cy="344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Algoritmo 2 (n):</a:t>
            </a:r>
            <a:endParaRPr b="1"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inicio</a:t>
            </a:r>
            <a:r>
              <a:rPr lang="pt-BR" sz="14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para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 ← 1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até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faça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n+1 }</a:t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     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v[i] ← i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n 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para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j← 2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até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faça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n*n = n</a:t>
            </a:r>
            <a:r>
              <a:rPr baseline="30000"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}</a:t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           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 ← v[i] *j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n*(n-1) = n</a:t>
            </a:r>
            <a:r>
              <a:rPr baseline="30000"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- n}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fim-para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4953000" y="1930400"/>
            <a:ext cx="3733800" cy="9556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Tempo de Execução por Comando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n&gt;0 :       T(n) = 2n</a:t>
            </a:r>
            <a:r>
              <a:rPr baseline="30000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+n+1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</a:t>
            </a:r>
            <a:br>
              <a:rPr lang="pt-BR" sz="3600"/>
            </a:br>
            <a:r>
              <a:rPr lang="pt-BR" sz="2400">
                <a:solidFill>
                  <a:srgbClr val="00B050"/>
                </a:solidFill>
              </a:rPr>
              <a:t>Notação Assintótica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339" name="Google Shape;339;p31"/>
          <p:cNvSpPr txBox="1"/>
          <p:nvPr/>
        </p:nvSpPr>
        <p:spPr>
          <a:xfrm>
            <a:off x="749300" y="1460500"/>
            <a:ext cx="7772400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Limitantes assintóticas: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prática,  ao medir o tempo de execução de um algoritmo podemos desprezar constantes aditivas e multiplicativas.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Somente são levados em conta os termos de maior grau.</a:t>
            </a:r>
            <a:endParaRPr/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4" name="Google Shape;3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087" y="2841625"/>
            <a:ext cx="4238625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1"/>
          <p:cNvSpPr txBox="1"/>
          <p:nvPr/>
        </p:nvSpPr>
        <p:spPr>
          <a:xfrm>
            <a:off x="901700" y="3254375"/>
            <a:ext cx="3227388" cy="201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Exemplo:</a:t>
            </a:r>
            <a:endParaRPr/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T(n) = an + b =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(n)</a:t>
            </a:r>
            <a:endParaRPr/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T(n) = an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+bn+c =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O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(n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Discussão</a:t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650875" y="1274763"/>
            <a:ext cx="8137525" cy="299743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Raramente existe um único algoritmo para resolver qualquer problema.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Quando comparamos dois algoritmos diferentes para resolver o mesmo problema, com frequência podemos encontrar que um algoritmo é uma ordem de magnitude mais eficiente que o outro.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Neste caso, faz sentido tentar reconhecer e escolher o algoritmo mais eficiente.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Embora os cientistas de computação tenham estudado os algoritmos e a sua eficiência de maneira bastante ampla, esta área não possui um nome oficial.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Brassard e Bratley, cunharam o termo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algorithmics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ou algorítmica, que seria o estudo sistemático de técnicas fundamentais para projetar e analisar algoritmos eficientes.</a:t>
            </a:r>
            <a:endParaRPr/>
          </a:p>
          <a:p>
            <a:pPr indent="-171450" lvl="1" marL="4635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8750" lvl="1" marL="4635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Notação Assintótica O</a:t>
            </a:r>
            <a:br>
              <a:rPr lang="pt-BR" sz="3600"/>
            </a:br>
            <a:r>
              <a:rPr lang="pt-BR" sz="2400">
                <a:solidFill>
                  <a:srgbClr val="00B050"/>
                </a:solidFill>
              </a:rPr>
              <a:t>Limite Assintótico Superior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351" name="Google Shape;351;p32"/>
          <p:cNvSpPr txBox="1"/>
          <p:nvPr/>
        </p:nvSpPr>
        <p:spPr>
          <a:xfrm>
            <a:off x="749300" y="1460500"/>
            <a:ext cx="7772400" cy="249319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Limite assintótico Superior: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função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T(n) é de ordem </a:t>
            </a:r>
            <a:r>
              <a:rPr b="1"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b="1"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(n))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 T(n) ∈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(n)),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se existem constantes positivas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N,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tal que,  T(n) ≤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(n),  ∀ n ≥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N.</a:t>
            </a:r>
            <a:endParaRPr/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 seja: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(n) supera T(n),  para n suficientemente grande;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(n) é um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limite assintótico superior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T(n);</a:t>
            </a:r>
            <a:endParaRPr/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 i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3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Notação Assintótica O</a:t>
            </a:r>
            <a:br>
              <a:rPr lang="pt-BR" sz="3600"/>
            </a:br>
            <a:r>
              <a:rPr lang="pt-BR" sz="2400">
                <a:solidFill>
                  <a:srgbClr val="00B050"/>
                </a:solidFill>
              </a:rPr>
              <a:t>Limite Assintótico Superior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361" name="Google Shape;361;p33"/>
          <p:cNvSpPr txBox="1"/>
          <p:nvPr/>
        </p:nvSpPr>
        <p:spPr>
          <a:xfrm>
            <a:off x="749300" y="1460500"/>
            <a:ext cx="7772400" cy="4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Exemplo: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Mostrar que T(n) = 3n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+ 4n + 50 é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(n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Aplicando a definição, temos que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(n) = n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Devemos achar valores apropriados para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N,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 maneira que: 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T(n) ≤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(n),  ∀ n ≥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Temos que:   T(n) = 3n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+ 4n + 50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Logo, para   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=1 e c = 57 temos que: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           3n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+ 4n + 50 ≤ 57n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 ∀ n ≥1</a:t>
            </a:r>
            <a:endParaRPr/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Alternativamente,   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=3 e c = 10 temos que: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           3n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+ 4n + 50 ≤ 10n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 ∀ n ≥3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 i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2" name="Google Shape;362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3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Notação Assintótica O</a:t>
            </a:r>
            <a:br>
              <a:rPr lang="pt-BR" sz="3600"/>
            </a:br>
            <a:r>
              <a:rPr lang="pt-BR" sz="2400">
                <a:solidFill>
                  <a:srgbClr val="00B050"/>
                </a:solidFill>
              </a:rPr>
              <a:t>Limite Assintótico Superior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749300" y="1460500"/>
            <a:ext cx="7772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Exemplo: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 i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2" name="Google Shape;372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3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76" name="Google Shape;376;p34"/>
          <p:cNvGraphicFramePr/>
          <p:nvPr/>
        </p:nvGraphicFramePr>
        <p:xfrm>
          <a:off x="711200" y="201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{A2FF29AA-B63B-4C2D-908A-BDCAF3E1BB5B}</a:tableStyleId>
              </a:tblPr>
              <a:tblGrid>
                <a:gridCol w="488950"/>
                <a:gridCol w="1108075"/>
                <a:gridCol w="808050"/>
                <a:gridCol w="808025"/>
              </a:tblGrid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3n</a:t>
                      </a:r>
                      <a:r>
                        <a:rPr b="1" baseline="30000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+4n+50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57n</a:t>
                      </a:r>
                      <a:r>
                        <a:rPr b="1" baseline="30000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 b="0" baseline="3000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10n</a:t>
                      </a:r>
                      <a:r>
                        <a:rPr b="1" baseline="30000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 b="0" baseline="3000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228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89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513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114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912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160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145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1425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250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182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2052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360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225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2793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490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274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3648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640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329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4617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810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390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5700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1000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377" name="Google Shape;37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4350" y="1616120"/>
            <a:ext cx="4333874" cy="320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Técnicas para Análise de Algoritmos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Operações com o Operador </a:t>
            </a:r>
            <a:r>
              <a:rPr i="1" lang="pt-BR" sz="2400">
                <a:solidFill>
                  <a:srgbClr val="00B050"/>
                </a:solidFill>
              </a:rPr>
              <a:t>O</a:t>
            </a:r>
            <a:endParaRPr/>
          </a:p>
        </p:txBody>
      </p:sp>
      <p:sp>
        <p:nvSpPr>
          <p:cNvPr id="383" name="Google Shape;383;p35"/>
          <p:cNvSpPr txBox="1"/>
          <p:nvPr/>
        </p:nvSpPr>
        <p:spPr>
          <a:xfrm>
            <a:off x="749300" y="1460500"/>
            <a:ext cx="7772400" cy="4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4987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4" name="Google Shape;384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3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35"/>
          <p:cNvSpPr txBox="1"/>
          <p:nvPr/>
        </p:nvSpPr>
        <p:spPr>
          <a:xfrm>
            <a:off x="901700" y="1612900"/>
            <a:ext cx="7772400" cy="4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49872" lvl="1" marL="796925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Exemplo: </a:t>
            </a:r>
            <a:endParaRPr/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T(n) = 3n</a:t>
            </a:r>
            <a:r>
              <a:rPr b="0" baseline="3000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+4n</a:t>
            </a:r>
            <a:r>
              <a:rPr b="0" baseline="3000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+20  então T(n) é de ordem O(n</a:t>
            </a:r>
            <a:r>
              <a:rPr b="0" baseline="3000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T(n) = 25n</a:t>
            </a:r>
            <a:r>
              <a:rPr b="0" baseline="3000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+20n     então T(n) é de ordem O(n</a:t>
            </a:r>
            <a:r>
              <a:rPr b="0" baseline="3000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T(n) = 37n - 45       então T(n) é de ordem O(n)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Se T(n) = 59	   então T(n) é de ordem O(1)</a:t>
            </a:r>
            <a:endParaRPr/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geral: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Se T(n) = C então T(n) é de ordem O(1)</a:t>
            </a:r>
            <a:endParaRPr/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Técnicas para Análise de Algoritmos</a:t>
            </a:r>
            <a:br>
              <a:rPr lang="pt-BR" sz="2800"/>
            </a:br>
            <a:r>
              <a:rPr lang="pt-BR" sz="2800">
                <a:solidFill>
                  <a:srgbClr val="00B050"/>
                </a:solidFill>
              </a:rPr>
              <a:t>Blocos Simples, Condicionais: Se .. Então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Comandos Simples:</a:t>
            </a:r>
            <a:endParaRPr/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Bloco de comandos simples: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Bloco Se .. Então: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3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3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36"/>
          <p:cNvSpPr txBox="1"/>
          <p:nvPr/>
        </p:nvSpPr>
        <p:spPr>
          <a:xfrm>
            <a:off x="1033463" y="1839913"/>
            <a:ext cx="7858125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[i]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100;	// T(n) = c	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[j]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v[i] - 200;	// T(n) = c	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0" name="Google Shape;400;p36"/>
          <p:cNvSpPr txBox="1"/>
          <p:nvPr/>
        </p:nvSpPr>
        <p:spPr>
          <a:xfrm>
            <a:off x="1027113" y="2814638"/>
            <a:ext cx="4338637" cy="13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inicio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[i]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100;	 // T(n) = c	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[j]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v[i] - 200;	 // T(n) = c	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[j]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v[i] - 200;    // T(n) = c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Google Shape;401;p36"/>
          <p:cNvSpPr txBox="1"/>
          <p:nvPr/>
        </p:nvSpPr>
        <p:spPr>
          <a:xfrm>
            <a:off x="1147763" y="2814638"/>
            <a:ext cx="3352800" cy="130016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4621213" y="3263900"/>
            <a:ext cx="5778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</p:txBody>
      </p:sp>
      <p:sp>
        <p:nvSpPr>
          <p:cNvPr id="403" name="Google Shape;403;p36"/>
          <p:cNvSpPr txBox="1"/>
          <p:nvPr/>
        </p:nvSpPr>
        <p:spPr>
          <a:xfrm>
            <a:off x="990600" y="4518025"/>
            <a:ext cx="3509963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n=0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então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// T(n) = c	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[i]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100;	 // T(n) = c	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 b="1"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Senão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[i]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100;	 // T(n) = c	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[j]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v[i] - 200;	 // T(n) = c	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[j]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v[i] - 200;    // T(n) = c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1147763" y="4518025"/>
            <a:ext cx="3227387" cy="54292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5" name="Google Shape;405;p36"/>
          <p:cNvSpPr txBox="1"/>
          <p:nvPr/>
        </p:nvSpPr>
        <p:spPr>
          <a:xfrm>
            <a:off x="4500563" y="4624388"/>
            <a:ext cx="61436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</p:txBody>
      </p:sp>
      <p:sp>
        <p:nvSpPr>
          <p:cNvPr id="406" name="Google Shape;406;p36"/>
          <p:cNvSpPr txBox="1"/>
          <p:nvPr/>
        </p:nvSpPr>
        <p:spPr>
          <a:xfrm>
            <a:off x="1147763" y="5337175"/>
            <a:ext cx="3227387" cy="70485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7" name="Google Shape;407;p36"/>
          <p:cNvSpPr txBox="1"/>
          <p:nvPr/>
        </p:nvSpPr>
        <p:spPr>
          <a:xfrm>
            <a:off x="4500563" y="5516563"/>
            <a:ext cx="61436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</p:txBody>
      </p:sp>
      <p:sp>
        <p:nvSpPr>
          <p:cNvPr id="408" name="Google Shape;408;p36"/>
          <p:cNvSpPr txBox="1"/>
          <p:nvPr/>
        </p:nvSpPr>
        <p:spPr>
          <a:xfrm>
            <a:off x="1033463" y="4411663"/>
            <a:ext cx="4211637" cy="1944687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9" name="Google Shape;409;p36"/>
          <p:cNvSpPr txBox="1"/>
          <p:nvPr/>
        </p:nvSpPr>
        <p:spPr>
          <a:xfrm>
            <a:off x="5365750" y="5195888"/>
            <a:ext cx="614363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Técnicas para Análise de Algoritmos</a:t>
            </a:r>
            <a:br>
              <a:rPr lang="pt-BR" sz="2800"/>
            </a:br>
            <a:r>
              <a:rPr lang="pt-BR" sz="2800">
                <a:solidFill>
                  <a:srgbClr val="00B050"/>
                </a:solidFill>
              </a:rPr>
              <a:t>Blocos de Repetição: Para .. Fim-Para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415" name="Google Shape;415;p37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Bloco Para .. Fim-Para: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3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37"/>
          <p:cNvSpPr txBox="1"/>
          <p:nvPr/>
        </p:nvSpPr>
        <p:spPr>
          <a:xfrm>
            <a:off x="985838" y="1990725"/>
            <a:ext cx="3562350" cy="84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Para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←1 ate n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faca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// T(n) = n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O(n)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[i]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100;	 // T(n) = c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	   O(1)</a:t>
            </a:r>
            <a:endParaRPr b="1"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Fim-Para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1" name="Google Shape;421;p37"/>
          <p:cNvSpPr txBox="1"/>
          <p:nvPr/>
        </p:nvSpPr>
        <p:spPr>
          <a:xfrm>
            <a:off x="1033463" y="1990725"/>
            <a:ext cx="3514725" cy="84137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Google Shape;422;p37"/>
          <p:cNvSpPr txBox="1"/>
          <p:nvPr/>
        </p:nvSpPr>
        <p:spPr>
          <a:xfrm>
            <a:off x="4667250" y="2160588"/>
            <a:ext cx="614363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O(n)</a:t>
            </a:r>
            <a:endParaRPr/>
          </a:p>
        </p:txBody>
      </p:sp>
      <p:sp>
        <p:nvSpPr>
          <p:cNvPr id="423" name="Google Shape;423;p37"/>
          <p:cNvSpPr txBox="1"/>
          <p:nvPr/>
        </p:nvSpPr>
        <p:spPr>
          <a:xfrm>
            <a:off x="985838" y="3298825"/>
            <a:ext cx="3873500" cy="13716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4" name="Google Shape;424;p37"/>
          <p:cNvSpPr txBox="1"/>
          <p:nvPr/>
        </p:nvSpPr>
        <p:spPr>
          <a:xfrm>
            <a:off x="4975225" y="3784600"/>
            <a:ext cx="7715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O(n</a:t>
            </a:r>
            <a:r>
              <a:rPr baseline="30000"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425" name="Google Shape;425;p37"/>
          <p:cNvSpPr txBox="1"/>
          <p:nvPr/>
        </p:nvSpPr>
        <p:spPr>
          <a:xfrm>
            <a:off x="1033463" y="3298825"/>
            <a:ext cx="38258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Para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←1 ate n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faca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// T(n) = n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O(n)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Para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←1 ate n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faca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// T(n) = n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O(n)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 w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[i,j]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500;	        // T(n) = c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 b="1"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Fim-Para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Fim-Para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Técnicas para Análise de Algoritmos</a:t>
            </a:r>
            <a:br>
              <a:rPr lang="pt-BR" sz="2800"/>
            </a:br>
            <a:r>
              <a:rPr lang="pt-BR" sz="2800">
                <a:solidFill>
                  <a:srgbClr val="00B050"/>
                </a:solidFill>
              </a:rPr>
              <a:t>Blocos Combinados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431" name="Google Shape;431;p38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Bloco Combinado: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2" name="Google Shape;432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3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3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38"/>
          <p:cNvSpPr txBox="1"/>
          <p:nvPr/>
        </p:nvSpPr>
        <p:spPr>
          <a:xfrm>
            <a:off x="1362075" y="3792538"/>
            <a:ext cx="3694113" cy="73501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7" name="Google Shape;437;p38"/>
          <p:cNvSpPr txBox="1"/>
          <p:nvPr/>
        </p:nvSpPr>
        <p:spPr>
          <a:xfrm>
            <a:off x="5203825" y="3919538"/>
            <a:ext cx="614363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O(n)</a:t>
            </a:r>
            <a:endParaRPr/>
          </a:p>
        </p:txBody>
      </p:sp>
      <p:sp>
        <p:nvSpPr>
          <p:cNvPr id="438" name="Google Shape;438;p38"/>
          <p:cNvSpPr txBox="1"/>
          <p:nvPr/>
        </p:nvSpPr>
        <p:spPr>
          <a:xfrm>
            <a:off x="1362075" y="2289175"/>
            <a:ext cx="3694113" cy="123348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5186363" y="2601913"/>
            <a:ext cx="7715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O(n</a:t>
            </a:r>
            <a:r>
              <a:rPr baseline="30000"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440" name="Google Shape;440;p38"/>
          <p:cNvSpPr txBox="1"/>
          <p:nvPr/>
        </p:nvSpPr>
        <p:spPr>
          <a:xfrm>
            <a:off x="1033463" y="2020888"/>
            <a:ext cx="4713287" cy="285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w[i,i]=0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entao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Para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←1 ate n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faca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// T(n) = n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O(n)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Para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←1 ate n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faca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// T(n) = n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O(n)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   w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[i,j]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500;           // T(n) = c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 b="1"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Fim-Para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Fim-Para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senão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Para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←1 ate n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faca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// T(n) = n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O(n)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[i]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100;	           // T(n) = c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O(1)</a:t>
            </a:r>
            <a:endParaRPr b="1"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Fim-Para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fimse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1" name="Google Shape;441;p38"/>
          <p:cNvSpPr txBox="1"/>
          <p:nvPr/>
        </p:nvSpPr>
        <p:spPr>
          <a:xfrm>
            <a:off x="1149350" y="1951038"/>
            <a:ext cx="4929188" cy="2928937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Google Shape;442;p38"/>
          <p:cNvSpPr txBox="1"/>
          <p:nvPr/>
        </p:nvSpPr>
        <p:spPr>
          <a:xfrm>
            <a:off x="6211888" y="3182938"/>
            <a:ext cx="7715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O(n</a:t>
            </a:r>
            <a:r>
              <a:rPr baseline="30000" lang="pt-BR" sz="1600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pt-BR" sz="1600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Notação Big-O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3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39"/>
          <p:cNvSpPr txBox="1"/>
          <p:nvPr/>
        </p:nvSpPr>
        <p:spPr>
          <a:xfrm>
            <a:off x="650875" y="1274762"/>
            <a:ext cx="8137525" cy="47962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524" l="0" r="-598" t="-63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Análise Big-O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458" name="Google Shape;458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40"/>
          <p:cNvSpPr txBox="1"/>
          <p:nvPr/>
        </p:nvSpPr>
        <p:spPr>
          <a:xfrm>
            <a:off x="650875" y="1274763"/>
            <a:ext cx="8137525" cy="21542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598" t="-141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463" name="Google Shape;46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6088" y="3455703"/>
            <a:ext cx="3127098" cy="352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Notação Big-O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900">
                <a:solidFill>
                  <a:srgbClr val="008000"/>
                </a:solidFill>
              </a:rPr>
              <a:t>Exemplo 1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469" name="Google Shape;469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4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4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41"/>
          <p:cNvSpPr txBox="1"/>
          <p:nvPr/>
        </p:nvSpPr>
        <p:spPr>
          <a:xfrm>
            <a:off x="650875" y="1274764"/>
            <a:ext cx="8137525" cy="44315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Considere a seguinte expressão: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4" name="Google Shape;474;p41"/>
          <p:cNvSpPr txBox="1"/>
          <p:nvPr/>
        </p:nvSpPr>
        <p:spPr>
          <a:xfrm>
            <a:off x="650875" y="2347815"/>
            <a:ext cx="8137525" cy="9925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519" l="0" r="-598" t="-12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475" name="Google Shape;475;p41"/>
          <p:cNvSpPr txBox="1"/>
          <p:nvPr/>
        </p:nvSpPr>
        <p:spPr>
          <a:xfrm>
            <a:off x="683006" y="3855810"/>
            <a:ext cx="8137525" cy="44314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Logo, escolhe-se o termo de maior magnitude e descartam-se os outros, temos assim:</a:t>
            </a:r>
            <a:endParaRPr/>
          </a:p>
        </p:txBody>
      </p:sp>
      <p:sp>
        <p:nvSpPr>
          <p:cNvPr id="476" name="Google Shape;476;p41"/>
          <p:cNvSpPr txBox="1"/>
          <p:nvPr/>
        </p:nvSpPr>
        <p:spPr>
          <a:xfrm>
            <a:off x="683006" y="4910583"/>
            <a:ext cx="8137525" cy="4431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555" l="0" r="0" t="-833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477" name="Google Shape;477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1545" y="1656798"/>
            <a:ext cx="2600910" cy="672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63600" y="3410997"/>
            <a:ext cx="730080" cy="375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94627" y="4432642"/>
            <a:ext cx="410670" cy="398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44180" y="5478245"/>
            <a:ext cx="1642680" cy="45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Discussão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650875" y="1274763"/>
            <a:ext cx="8137525" cy="22629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5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3967828" y="3565009"/>
            <a:ext cx="1153714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650875" y="4039272"/>
            <a:ext cx="8137525" cy="17319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Neste caso, a eficiência do algoritmo depende da velocidade do computador, entre outras coisas.  Mas isso não muda o fato de que o esforço realizado pelo algoritmo é constante, independente do tamanho da entrada.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Por outro lado, algoritmos que utilizam loops ou recursividade variam consideravelmente de eficiência.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Faremos uma discussão sobre eficiência de algoritmos baseada em loops. 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2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Notação Big-O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900">
                <a:solidFill>
                  <a:srgbClr val="008000"/>
                </a:solidFill>
              </a:rPr>
              <a:t>Exemplo 2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4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42"/>
          <p:cNvSpPr txBox="1"/>
          <p:nvPr/>
        </p:nvSpPr>
        <p:spPr>
          <a:xfrm>
            <a:off x="650875" y="1274764"/>
            <a:ext cx="8137525" cy="44315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Considere a seguinte expressão polinomial: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91" name="Google Shape;4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1967" y="1769466"/>
            <a:ext cx="4061070" cy="5581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2"/>
          <p:cNvSpPr txBox="1"/>
          <p:nvPr/>
        </p:nvSpPr>
        <p:spPr>
          <a:xfrm>
            <a:off x="650875" y="2347815"/>
            <a:ext cx="8137525" cy="9925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519" l="0" r="-598" t="-12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493" name="Google Shape;49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9025" y="3375899"/>
            <a:ext cx="2965950" cy="421453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2"/>
          <p:cNvSpPr txBox="1"/>
          <p:nvPr/>
        </p:nvSpPr>
        <p:spPr>
          <a:xfrm>
            <a:off x="683006" y="3855810"/>
            <a:ext cx="8137525" cy="44314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Logo, escolhe-se o termo de maior valor e descartam-se os outros termos.</a:t>
            </a:r>
            <a:endParaRPr/>
          </a:p>
        </p:txBody>
      </p:sp>
      <p:sp>
        <p:nvSpPr>
          <p:cNvPr id="495" name="Google Shape;495;p42"/>
          <p:cNvSpPr txBox="1"/>
          <p:nvPr/>
        </p:nvSpPr>
        <p:spPr>
          <a:xfrm>
            <a:off x="683006" y="4693374"/>
            <a:ext cx="8137525" cy="44314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 isso podemos afirmar que a ordem de uma expressão polinomial é:</a:t>
            </a:r>
            <a:endParaRPr/>
          </a:p>
        </p:txBody>
      </p:sp>
      <p:pic>
        <p:nvPicPr>
          <p:cNvPr id="496" name="Google Shape;496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42387" y="5131016"/>
            <a:ext cx="1597050" cy="53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2"/>
          <p:cNvPicPr preferRelativeResize="0"/>
          <p:nvPr/>
        </p:nvPicPr>
        <p:blipFill rotWithShape="1">
          <a:blip r:embed="rId7">
            <a:alphaModFix/>
          </a:blip>
          <a:srcRect b="0" l="0" r="68246" t="0"/>
          <a:stretch/>
        </p:blipFill>
        <p:spPr>
          <a:xfrm>
            <a:off x="3751497" y="4262590"/>
            <a:ext cx="941799" cy="42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Medidas Padrão de Eficiência</a:t>
            </a:r>
            <a:endParaRPr/>
          </a:p>
        </p:txBody>
      </p:sp>
      <p:sp>
        <p:nvSpPr>
          <p:cNvPr id="503" name="Google Shape;503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4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4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650875" y="1274764"/>
            <a:ext cx="8137525" cy="91439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Os cientistas da computação definiram sete categorias de eficiência de algoritmos principais ou mais representativos. Essas categorias são mostradas na tabela, em ordem de maior eficiência para menor eficiência. 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08" name="Google Shape;50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7311" y="2245147"/>
            <a:ext cx="5969926" cy="3151406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3"/>
          <p:cNvSpPr txBox="1"/>
          <p:nvPr/>
        </p:nvSpPr>
        <p:spPr>
          <a:xfrm>
            <a:off x="651914" y="5468739"/>
            <a:ext cx="8137525" cy="88761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que o tamanho da amostra do problema ilustrado é 10.000.  Além disso, observe que neste caso existe um incremento muito grande entre o número de iterações de uma categoria para a próxima de menor eficiência.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0" name="Google Shape;510;p43"/>
          <p:cNvSpPr/>
          <p:nvPr/>
        </p:nvSpPr>
        <p:spPr>
          <a:xfrm>
            <a:off x="7884366" y="2249564"/>
            <a:ext cx="1082351" cy="744412"/>
          </a:xfrm>
          <a:prstGeom prst="wedgeRoundRectCallout">
            <a:avLst>
              <a:gd fmla="val -79260" name="adj1"/>
              <a:gd fmla="val 4834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tempo real depende da velocidade do processador</a:t>
            </a:r>
            <a:endParaRPr/>
          </a:p>
        </p:txBody>
      </p:sp>
      <p:sp>
        <p:nvSpPr>
          <p:cNvPr id="511" name="Google Shape;511;p43"/>
          <p:cNvSpPr/>
          <p:nvPr/>
        </p:nvSpPr>
        <p:spPr>
          <a:xfrm>
            <a:off x="7912356" y="3864024"/>
            <a:ext cx="1082351" cy="1118519"/>
          </a:xfrm>
          <a:prstGeom prst="wedgeRoundRectCallout">
            <a:avLst>
              <a:gd fmla="val -78398" name="adj1"/>
              <a:gd fmla="val 11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muda o fato de que existem categorias de problemas intratáveis.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4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Medidas Padrão de Eficiência</a:t>
            </a:r>
            <a:endParaRPr/>
          </a:p>
        </p:txBody>
      </p:sp>
      <p:sp>
        <p:nvSpPr>
          <p:cNvPr id="517" name="Google Shape;517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4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4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44"/>
          <p:cNvSpPr txBox="1"/>
          <p:nvPr/>
        </p:nvSpPr>
        <p:spPr>
          <a:xfrm>
            <a:off x="650875" y="1274765"/>
            <a:ext cx="8137525" cy="77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598" t="-39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graphicFrame>
        <p:nvGraphicFramePr>
          <p:cNvPr id="522" name="Google Shape;522;p44"/>
          <p:cNvGraphicFramePr/>
          <p:nvPr/>
        </p:nvGraphicFramePr>
        <p:xfrm>
          <a:off x="1207700" y="2157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{428BCDE0-77EE-4AD0-BB85-E880ED73BC9E}</a:tableStyleId>
              </a:tblPr>
              <a:tblGrid>
                <a:gridCol w="1746475"/>
                <a:gridCol w="1018900"/>
                <a:gridCol w="1164975"/>
                <a:gridCol w="1828800"/>
              </a:tblGrid>
              <a:tr h="36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Eficiência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Big-O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Iterações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Tempo Estimado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Logaritmica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Log 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13,2877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13,28 Microsegundos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Linear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10.000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 Milisegundos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Linear Logaritmica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 log 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132.877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0,132 Segundos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Quadrática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baseline="30000"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10.000</a:t>
                      </a:r>
                      <a:r>
                        <a:rPr baseline="30000"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1,6 Minutos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Polinomial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baseline="30000"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10.000</a:t>
                      </a:r>
                      <a:r>
                        <a:rPr baseline="30000"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277,77 Horas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Exponencial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10.000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Intratável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Factorial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n!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10.000!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Intratável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523" name="Google Shape;523;p44"/>
          <p:cNvSpPr txBox="1"/>
          <p:nvPr/>
        </p:nvSpPr>
        <p:spPr>
          <a:xfrm>
            <a:off x="612775" y="4842788"/>
            <a:ext cx="8137525" cy="61004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calcular o tempo estimado, estima-se o tempo para 1 operação. Neste caso, considera-se que somente 1 iteração é realizada por iteração.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Por exemplo: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4" name="Google Shape;524;p44"/>
          <p:cNvSpPr/>
          <p:nvPr/>
        </p:nvSpPr>
        <p:spPr>
          <a:xfrm>
            <a:off x="2593975" y="5699986"/>
            <a:ext cx="4740593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2220" l="0" r="0" t="-6348"/>
            </a:stretch>
          </a:blip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/>
          <p:nvPr>
            <p:ph type="title"/>
          </p:nvPr>
        </p:nvSpPr>
        <p:spPr>
          <a:xfrm>
            <a:off x="428596" y="21429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C00000"/>
                </a:solidFill>
              </a:rPr>
              <a:t>Complexidade</a:t>
            </a:r>
            <a:br>
              <a:rPr lang="pt-BR" sz="28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Tempo Computacional segundo Complexidade</a:t>
            </a:r>
            <a:endParaRPr sz="2400">
              <a:solidFill>
                <a:srgbClr val="00B05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Google Shape;530;p45"/>
          <p:cNvSpPr txBox="1"/>
          <p:nvPr>
            <p:ph idx="12" type="sldNum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5"/>
          <p:cNvSpPr txBox="1"/>
          <p:nvPr/>
        </p:nvSpPr>
        <p:spPr>
          <a:xfrm>
            <a:off x="571500" y="1749425"/>
            <a:ext cx="8229600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3188" lvl="0" marL="363538" marR="0" rtl="0" algn="just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532" name="Google Shape;53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4" y="1247778"/>
            <a:ext cx="7106603" cy="4792028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5"/>
          <p:cNvSpPr/>
          <p:nvPr/>
        </p:nvSpPr>
        <p:spPr>
          <a:xfrm>
            <a:off x="428625" y="4673784"/>
            <a:ext cx="6755946" cy="1204501"/>
          </a:xfrm>
          <a:prstGeom prst="rect">
            <a:avLst/>
          </a:prstGeom>
          <a:noFill/>
          <a:ln cap="flat" cmpd="sng" w="508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45"/>
          <p:cNvSpPr/>
          <p:nvPr/>
        </p:nvSpPr>
        <p:spPr>
          <a:xfrm>
            <a:off x="7516858" y="1315221"/>
            <a:ext cx="1427117" cy="868408"/>
          </a:xfrm>
          <a:prstGeom prst="wedgeRoundRectCallout">
            <a:avLst>
              <a:gd fmla="val -66569" name="adj1"/>
              <a:gd fmla="val 39911" name="adj2"/>
              <a:gd fmla="val 16667" name="adj3"/>
            </a:avLst>
          </a:prstGeom>
          <a:solidFill>
            <a:srgbClr val="FEF7E2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Considera-se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  operação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custa 1 microssegundo.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6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Medidas Padrão de Eficiência</a:t>
            </a:r>
            <a:endParaRPr/>
          </a:p>
        </p:txBody>
      </p:sp>
      <p:sp>
        <p:nvSpPr>
          <p:cNvPr id="540" name="Google Shape;540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4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4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46"/>
          <p:cNvSpPr txBox="1"/>
          <p:nvPr/>
        </p:nvSpPr>
        <p:spPr>
          <a:xfrm>
            <a:off x="650875" y="1274764"/>
            <a:ext cx="8137525" cy="28586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58" l="0" r="-598" t="-10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7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Medidas Padrão de Eficiência</a:t>
            </a:r>
            <a:endParaRPr/>
          </a:p>
        </p:txBody>
      </p:sp>
      <p:sp>
        <p:nvSpPr>
          <p:cNvPr id="550" name="Google Shape;550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4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4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47"/>
          <p:cNvSpPr txBox="1"/>
          <p:nvPr/>
        </p:nvSpPr>
        <p:spPr>
          <a:xfrm>
            <a:off x="650875" y="1274764"/>
            <a:ext cx="8137525" cy="9143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666" l="0" r="-598" t="-33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555" name="Google Shape;55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1487" y="2730334"/>
            <a:ext cx="4601025" cy="3626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8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Exemplos da Análise Big-O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561" name="Google Shape;561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4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4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5" name="Google Shape;565;p48"/>
          <p:cNvSpPr txBox="1"/>
          <p:nvPr/>
        </p:nvSpPr>
        <p:spPr>
          <a:xfrm>
            <a:off x="650875" y="1274763"/>
            <a:ext cx="8137525" cy="140312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demonstrar os conceitos discutidos, examinaremos dois algoritmos conhecidos: </a:t>
            </a:r>
            <a:endParaRPr/>
          </a:p>
          <a:p>
            <a:pPr indent="-228600" lvl="2" marL="114300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Courier New"/>
              <a:buChar char="o"/>
            </a:pPr>
            <a:r>
              <a:rPr b="0" i="0" lang="pt-BR" sz="17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Soma de matrizes e </a:t>
            </a:r>
            <a:endParaRPr/>
          </a:p>
          <a:p>
            <a:pPr indent="-228600" lvl="2" marL="11430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Courier New"/>
              <a:buChar char="o"/>
            </a:pPr>
            <a:r>
              <a:rPr b="0" i="0" lang="pt-BR" sz="17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ii) Multiplicação de matrizes.</a:t>
            </a:r>
            <a:endParaRPr b="0" i="0" sz="15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9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Analise Big-O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Exemplo1 – Soma de matrizes</a:t>
            </a:r>
            <a:endParaRPr/>
          </a:p>
        </p:txBody>
      </p:sp>
      <p:sp>
        <p:nvSpPr>
          <p:cNvPr id="571" name="Google Shape;571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4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p4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p49"/>
          <p:cNvSpPr txBox="1"/>
          <p:nvPr/>
        </p:nvSpPr>
        <p:spPr>
          <a:xfrm>
            <a:off x="650875" y="1274763"/>
            <a:ext cx="8137525" cy="15524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somar duas matrizes quadradas, precisamos somar os seus elementos correspondentes.</a:t>
            </a:r>
            <a:endParaRPr/>
          </a:p>
          <a:p>
            <a:pPr indent="-285750" lvl="1" marL="46355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Soma-se o primeiro elemento da primeira matriz ao primeiro elemento da segunda matriz, o segundo elemento da primeira matriz ao segundo elemento da segunda matriz e assim por diante até chegar ao último elemento.</a:t>
            </a:r>
            <a:endParaRPr/>
          </a:p>
        </p:txBody>
      </p:sp>
      <p:pic>
        <p:nvPicPr>
          <p:cNvPr id="576" name="Google Shape;57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924" y="2890306"/>
            <a:ext cx="5209426" cy="1623164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49"/>
          <p:cNvSpPr txBox="1"/>
          <p:nvPr/>
        </p:nvSpPr>
        <p:spPr>
          <a:xfrm>
            <a:off x="650875" y="4576599"/>
            <a:ext cx="8137525" cy="16231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638" l="0" r="-598" t="-225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Analise Big-O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Exemplo1 – Soma de matrizes</a:t>
            </a:r>
            <a:endParaRPr/>
          </a:p>
        </p:txBody>
      </p:sp>
      <p:sp>
        <p:nvSpPr>
          <p:cNvPr id="583" name="Google Shape;583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5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Google Shape;585;p5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Google Shape;586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7" name="Google Shape;587;p50"/>
          <p:cNvSpPr txBox="1"/>
          <p:nvPr/>
        </p:nvSpPr>
        <p:spPr>
          <a:xfrm>
            <a:off x="650875" y="1274764"/>
            <a:ext cx="8137525" cy="44206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Resolvemos o problema tipicamente mediante o uso de dois loops aninhados.</a:t>
            </a:r>
            <a:endParaRPr/>
          </a:p>
        </p:txBody>
      </p:sp>
      <p:pic>
        <p:nvPicPr>
          <p:cNvPr id="588" name="Google Shape;58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686" y="1651510"/>
            <a:ext cx="5931901" cy="2857149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0"/>
          <p:cNvSpPr/>
          <p:nvPr/>
        </p:nvSpPr>
        <p:spPr>
          <a:xfrm>
            <a:off x="457200" y="2509085"/>
            <a:ext cx="1082351" cy="402438"/>
          </a:xfrm>
          <a:prstGeom prst="wedgeRoundRectCallout">
            <a:avLst>
              <a:gd fmla="val 80241" name="adj1"/>
              <a:gd fmla="val 9138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percorrer as linhas</a:t>
            </a:r>
            <a:endParaRPr/>
          </a:p>
        </p:txBody>
      </p:sp>
      <p:sp>
        <p:nvSpPr>
          <p:cNvPr id="590" name="Google Shape;590;p50"/>
          <p:cNvSpPr/>
          <p:nvPr/>
        </p:nvSpPr>
        <p:spPr>
          <a:xfrm>
            <a:off x="441642" y="3111063"/>
            <a:ext cx="1082351" cy="402438"/>
          </a:xfrm>
          <a:prstGeom prst="wedgeRoundRectCallout">
            <a:avLst>
              <a:gd fmla="val 95867" name="adj1"/>
              <a:gd fmla="val 33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percorrer as colunas</a:t>
            </a:r>
            <a:endParaRPr/>
          </a:p>
        </p:txBody>
      </p:sp>
      <p:sp>
        <p:nvSpPr>
          <p:cNvPr id="591" name="Google Shape;591;p50"/>
          <p:cNvSpPr/>
          <p:nvPr/>
        </p:nvSpPr>
        <p:spPr>
          <a:xfrm>
            <a:off x="6408250" y="3142492"/>
            <a:ext cx="1200814" cy="568456"/>
          </a:xfrm>
          <a:prstGeom prst="wedgeRoundRectCallout">
            <a:avLst>
              <a:gd fmla="val -117338" name="adj1"/>
              <a:gd fmla="val 893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Somar células correspondentes das matrizes 1 e 2</a:t>
            </a:r>
            <a:endParaRPr/>
          </a:p>
        </p:txBody>
      </p:sp>
      <p:sp>
        <p:nvSpPr>
          <p:cNvPr id="592" name="Google Shape;592;p50"/>
          <p:cNvSpPr/>
          <p:nvPr/>
        </p:nvSpPr>
        <p:spPr>
          <a:xfrm>
            <a:off x="6408250" y="3803533"/>
            <a:ext cx="1200814" cy="484705"/>
          </a:xfrm>
          <a:prstGeom prst="wedgeRoundRectCallout">
            <a:avLst>
              <a:gd fmla="val -188824" name="adj1"/>
              <a:gd fmla="val -7159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Armazenar na matriz 3</a:t>
            </a:r>
            <a:endParaRPr/>
          </a:p>
        </p:txBody>
      </p:sp>
      <p:sp>
        <p:nvSpPr>
          <p:cNvPr id="593" name="Google Shape;593;p50"/>
          <p:cNvSpPr txBox="1"/>
          <p:nvPr/>
        </p:nvSpPr>
        <p:spPr>
          <a:xfrm>
            <a:off x="549275" y="4589609"/>
            <a:ext cx="8137525" cy="159915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251" l="0" r="-673" t="-22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1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Analise Big-O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Exemplo2 – Multiplicação de matrizes</a:t>
            </a:r>
            <a:endParaRPr/>
          </a:p>
        </p:txBody>
      </p:sp>
      <p:sp>
        <p:nvSpPr>
          <p:cNvPr id="599" name="Google Shape;599;p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5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5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p51"/>
          <p:cNvSpPr txBox="1"/>
          <p:nvPr/>
        </p:nvSpPr>
        <p:spPr>
          <a:xfrm>
            <a:off x="650875" y="1274762"/>
            <a:ext cx="8137525" cy="15729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261" l="0" r="-598" t="-19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604" name="Google Shape;604;p51"/>
          <p:cNvSpPr txBox="1"/>
          <p:nvPr/>
        </p:nvSpPr>
        <p:spPr>
          <a:xfrm>
            <a:off x="612775" y="3448699"/>
            <a:ext cx="8137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Generalizando o conceito, temos:</a:t>
            </a:r>
            <a:endParaRPr/>
          </a:p>
        </p:txBody>
      </p:sp>
      <p:pic>
        <p:nvPicPr>
          <p:cNvPr id="605" name="Google Shape;60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3375" y="3925320"/>
            <a:ext cx="4981276" cy="143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Discussão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650875" y="1274762"/>
            <a:ext cx="8137525" cy="16782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181" l="0" r="-5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3847906" y="2953055"/>
            <a:ext cx="1698222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4589" l="-1074" r="-2507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2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Analise Big-O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Exemplo2 – Multiplicação de matrizes</a:t>
            </a:r>
            <a:endParaRPr/>
          </a:p>
        </p:txBody>
      </p:sp>
      <p:sp>
        <p:nvSpPr>
          <p:cNvPr id="611" name="Google Shape;611;p5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5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5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4" name="Google Shape;614;p5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5" name="Google Shape;61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9824" y="1124338"/>
            <a:ext cx="5171401" cy="570480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2"/>
          <p:cNvSpPr txBox="1"/>
          <p:nvPr/>
        </p:nvSpPr>
        <p:spPr>
          <a:xfrm>
            <a:off x="650875" y="1274763"/>
            <a:ext cx="3407941" cy="9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um exemplo de como duas matrizes são multiplicadas.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3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Analise Big-O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Exemplo2 – Multiplicação de matrizes</a:t>
            </a:r>
            <a:endParaRPr/>
          </a:p>
        </p:txBody>
      </p:sp>
      <p:sp>
        <p:nvSpPr>
          <p:cNvPr id="622" name="Google Shape;622;p5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5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5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5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53"/>
          <p:cNvSpPr txBox="1"/>
          <p:nvPr/>
        </p:nvSpPr>
        <p:spPr>
          <a:xfrm>
            <a:off x="650875" y="1274762"/>
            <a:ext cx="8035925" cy="21542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097" l="0" r="-605" t="-14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4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Analise Big-O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Exemplo2 – Multiplicação de matrizes</a:t>
            </a:r>
            <a:endParaRPr/>
          </a:p>
        </p:txBody>
      </p:sp>
      <p:sp>
        <p:nvSpPr>
          <p:cNvPr id="632" name="Google Shape;632;p5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3" name="Google Shape;633;p5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4" name="Google Shape;634;p5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5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6" name="Google Shape;636;p54"/>
          <p:cNvSpPr txBox="1"/>
          <p:nvPr/>
        </p:nvSpPr>
        <p:spPr>
          <a:xfrm>
            <a:off x="650875" y="1274763"/>
            <a:ext cx="8035925" cy="36512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Resolvemos o problema tipicamente mediante o uso de três loops aninhados.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37" name="Google Shape;63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375" y="1771652"/>
            <a:ext cx="5931901" cy="251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6049" y="4268420"/>
            <a:ext cx="5931901" cy="958711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4"/>
          <p:cNvSpPr/>
          <p:nvPr/>
        </p:nvSpPr>
        <p:spPr>
          <a:xfrm>
            <a:off x="345232" y="2610290"/>
            <a:ext cx="1082351" cy="402438"/>
          </a:xfrm>
          <a:prstGeom prst="wedgeRoundRectCallout">
            <a:avLst>
              <a:gd fmla="val 80241" name="adj1"/>
              <a:gd fmla="val 9138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percorrer as linhas</a:t>
            </a:r>
            <a:endParaRPr/>
          </a:p>
        </p:txBody>
      </p:sp>
      <p:sp>
        <p:nvSpPr>
          <p:cNvPr id="640" name="Google Shape;640;p54"/>
          <p:cNvSpPr/>
          <p:nvPr/>
        </p:nvSpPr>
        <p:spPr>
          <a:xfrm>
            <a:off x="329674" y="3212268"/>
            <a:ext cx="1082351" cy="402438"/>
          </a:xfrm>
          <a:prstGeom prst="wedgeRoundRectCallout">
            <a:avLst>
              <a:gd fmla="val 95867" name="adj1"/>
              <a:gd fmla="val 33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percorrer as colunas</a:t>
            </a:r>
            <a:endParaRPr/>
          </a:p>
        </p:txBody>
      </p:sp>
      <p:sp>
        <p:nvSpPr>
          <p:cNvPr id="641" name="Google Shape;641;p54"/>
          <p:cNvSpPr/>
          <p:nvPr/>
        </p:nvSpPr>
        <p:spPr>
          <a:xfrm>
            <a:off x="6455599" y="3035451"/>
            <a:ext cx="2007266" cy="402438"/>
          </a:xfrm>
          <a:prstGeom prst="wedgeRoundRectCallout">
            <a:avLst>
              <a:gd fmla="val -126466" name="adj1"/>
              <a:gd fmla="val 90760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escolher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posição na linha e coluna</a:t>
            </a:r>
            <a:endParaRPr/>
          </a:p>
        </p:txBody>
      </p:sp>
      <p:sp>
        <p:nvSpPr>
          <p:cNvPr id="642" name="Google Shape;642;p54"/>
          <p:cNvSpPr/>
          <p:nvPr/>
        </p:nvSpPr>
        <p:spPr>
          <a:xfrm>
            <a:off x="7341044" y="4061160"/>
            <a:ext cx="1466091" cy="686615"/>
          </a:xfrm>
          <a:prstGeom prst="wedgeRoundRectCallout">
            <a:avLst>
              <a:gd fmla="val -102513" name="adj1"/>
              <a:gd fmla="val -5913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 um elemento da linha por seu correspondente na coluna</a:t>
            </a:r>
            <a:endParaRPr/>
          </a:p>
        </p:txBody>
      </p:sp>
      <p:sp>
        <p:nvSpPr>
          <p:cNvPr id="643" name="Google Shape;643;p54"/>
          <p:cNvSpPr/>
          <p:nvPr/>
        </p:nvSpPr>
        <p:spPr>
          <a:xfrm>
            <a:off x="7341044" y="4875260"/>
            <a:ext cx="1200814" cy="484705"/>
          </a:xfrm>
          <a:prstGeom prst="wedgeRoundRectCallout">
            <a:avLst>
              <a:gd fmla="val -257979" name="adj1"/>
              <a:gd fmla="val -18902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Armazenar na matriz 3</a:t>
            </a:r>
            <a:endParaRPr/>
          </a:p>
        </p:txBody>
      </p:sp>
      <p:sp>
        <p:nvSpPr>
          <p:cNvPr id="644" name="Google Shape;644;p54"/>
          <p:cNvSpPr txBox="1"/>
          <p:nvPr/>
        </p:nvSpPr>
        <p:spPr>
          <a:xfrm>
            <a:off x="650875" y="5299667"/>
            <a:ext cx="8035925" cy="11976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7105" l="0" r="-605" t="-25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5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650" name="Google Shape;650;p5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p5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2" name="Google Shape;652;p5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Google Shape;653;p5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55"/>
          <p:cNvSpPr txBox="1"/>
          <p:nvPr/>
        </p:nvSpPr>
        <p:spPr>
          <a:xfrm>
            <a:off x="650875" y="1274763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1. Basic Concepts.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Lineares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650875" y="1314450"/>
            <a:ext cx="8137525" cy="9143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0664" l="0" r="-598" t="-3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1927" y="2615409"/>
            <a:ext cx="3374719" cy="54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724743" y="3177951"/>
            <a:ext cx="8137525" cy="256970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317" l="0" r="-598" t="-11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0015" y="5710274"/>
            <a:ext cx="958230" cy="41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Lineares</a:t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650875" y="1314450"/>
            <a:ext cx="8137525" cy="69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primeiro exemplo, foi bastante direto. No entanto podemos ter eficiência linear em outros casos como o mostrado no seguinte exemplo:</a:t>
            </a:r>
            <a:endParaRPr/>
          </a:p>
          <a:p>
            <a:pPr indent="-171450" lvl="1" marL="4635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779785" y="2608861"/>
            <a:ext cx="8137525" cy="26044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107" l="0" r="-673" t="-117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6163" y="2003071"/>
            <a:ext cx="3604770" cy="53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58654" y="5182837"/>
            <a:ext cx="1232010" cy="43284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803275" y="5664087"/>
            <a:ext cx="8137525" cy="6922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138" l="0" r="-598" t="-438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Lineares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650875" y="1314450"/>
            <a:ext cx="8137525" cy="654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081" l="0" r="-598" t="-56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650874" y="5601125"/>
            <a:ext cx="8137525" cy="6543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-56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graphicFrame>
        <p:nvGraphicFramePr>
          <p:cNvPr id="188" name="Google Shape;188;p19"/>
          <p:cNvGraphicFramePr/>
          <p:nvPr/>
        </p:nvGraphicFramePr>
        <p:xfrm>
          <a:off x="1872000" y="21726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{428BCDE0-77EE-4AD0-BB85-E880ED73BC9E}</a:tableStyleId>
              </a:tblPr>
              <a:tblGrid>
                <a:gridCol w="900000"/>
                <a:gridCol w="900000"/>
                <a:gridCol w="900000"/>
                <a:gridCol w="900000"/>
                <a:gridCol w="900000"/>
                <a:gridCol w="900000"/>
              </a:tblGrid>
              <a:tr h="3677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Incremento de 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Incremento de 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Incremento de 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Iteração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Valor de i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Iteração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Valor de i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Iteração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Valor de i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334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(exit)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(exit)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(exit)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Logarítmicos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650875" y="1314449"/>
            <a:ext cx="8137525" cy="21145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598" t="-173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671348" y="4343395"/>
            <a:ext cx="8137525" cy="94705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050" l="0" r="-673" t="-320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0842" y="3428998"/>
            <a:ext cx="6935761" cy="78595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/>
        </p:nvSpPr>
        <p:spPr>
          <a:xfrm>
            <a:off x="2382110" y="3704315"/>
            <a:ext cx="287258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02" name="Google Shape;202;p20"/>
          <p:cNvSpPr txBox="1"/>
          <p:nvPr/>
        </p:nvSpPr>
        <p:spPr>
          <a:xfrm>
            <a:off x="5596048" y="3694984"/>
            <a:ext cx="1801481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1000 ;  i  &gt;= 1 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Logarítmicos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650875" y="1314450"/>
            <a:ext cx="8137525" cy="654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081" l="0" r="-598" t="-56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213" name="Google Shape;21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7393" y="1968760"/>
            <a:ext cx="5304488" cy="3810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/>
        </p:nvSpPr>
        <p:spPr>
          <a:xfrm>
            <a:off x="650875" y="5778924"/>
            <a:ext cx="8137525" cy="6543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082" l="0" r="-598" t="-46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