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9144000"/>
  <p:notesSz cx="6797675" cy="9926625"/>
  <p:embeddedFontLst>
    <p:embeddedFont>
      <p:font typeface="Gill Sans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2E0423-C961-4E72-B110-5A1AE321D3BF}">
  <a:tblStyle styleId="{F72E0423-C961-4E72-B110-5A1AE321D3B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2E9FFD1-6656-4AD1-8A2C-3104145CA092}" styleName="Table_1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dk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dk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illSans-regular.fntdata"/><Relationship Id="rId20" Type="http://schemas.openxmlformats.org/officeDocument/2006/relationships/slide" Target="slides/slide14.xml"/><Relationship Id="rId41" Type="http://schemas.openxmlformats.org/officeDocument/2006/relationships/font" Target="fonts/Gill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116931" y="-440531"/>
            <a:ext cx="491013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" name="Google Shape;98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2"/>
          <p:cNvCxnSpPr/>
          <p:nvPr/>
        </p:nvCxnSpPr>
        <p:spPr>
          <a:xfrm rot="5400000">
            <a:off x="3630612" y="3201988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0" name="Google Shape;100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9"/>
          <p:cNvCxnSpPr/>
          <p:nvPr/>
        </p:nvCxnSpPr>
        <p:spPr>
          <a:xfrm rot="5400000">
            <a:off x="3160712" y="3324226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" name="Google Shape;73;p9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" name="Google Shape;82;p10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ctrTitle"/>
          </p:nvPr>
        </p:nvSpPr>
        <p:spPr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00000"/>
                </a:solidFill>
              </a:rPr>
              <a:t>Algoritmos de Ordenação Elementares</a:t>
            </a:r>
            <a:br>
              <a:rPr b="1" lang="pt-BR">
                <a:solidFill>
                  <a:srgbClr val="C00000"/>
                </a:solidFill>
              </a:rPr>
            </a:br>
            <a:endParaRPr b="1" sz="2400">
              <a:solidFill>
                <a:srgbClr val="C00000"/>
              </a:solidFill>
            </a:endParaRPr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341438" y="4233863"/>
            <a:ext cx="64008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pt-BR" sz="2600">
                <a:solidFill>
                  <a:srgbClr val="0000FF"/>
                </a:solidFill>
              </a:rPr>
              <a:t>Prof. Fermín Alfredo Tang Montané</a:t>
            </a:r>
            <a:endParaRPr b="1"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1693863" y="369888"/>
            <a:ext cx="3929062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CENTRO DE CIÊNCIA E TECNOLOGIA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LABORATÓRIO DE CIÊNCIAS MATEMÁTICAS</a:t>
            </a:r>
            <a:b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UNIVERSIDADE ESTADUAL DO NORTE FLUMINENSE  </a:t>
            </a:r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" y="50800"/>
            <a:ext cx="16192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/>
          <p:nvPr/>
        </p:nvSpPr>
        <p:spPr>
          <a:xfrm>
            <a:off x="1370013" y="3190875"/>
            <a:ext cx="64008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b="1" i="1" lang="pt-B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Disciplina: Estrutura de Dados I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423988" y="5184775"/>
            <a:ext cx="6400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mo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Ciência da Computação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Algoritmo de Bolha (Bubblesort)</a:t>
            </a:r>
            <a:br>
              <a:rPr lang="pt-BR" sz="4000"/>
            </a:br>
            <a:r>
              <a:rPr lang="pt-BR" sz="2400">
                <a:solidFill>
                  <a:srgbClr val="00B050"/>
                </a:solidFill>
              </a:rPr>
              <a:t>Complexidade do Algoritmo – Pior Caso</a:t>
            </a:r>
            <a:endParaRPr/>
          </a:p>
        </p:txBody>
      </p:sp>
      <p:sp>
        <p:nvSpPr>
          <p:cNvPr id="274" name="Google Shape;274;p22"/>
          <p:cNvSpPr txBox="1"/>
          <p:nvPr/>
        </p:nvSpPr>
        <p:spPr>
          <a:xfrm>
            <a:off x="749300" y="1460500"/>
            <a:ext cx="7772400" cy="1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No pior caso, o número de comparações e o número de trocas são proporcionais a N</a:t>
            </a:r>
            <a:r>
              <a:rPr baseline="30000"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 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Usando a analise de complexidade assintótica, e a notação Big O, sabe-se que podemos ignorar as constantes e os termos de menor ordem, assim o algoritmo executa em tempo O(N</a:t>
            </a:r>
            <a:r>
              <a:rPr baseline="30000"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).</a:t>
            </a:r>
            <a:endParaRPr/>
          </a:p>
        </p:txBody>
      </p:sp>
      <p:sp>
        <p:nvSpPr>
          <p:cNvPr id="275" name="Google Shape;275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2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2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Ordenação por Seleção (Selection Sort)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Descrição do Algoritmo</a:t>
            </a:r>
            <a:endParaRPr/>
          </a:p>
        </p:txBody>
      </p:sp>
      <p:sp>
        <p:nvSpPr>
          <p:cNvPr id="284" name="Google Shape;284;p23"/>
          <p:cNvSpPr txBox="1"/>
          <p:nvPr/>
        </p:nvSpPr>
        <p:spPr>
          <a:xfrm>
            <a:off x="749300" y="1460500"/>
            <a:ext cx="7772400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ordenação por seleção melhora a ordenação pelo método de bolha, reduzindo o número de trocas necessárias de O(N</a:t>
            </a:r>
            <a:r>
              <a:rPr baseline="30000"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para O(N).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No entanto, o número de comparações permanece em O(N</a:t>
            </a:r>
            <a:r>
              <a:rPr baseline="30000"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). 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Com tudo, a melhoria pode ser significativa no caso de que grandes registros tenham que ser movidos fisicamente na memória. 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Nesse caso, o tempo de troca será muito mais importante que o tempo de comparação (Em java, são movidas as referencias e não os objetos).  </a:t>
            </a:r>
            <a:endParaRPr/>
          </a:p>
        </p:txBody>
      </p:sp>
      <p:sp>
        <p:nvSpPr>
          <p:cNvPr id="285" name="Google Shape;285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2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2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Ordenação por Seleção (Selection Sort)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Descrição do Algoritmo</a:t>
            </a:r>
            <a:endParaRPr/>
          </a:p>
        </p:txBody>
      </p:sp>
      <p:sp>
        <p:nvSpPr>
          <p:cNvPr id="294" name="Google Shape;294;p24"/>
          <p:cNvSpPr txBox="1"/>
          <p:nvPr/>
        </p:nvSpPr>
        <p:spPr>
          <a:xfrm>
            <a:off x="749300" y="1460500"/>
            <a:ext cx="7772400" cy="36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cada passagem, o algoritmo percorre um subconjunto de elementos do vetor e realiza comparações de maneira a </a:t>
            </a:r>
            <a:r>
              <a:rPr b="1"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selecionar</a:t>
            </a: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o menor elemento do subconjunto. 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menor elemento selecionado em cada passagem é colocado na extremidade esquerda do vetor mediante </a:t>
            </a:r>
            <a:r>
              <a:rPr b="1"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troca</a:t>
            </a: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, ficando assim ordenado.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menor elemento selecionado na primeira passagem é colocado na posição 0. O menor elemento selecionado na segunda passagem é colocado na posição 1, e assim sucessivamente. 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Na próxima passagem,  o subconjunto de elementos se reduz em um elemento, aqueles mais a direita.</a:t>
            </a:r>
            <a:endParaRPr/>
          </a:p>
        </p:txBody>
      </p:sp>
      <p:sp>
        <p:nvSpPr>
          <p:cNvPr id="295" name="Google Shape;295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2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2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Ordenação por Seleção (Selection Sort)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Descrição do Algoritmo</a:t>
            </a:r>
            <a:endParaRPr/>
          </a:p>
        </p:txBody>
      </p:sp>
      <p:sp>
        <p:nvSpPr>
          <p:cNvPr id="304" name="Google Shape;304;p25"/>
          <p:cNvSpPr txBox="1"/>
          <p:nvPr/>
        </p:nvSpPr>
        <p:spPr>
          <a:xfrm>
            <a:off x="749300" y="1460500"/>
            <a:ext cx="77724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de ordenação por seleção ordena um vetor A de tamanho N. Considere que a função Comprimento(A) retorna o número de elementos do vetor A.</a:t>
            </a:r>
            <a:endParaRPr/>
          </a:p>
          <a:p>
            <a:pPr indent="-239713" lvl="0" marL="34131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5" name="Google Shape;305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2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2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25"/>
          <p:cNvSpPr txBox="1"/>
          <p:nvPr/>
        </p:nvSpPr>
        <p:spPr>
          <a:xfrm>
            <a:off x="1130300" y="2514600"/>
            <a:ext cx="7124700" cy="2247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SELECTION_SORT (A)                                           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/* Ordena o arranjo A[N] */</a:t>
            </a:r>
            <a:endParaRPr b="1"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1.  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para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</a:t>
            </a:r>
            <a:r>
              <a:rPr i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←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</a:t>
            </a:r>
            <a:r>
              <a:rPr i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até 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Comprimento(A)-2</a:t>
            </a:r>
            <a:r>
              <a:rPr i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fazer</a:t>
            </a:r>
            <a:endParaRPr b="1"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2.            min ← i;                                                                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/* Índice do menor elemento*/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3.           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para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j</a:t>
            </a:r>
            <a:r>
              <a:rPr i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← i+1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até 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Comprimento(A)-1</a:t>
            </a:r>
            <a:r>
              <a:rPr i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fazer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              </a:t>
            </a:r>
            <a:endParaRPr i="1"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4.                 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a[j] &lt;a[min]</a:t>
            </a:r>
            <a:r>
              <a:rPr i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então</a:t>
            </a:r>
            <a:r>
              <a:rPr b="1" i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/* Comparações */</a:t>
            </a:r>
            <a:endParaRPr b="1" i="1"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AutoNum type="arabicPeriod" startAt="5"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       min ← j;                                                    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/* Atualização do Índice */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AutoNum type="arabicPeriod" startAt="5"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 fim-se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6.           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fim-enquanto</a:t>
            </a:r>
            <a:endParaRPr b="1"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AutoNum type="arabicPeriod" startAt="8"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Trocar A[ i ] ↔ A[ min];                                    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/* Troca */   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9.  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fim-para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</a:t>
            </a:r>
            <a:endParaRPr/>
          </a:p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lang="pt-B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Ordenação por Seleção (Selection Sort)</a:t>
            </a:r>
            <a:br>
              <a:rPr lang="pt-BR" sz="2800"/>
            </a:br>
            <a:r>
              <a:rPr lang="pt-BR" sz="2800">
                <a:solidFill>
                  <a:srgbClr val="00B050"/>
                </a:solidFill>
              </a:rPr>
              <a:t> </a:t>
            </a:r>
            <a:r>
              <a:rPr lang="pt-BR" sz="2400">
                <a:solidFill>
                  <a:srgbClr val="00B050"/>
                </a:solidFill>
              </a:rPr>
              <a:t>Exemplo sobre a variação dos índices</a:t>
            </a: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2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2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19" name="Google Shape;319;p26"/>
          <p:cNvGraphicFramePr/>
          <p:nvPr/>
        </p:nvGraphicFramePr>
        <p:xfrm>
          <a:off x="1017588" y="2036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0" name="Google Shape;320;p26"/>
          <p:cNvGraphicFramePr/>
          <p:nvPr/>
        </p:nvGraphicFramePr>
        <p:xfrm>
          <a:off x="1350963" y="1414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40797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</a:t>
                      </a:r>
                      <a:r>
                        <a:rPr b="1" i="0" lang="pt-BR" sz="16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endParaRPr b="0" i="0" sz="1600" u="none" cap="none" strike="noStrike">
                        <a:solidFill>
                          <a:srgbClr val="0000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625" marB="45625" marR="91525" marL="91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21" name="Google Shape;321;p26"/>
          <p:cNvCxnSpPr/>
          <p:nvPr/>
        </p:nvCxnSpPr>
        <p:spPr>
          <a:xfrm rot="5400000">
            <a:off x="1401763" y="1879600"/>
            <a:ext cx="312738" cy="158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322" name="Google Shape;322;p26"/>
          <p:cNvGraphicFramePr/>
          <p:nvPr/>
        </p:nvGraphicFramePr>
        <p:xfrm>
          <a:off x="1774825" y="1427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40800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j</a:t>
                      </a:r>
                      <a:r>
                        <a:rPr b="1" i="0" lang="pt-BR" sz="16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endParaRPr b="0" i="0" sz="1600" u="none" cap="none" strike="noStrike">
                        <a:solidFill>
                          <a:srgbClr val="0000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625" marB="45625" marR="91525" marL="91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23" name="Google Shape;323;p26"/>
          <p:cNvCxnSpPr/>
          <p:nvPr/>
        </p:nvCxnSpPr>
        <p:spPr>
          <a:xfrm rot="5400000">
            <a:off x="1825625" y="1892300"/>
            <a:ext cx="312738" cy="1588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324" name="Google Shape;324;p26"/>
          <p:cNvGraphicFramePr/>
          <p:nvPr/>
        </p:nvGraphicFramePr>
        <p:xfrm>
          <a:off x="4535488" y="2036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5" name="Google Shape;325;p26"/>
          <p:cNvGraphicFramePr/>
          <p:nvPr/>
        </p:nvGraphicFramePr>
        <p:xfrm>
          <a:off x="4868863" y="1414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40797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</a:t>
                      </a:r>
                      <a:r>
                        <a:rPr b="1" i="0" lang="pt-BR" sz="16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endParaRPr b="0" i="0" sz="1600" u="none" cap="none" strike="noStrike">
                        <a:solidFill>
                          <a:srgbClr val="0000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625" marB="45625" marR="91525" marL="91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26" name="Google Shape;326;p26"/>
          <p:cNvCxnSpPr/>
          <p:nvPr/>
        </p:nvCxnSpPr>
        <p:spPr>
          <a:xfrm rot="5400000">
            <a:off x="4919663" y="1879600"/>
            <a:ext cx="312738" cy="158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327" name="Google Shape;327;p26"/>
          <p:cNvGraphicFramePr/>
          <p:nvPr/>
        </p:nvGraphicFramePr>
        <p:xfrm>
          <a:off x="6815138" y="1427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40797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j</a:t>
                      </a:r>
                      <a:r>
                        <a:rPr b="1" i="0" lang="pt-BR" sz="16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endParaRPr b="0" i="0" sz="1600" u="none" cap="none" strike="noStrike">
                        <a:solidFill>
                          <a:srgbClr val="0000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625" marB="45625" marR="91525" marL="91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28" name="Google Shape;328;p26"/>
          <p:cNvCxnSpPr/>
          <p:nvPr/>
        </p:nvCxnSpPr>
        <p:spPr>
          <a:xfrm rot="5400000">
            <a:off x="6865938" y="1892300"/>
            <a:ext cx="312738" cy="1587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329" name="Google Shape;329;p26"/>
          <p:cNvGraphicFramePr/>
          <p:nvPr/>
        </p:nvGraphicFramePr>
        <p:xfrm>
          <a:off x="1004888" y="375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0" name="Google Shape;330;p26"/>
          <p:cNvGraphicFramePr/>
          <p:nvPr/>
        </p:nvGraphicFramePr>
        <p:xfrm>
          <a:off x="1744663" y="313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407975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</a:t>
                      </a:r>
                      <a:r>
                        <a:rPr b="1" i="0" lang="pt-BR" sz="16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endParaRPr b="0" i="0" sz="1600" u="none" cap="none" strike="noStrike">
                        <a:solidFill>
                          <a:srgbClr val="0000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625" marB="45625" marR="91525" marL="91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31" name="Google Shape;331;p26"/>
          <p:cNvCxnSpPr/>
          <p:nvPr/>
        </p:nvCxnSpPr>
        <p:spPr>
          <a:xfrm rot="5400000">
            <a:off x="1796257" y="3599656"/>
            <a:ext cx="311150" cy="158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332" name="Google Shape;332;p26"/>
          <p:cNvGraphicFramePr/>
          <p:nvPr/>
        </p:nvGraphicFramePr>
        <p:xfrm>
          <a:off x="2168525" y="314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408000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j</a:t>
                      </a:r>
                      <a:r>
                        <a:rPr b="1" i="0" lang="pt-BR" sz="16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endParaRPr b="0" i="0" sz="1600" u="none" cap="none" strike="noStrike">
                        <a:solidFill>
                          <a:srgbClr val="0000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625" marB="45625" marR="91525" marL="91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33" name="Google Shape;333;p26"/>
          <p:cNvCxnSpPr/>
          <p:nvPr/>
        </p:nvCxnSpPr>
        <p:spPr>
          <a:xfrm rot="5400000">
            <a:off x="2220119" y="3612356"/>
            <a:ext cx="311150" cy="1588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334" name="Google Shape;334;p26"/>
          <p:cNvGraphicFramePr/>
          <p:nvPr/>
        </p:nvGraphicFramePr>
        <p:xfrm>
          <a:off x="4535488" y="375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5" name="Google Shape;335;p26"/>
          <p:cNvGraphicFramePr/>
          <p:nvPr/>
        </p:nvGraphicFramePr>
        <p:xfrm>
          <a:off x="5275263" y="313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407975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</a:t>
                      </a:r>
                      <a:r>
                        <a:rPr b="1" i="0" lang="pt-BR" sz="16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endParaRPr b="0" i="0" sz="1600" u="none" cap="none" strike="noStrike">
                        <a:solidFill>
                          <a:srgbClr val="0000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625" marB="45625" marR="91525" marL="91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36" name="Google Shape;336;p26"/>
          <p:cNvCxnSpPr/>
          <p:nvPr/>
        </p:nvCxnSpPr>
        <p:spPr>
          <a:xfrm rot="5400000">
            <a:off x="5326857" y="3599656"/>
            <a:ext cx="311150" cy="158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337" name="Google Shape;337;p26"/>
          <p:cNvGraphicFramePr/>
          <p:nvPr/>
        </p:nvGraphicFramePr>
        <p:xfrm>
          <a:off x="6829425" y="314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408000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j</a:t>
                      </a:r>
                      <a:r>
                        <a:rPr b="1" i="0" lang="pt-BR" sz="16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endParaRPr b="0" i="0" sz="1600" u="none" cap="none" strike="noStrike">
                        <a:solidFill>
                          <a:srgbClr val="0000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625" marB="45625" marR="91525" marL="91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38" name="Google Shape;338;p26"/>
          <p:cNvCxnSpPr/>
          <p:nvPr/>
        </p:nvCxnSpPr>
        <p:spPr>
          <a:xfrm rot="5400000">
            <a:off x="6881019" y="3612356"/>
            <a:ext cx="311150" cy="1588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339" name="Google Shape;339;p26"/>
          <p:cNvGraphicFramePr/>
          <p:nvPr/>
        </p:nvGraphicFramePr>
        <p:xfrm>
          <a:off x="3190875" y="547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0" name="Google Shape;340;p26"/>
          <p:cNvGraphicFramePr/>
          <p:nvPr/>
        </p:nvGraphicFramePr>
        <p:xfrm>
          <a:off x="5086350" y="484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408000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</a:t>
                      </a:r>
                      <a:r>
                        <a:rPr b="1" i="0" lang="pt-BR" sz="16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endParaRPr b="0" i="0" sz="1600" u="none" cap="none" strike="noStrike">
                        <a:solidFill>
                          <a:srgbClr val="0000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625" marB="45625" marR="91525" marL="91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41" name="Google Shape;341;p26"/>
          <p:cNvCxnSpPr/>
          <p:nvPr/>
        </p:nvCxnSpPr>
        <p:spPr>
          <a:xfrm rot="5400000">
            <a:off x="5137944" y="5314156"/>
            <a:ext cx="311150" cy="158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342" name="Google Shape;342;p26"/>
          <p:cNvGraphicFramePr/>
          <p:nvPr/>
        </p:nvGraphicFramePr>
        <p:xfrm>
          <a:off x="5510213" y="486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407975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j</a:t>
                      </a:r>
                      <a:r>
                        <a:rPr b="1" i="0" lang="pt-BR" sz="16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endParaRPr b="0" i="0" sz="1600" u="none" cap="none" strike="noStrike">
                        <a:solidFill>
                          <a:srgbClr val="0000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625" marB="45625" marR="91525" marL="91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43" name="Google Shape;343;p26"/>
          <p:cNvCxnSpPr/>
          <p:nvPr/>
        </p:nvCxnSpPr>
        <p:spPr>
          <a:xfrm rot="5400000">
            <a:off x="5563394" y="5326856"/>
            <a:ext cx="311150" cy="1588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44" name="Google Shape;344;p26"/>
          <p:cNvSpPr/>
          <p:nvPr/>
        </p:nvSpPr>
        <p:spPr>
          <a:xfrm>
            <a:off x="2154238" y="1216025"/>
            <a:ext cx="1365250" cy="323850"/>
          </a:xfrm>
          <a:prstGeom prst="wedgeRoundRectCallout">
            <a:avLst>
              <a:gd fmla="val -57242" name="adj1"/>
              <a:gd fmla="val 82400" name="adj2"/>
              <a:gd fmla="val 16667" name="adj3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interno</a:t>
            </a: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76200" y="1216025"/>
            <a:ext cx="1381125" cy="330200"/>
          </a:xfrm>
          <a:prstGeom prst="wedgeRoundRectCallout">
            <a:avLst>
              <a:gd fmla="val 49287" name="adj1"/>
              <a:gd fmla="val 76108" name="adj2"/>
              <a:gd fmla="val 16667" name="adj3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externo</a:t>
            </a:r>
            <a:endParaRPr/>
          </a:p>
        </p:txBody>
      </p:sp>
      <p:sp>
        <p:nvSpPr>
          <p:cNvPr id="346" name="Google Shape;346;p26"/>
          <p:cNvSpPr/>
          <p:nvPr/>
        </p:nvSpPr>
        <p:spPr>
          <a:xfrm>
            <a:off x="7605713" y="2062163"/>
            <a:ext cx="1365250" cy="820737"/>
          </a:xfrm>
          <a:prstGeom prst="wedgeRoundRectCallout">
            <a:avLst>
              <a:gd fmla="val -19103" name="adj1"/>
              <a:gd fmla="val 45325" name="adj2"/>
              <a:gd fmla="val 16667" name="adj3"/>
            </a:avLst>
          </a:prstGeom>
          <a:solidFill>
            <a:srgbClr val="F6F7E3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1ª. passagem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completa 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interno</a:t>
            </a:r>
            <a:endParaRPr/>
          </a:p>
        </p:txBody>
      </p:sp>
      <p:sp>
        <p:nvSpPr>
          <p:cNvPr id="347" name="Google Shape;347;p26"/>
          <p:cNvSpPr/>
          <p:nvPr/>
        </p:nvSpPr>
        <p:spPr>
          <a:xfrm>
            <a:off x="7605713" y="3662363"/>
            <a:ext cx="1365250" cy="820737"/>
          </a:xfrm>
          <a:prstGeom prst="wedgeRoundRectCallout">
            <a:avLst>
              <a:gd fmla="val -19103" name="adj1"/>
              <a:gd fmla="val 45325" name="adj2"/>
              <a:gd fmla="val 16667" name="adj3"/>
            </a:avLst>
          </a:prstGeom>
          <a:solidFill>
            <a:srgbClr val="F6F7E3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2ª. passagem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completa 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interno</a:t>
            </a:r>
            <a:endParaRPr/>
          </a:p>
        </p:txBody>
      </p:sp>
      <p:sp>
        <p:nvSpPr>
          <p:cNvPr id="348" name="Google Shape;348;p26"/>
          <p:cNvSpPr/>
          <p:nvPr/>
        </p:nvSpPr>
        <p:spPr>
          <a:xfrm>
            <a:off x="7618413" y="5419725"/>
            <a:ext cx="1365250" cy="820738"/>
          </a:xfrm>
          <a:prstGeom prst="wedgeRoundRectCallout">
            <a:avLst>
              <a:gd fmla="val -19103" name="adj1"/>
              <a:gd fmla="val 45325" name="adj2"/>
              <a:gd fmla="val 16667" name="adj3"/>
            </a:avLst>
          </a:prstGeom>
          <a:solidFill>
            <a:srgbClr val="F6F7E3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5ª. passagem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completa 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interno</a:t>
            </a:r>
            <a:endParaRPr/>
          </a:p>
        </p:txBody>
      </p:sp>
      <p:sp>
        <p:nvSpPr>
          <p:cNvPr id="349" name="Google Shape;349;p26"/>
          <p:cNvSpPr/>
          <p:nvPr/>
        </p:nvSpPr>
        <p:spPr>
          <a:xfrm>
            <a:off x="3595688" y="1146176"/>
            <a:ext cx="2203450" cy="298450"/>
          </a:xfrm>
          <a:prstGeom prst="wedgeRoundRectCallout">
            <a:avLst>
              <a:gd fmla="val -19103" name="adj1"/>
              <a:gd fmla="val 45325" name="adj2"/>
              <a:gd fmla="val 16667" name="adj3"/>
            </a:avLst>
          </a:prstGeom>
          <a:solidFill>
            <a:srgbClr val="F6F7E3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Inicio das comparações</a:t>
            </a:r>
            <a:endParaRPr/>
          </a:p>
        </p:txBody>
      </p:sp>
      <p:sp>
        <p:nvSpPr>
          <p:cNvPr id="350" name="Google Shape;350;p26"/>
          <p:cNvSpPr/>
          <p:nvPr/>
        </p:nvSpPr>
        <p:spPr>
          <a:xfrm>
            <a:off x="7210425" y="1216025"/>
            <a:ext cx="1857375" cy="298450"/>
          </a:xfrm>
          <a:prstGeom prst="wedgeRoundRectCallout">
            <a:avLst>
              <a:gd fmla="val -19103" name="adj1"/>
              <a:gd fmla="val 45325" name="adj2"/>
              <a:gd fmla="val 16667" name="adj3"/>
            </a:avLst>
          </a:prstGeom>
          <a:solidFill>
            <a:srgbClr val="F6F7E3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fim das comparações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Ordenação por Seleção (Selection Sort)</a:t>
            </a:r>
            <a:br>
              <a:rPr lang="pt-BR" sz="2800"/>
            </a:br>
            <a:r>
              <a:rPr lang="pt-BR" sz="2800">
                <a:solidFill>
                  <a:srgbClr val="00B050"/>
                </a:solidFill>
              </a:rPr>
              <a:t> </a:t>
            </a:r>
            <a:r>
              <a:rPr lang="pt-BR" sz="2400">
                <a:solidFill>
                  <a:srgbClr val="00B050"/>
                </a:solidFill>
              </a:rPr>
              <a:t>Exemplo de uma iteração</a:t>
            </a:r>
            <a:endParaRPr/>
          </a:p>
        </p:txBody>
      </p:sp>
      <p:sp>
        <p:nvSpPr>
          <p:cNvPr id="356" name="Google Shape;356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2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2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60" name="Google Shape;360;p27"/>
          <p:cNvGraphicFramePr/>
          <p:nvPr/>
        </p:nvGraphicFramePr>
        <p:xfrm>
          <a:off x="1017588" y="2036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1" name="Google Shape;361;p27"/>
          <p:cNvSpPr/>
          <p:nvPr/>
        </p:nvSpPr>
        <p:spPr>
          <a:xfrm flipH="1" rot="10800000">
            <a:off x="2044700" y="4397375"/>
            <a:ext cx="723900" cy="754063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27"/>
          <p:cNvSpPr/>
          <p:nvPr/>
        </p:nvSpPr>
        <p:spPr>
          <a:xfrm flipH="1" rot="10800000">
            <a:off x="1706563" y="2378075"/>
            <a:ext cx="266700" cy="754063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63" name="Google Shape;363;p27"/>
          <p:cNvGraphicFramePr/>
          <p:nvPr/>
        </p:nvGraphicFramePr>
        <p:xfrm>
          <a:off x="1300163" y="1414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79692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</a:t>
                      </a:r>
                      <a:r>
                        <a:rPr b="1" i="0" lang="pt-BR" sz="16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r>
                        <a:rPr b="0" i="0" lang="pt-BR" sz="16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, min</a:t>
                      </a:r>
                      <a:endParaRPr b="0" i="0" sz="1600" u="none" cap="none" strike="noStrike">
                        <a:solidFill>
                          <a:srgbClr val="0000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625" marB="45625" marR="91525" marL="91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64" name="Google Shape;364;p27"/>
          <p:cNvCxnSpPr/>
          <p:nvPr/>
        </p:nvCxnSpPr>
        <p:spPr>
          <a:xfrm rot="5400000">
            <a:off x="1481138" y="1879600"/>
            <a:ext cx="312738" cy="1587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365" name="Google Shape;365;p27"/>
          <p:cNvGraphicFramePr/>
          <p:nvPr/>
        </p:nvGraphicFramePr>
        <p:xfrm>
          <a:off x="1017588" y="4062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6" name="Google Shape;366;p27"/>
          <p:cNvSpPr/>
          <p:nvPr/>
        </p:nvSpPr>
        <p:spPr>
          <a:xfrm flipH="1" rot="10800000">
            <a:off x="2044700" y="4386263"/>
            <a:ext cx="266700" cy="754062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67" name="Google Shape;367;p27"/>
          <p:cNvGraphicFramePr/>
          <p:nvPr/>
        </p:nvGraphicFramePr>
        <p:xfrm>
          <a:off x="1687513" y="341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623875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min</a:t>
                      </a:r>
                      <a:endParaRPr b="0" i="0" sz="1600" u="none" cap="none" strike="noStrike">
                        <a:solidFill>
                          <a:srgbClr val="0000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625" marB="45625" marR="91500" marL="91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68" name="Google Shape;368;p27"/>
          <p:cNvCxnSpPr/>
          <p:nvPr/>
        </p:nvCxnSpPr>
        <p:spPr>
          <a:xfrm rot="5400000">
            <a:off x="1830388" y="3905250"/>
            <a:ext cx="312738" cy="1587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69" name="Google Shape;369;p27"/>
          <p:cNvSpPr/>
          <p:nvPr/>
        </p:nvSpPr>
        <p:spPr>
          <a:xfrm flipH="1" rot="10800000">
            <a:off x="6932613" y="2406650"/>
            <a:ext cx="725487" cy="754063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70" name="Google Shape;370;p27"/>
          <p:cNvGraphicFramePr/>
          <p:nvPr/>
        </p:nvGraphicFramePr>
        <p:xfrm>
          <a:off x="5156200" y="206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1" name="Google Shape;371;p27"/>
          <p:cNvSpPr/>
          <p:nvPr/>
        </p:nvSpPr>
        <p:spPr>
          <a:xfrm flipH="1" rot="10800000">
            <a:off x="6932613" y="2395538"/>
            <a:ext cx="266700" cy="754062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72" name="Google Shape;372;p27"/>
          <p:cNvGraphicFramePr/>
          <p:nvPr/>
        </p:nvGraphicFramePr>
        <p:xfrm>
          <a:off x="6596063" y="14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623875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min</a:t>
                      </a:r>
                      <a:endParaRPr b="0" i="0" sz="1600" u="none" cap="none" strike="noStrike">
                        <a:solidFill>
                          <a:srgbClr val="0000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625" marB="45625" marR="91500" marL="91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73" name="Google Shape;373;p27"/>
          <p:cNvCxnSpPr/>
          <p:nvPr/>
        </p:nvCxnSpPr>
        <p:spPr>
          <a:xfrm rot="5400000">
            <a:off x="6738938" y="1905000"/>
            <a:ext cx="312738" cy="1587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374" name="Google Shape;374;p27"/>
          <p:cNvGraphicFramePr/>
          <p:nvPr/>
        </p:nvGraphicFramePr>
        <p:xfrm>
          <a:off x="5478463" y="1414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47782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</a:t>
                      </a:r>
                      <a:endParaRPr/>
                    </a:p>
                  </a:txBody>
                  <a:tcPr marT="45625" marB="45625" marR="91400" marL="914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75" name="Google Shape;375;p27"/>
          <p:cNvCxnSpPr/>
          <p:nvPr/>
        </p:nvCxnSpPr>
        <p:spPr>
          <a:xfrm rot="5400000">
            <a:off x="5570538" y="1906588"/>
            <a:ext cx="312737" cy="158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376" name="Google Shape;376;p27"/>
          <p:cNvGraphicFramePr/>
          <p:nvPr/>
        </p:nvGraphicFramePr>
        <p:xfrm>
          <a:off x="1360488" y="341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477825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</a:t>
                      </a:r>
                      <a:endParaRPr/>
                    </a:p>
                  </a:txBody>
                  <a:tcPr marT="45625" marB="45625" marR="91400" marL="914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77" name="Google Shape;377;p27"/>
          <p:cNvCxnSpPr/>
          <p:nvPr/>
        </p:nvCxnSpPr>
        <p:spPr>
          <a:xfrm rot="5400000">
            <a:off x="1454150" y="3905250"/>
            <a:ext cx="312738" cy="158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378" name="Google Shape;378;p27"/>
          <p:cNvGraphicFramePr/>
          <p:nvPr/>
        </p:nvGraphicFramePr>
        <p:xfrm>
          <a:off x="5186363" y="374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9" name="Google Shape;379;p27"/>
          <p:cNvSpPr/>
          <p:nvPr/>
        </p:nvSpPr>
        <p:spPr>
          <a:xfrm>
            <a:off x="5726113" y="3595688"/>
            <a:ext cx="1155700" cy="365125"/>
          </a:xfrm>
          <a:prstGeom prst="arc">
            <a:avLst>
              <a:gd fmla="val 10904143" name="adj1"/>
              <a:gd fmla="val 6" name="adj2"/>
            </a:avLst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27"/>
          <p:cNvSpPr/>
          <p:nvPr/>
        </p:nvSpPr>
        <p:spPr>
          <a:xfrm rot="10800000">
            <a:off x="5726113" y="4360863"/>
            <a:ext cx="1155700" cy="388937"/>
          </a:xfrm>
          <a:prstGeom prst="arc">
            <a:avLst>
              <a:gd fmla="val 10904143" name="adj1"/>
              <a:gd fmla="val 6" name="adj2"/>
            </a:avLst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81" name="Google Shape;381;p27"/>
          <p:cNvCxnSpPr/>
          <p:nvPr/>
        </p:nvCxnSpPr>
        <p:spPr>
          <a:xfrm rot="5400000">
            <a:off x="1401763" y="1879600"/>
            <a:ext cx="312738" cy="158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382" name="Google Shape;382;p27"/>
          <p:cNvGraphicFramePr/>
          <p:nvPr/>
        </p:nvGraphicFramePr>
        <p:xfrm>
          <a:off x="5251450" y="5056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3" name="Google Shape;383;p27"/>
          <p:cNvSpPr/>
          <p:nvPr/>
        </p:nvSpPr>
        <p:spPr>
          <a:xfrm>
            <a:off x="3228975" y="5370513"/>
            <a:ext cx="1511300" cy="387350"/>
          </a:xfrm>
          <a:prstGeom prst="wedgeRoundRectCallout">
            <a:avLst>
              <a:gd fmla="val -98841" name="adj1"/>
              <a:gd fmla="val -90794" name="adj2"/>
              <a:gd fmla="val 16667" name="adj3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Comparações</a:t>
            </a:r>
            <a:endParaRPr/>
          </a:p>
        </p:txBody>
      </p:sp>
      <p:sp>
        <p:nvSpPr>
          <p:cNvPr id="384" name="Google Shape;384;p27"/>
          <p:cNvSpPr/>
          <p:nvPr/>
        </p:nvSpPr>
        <p:spPr>
          <a:xfrm>
            <a:off x="7874000" y="3265488"/>
            <a:ext cx="898525" cy="330200"/>
          </a:xfrm>
          <a:prstGeom prst="wedgeRoundRectCallout">
            <a:avLst>
              <a:gd fmla="val -192230" name="adj1"/>
              <a:gd fmla="val 33800" name="adj2"/>
              <a:gd fmla="val 16667" name="adj3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Troca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Ordenação por Seleção (Selection Sort)</a:t>
            </a:r>
            <a:br>
              <a:rPr lang="pt-BR" sz="2800"/>
            </a:br>
            <a:r>
              <a:rPr lang="pt-BR" sz="2800">
                <a:solidFill>
                  <a:srgbClr val="00B050"/>
                </a:solidFill>
              </a:rPr>
              <a:t> </a:t>
            </a:r>
            <a:r>
              <a:rPr lang="pt-BR" sz="2400">
                <a:solidFill>
                  <a:srgbClr val="00B050"/>
                </a:solidFill>
              </a:rPr>
              <a:t>Exemplo Completo</a:t>
            </a:r>
            <a:endParaRPr/>
          </a:p>
        </p:txBody>
      </p:sp>
      <p:sp>
        <p:nvSpPr>
          <p:cNvPr id="390" name="Google Shape;390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2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2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94" name="Google Shape;394;p28"/>
          <p:cNvGraphicFramePr/>
          <p:nvPr/>
        </p:nvGraphicFramePr>
        <p:xfrm>
          <a:off x="1017588" y="1414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5" name="Google Shape;395;p28"/>
          <p:cNvSpPr/>
          <p:nvPr/>
        </p:nvSpPr>
        <p:spPr>
          <a:xfrm flipH="1" rot="10800000">
            <a:off x="1987550" y="1774825"/>
            <a:ext cx="725488" cy="917575"/>
          </a:xfrm>
          <a:prstGeom prst="arc">
            <a:avLst>
              <a:gd fmla="val 10904143" name="adj1"/>
              <a:gd fmla="val 936685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28"/>
          <p:cNvSpPr/>
          <p:nvPr/>
        </p:nvSpPr>
        <p:spPr>
          <a:xfrm flipH="1" rot="10800000">
            <a:off x="1706563" y="1755775"/>
            <a:ext cx="266700" cy="754063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28"/>
          <p:cNvSpPr/>
          <p:nvPr/>
        </p:nvSpPr>
        <p:spPr>
          <a:xfrm flipH="1" rot="10800000">
            <a:off x="1987550" y="1763713"/>
            <a:ext cx="266700" cy="754062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28"/>
          <p:cNvSpPr/>
          <p:nvPr/>
        </p:nvSpPr>
        <p:spPr>
          <a:xfrm flipH="1" rot="10800000">
            <a:off x="2789238" y="1774825"/>
            <a:ext cx="723900" cy="917575"/>
          </a:xfrm>
          <a:prstGeom prst="arc">
            <a:avLst>
              <a:gd fmla="val 10207193" name="adj1"/>
              <a:gd fmla="val 767636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28"/>
          <p:cNvSpPr/>
          <p:nvPr/>
        </p:nvSpPr>
        <p:spPr>
          <a:xfrm flipH="1" rot="10800000">
            <a:off x="2789238" y="1763713"/>
            <a:ext cx="266700" cy="754062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00" name="Google Shape;400;p28"/>
          <p:cNvGraphicFramePr/>
          <p:nvPr/>
        </p:nvGraphicFramePr>
        <p:xfrm>
          <a:off x="1017588" y="294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401" name="Google Shape;401;p28"/>
          <p:cNvSpPr/>
          <p:nvPr/>
        </p:nvSpPr>
        <p:spPr>
          <a:xfrm flipH="1" rot="10800000">
            <a:off x="2044700" y="3194050"/>
            <a:ext cx="725488" cy="908050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28"/>
          <p:cNvSpPr/>
          <p:nvPr/>
        </p:nvSpPr>
        <p:spPr>
          <a:xfrm flipH="1" rot="10800000">
            <a:off x="2044700" y="3259138"/>
            <a:ext cx="384175" cy="701675"/>
          </a:xfrm>
          <a:prstGeom prst="arc">
            <a:avLst>
              <a:gd fmla="val 11503332" name="adj1"/>
              <a:gd fmla="val 2115863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28"/>
          <p:cNvSpPr/>
          <p:nvPr/>
        </p:nvSpPr>
        <p:spPr>
          <a:xfrm flipH="1" rot="10800000">
            <a:off x="2044700" y="3270250"/>
            <a:ext cx="1104900" cy="908050"/>
          </a:xfrm>
          <a:prstGeom prst="arc">
            <a:avLst>
              <a:gd fmla="val 10358188" name="adj1"/>
              <a:gd fmla="val 393522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04" name="Google Shape;404;p28"/>
          <p:cNvGraphicFramePr/>
          <p:nvPr/>
        </p:nvGraphicFramePr>
        <p:xfrm>
          <a:off x="1008063" y="4437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5" name="Google Shape;405;p28"/>
          <p:cNvSpPr/>
          <p:nvPr/>
        </p:nvSpPr>
        <p:spPr>
          <a:xfrm flipH="1" rot="10800000">
            <a:off x="2393950" y="4684713"/>
            <a:ext cx="725488" cy="906462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28"/>
          <p:cNvSpPr/>
          <p:nvPr/>
        </p:nvSpPr>
        <p:spPr>
          <a:xfrm flipH="1" rot="10800000">
            <a:off x="2406650" y="4749800"/>
            <a:ext cx="384175" cy="700088"/>
          </a:xfrm>
          <a:prstGeom prst="arc">
            <a:avLst>
              <a:gd fmla="val 11503332" name="adj1"/>
              <a:gd fmla="val 2115863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28"/>
          <p:cNvSpPr/>
          <p:nvPr/>
        </p:nvSpPr>
        <p:spPr>
          <a:xfrm flipH="1" rot="10800000">
            <a:off x="3200400" y="4775200"/>
            <a:ext cx="384175" cy="700088"/>
          </a:xfrm>
          <a:prstGeom prst="arc">
            <a:avLst>
              <a:gd fmla="val 11503332" name="adj1"/>
              <a:gd fmla="val 2115863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08" name="Google Shape;408;p28"/>
          <p:cNvGraphicFramePr/>
          <p:nvPr/>
        </p:nvGraphicFramePr>
        <p:xfrm>
          <a:off x="4906963" y="1398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09" name="Google Shape;409;p28"/>
          <p:cNvSpPr/>
          <p:nvPr/>
        </p:nvSpPr>
        <p:spPr>
          <a:xfrm flipH="1" rot="10800000">
            <a:off x="6626225" y="1736725"/>
            <a:ext cx="384175" cy="700088"/>
          </a:xfrm>
          <a:prstGeom prst="arc">
            <a:avLst>
              <a:gd fmla="val 11503332" name="adj1"/>
              <a:gd fmla="val 2115863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28"/>
          <p:cNvSpPr/>
          <p:nvPr/>
        </p:nvSpPr>
        <p:spPr>
          <a:xfrm flipH="1" rot="10800000">
            <a:off x="7072313" y="1736725"/>
            <a:ext cx="384175" cy="700088"/>
          </a:xfrm>
          <a:prstGeom prst="arc">
            <a:avLst>
              <a:gd fmla="val 11503332" name="adj1"/>
              <a:gd fmla="val 2115863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11" name="Google Shape;411;p28"/>
          <p:cNvGraphicFramePr/>
          <p:nvPr/>
        </p:nvGraphicFramePr>
        <p:xfrm>
          <a:off x="4921250" y="294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12" name="Google Shape;412;p28"/>
          <p:cNvSpPr/>
          <p:nvPr/>
        </p:nvSpPr>
        <p:spPr>
          <a:xfrm flipH="1" rot="10800000">
            <a:off x="7086600" y="3284538"/>
            <a:ext cx="384175" cy="700087"/>
          </a:xfrm>
          <a:prstGeom prst="arc">
            <a:avLst>
              <a:gd fmla="val 11503332" name="adj1"/>
              <a:gd fmla="val 2115863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13" name="Google Shape;413;p28"/>
          <p:cNvGraphicFramePr/>
          <p:nvPr/>
        </p:nvGraphicFramePr>
        <p:xfrm>
          <a:off x="4910138" y="445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f)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414" name="Google Shape;414;p28"/>
          <p:cNvSpPr/>
          <p:nvPr/>
        </p:nvSpPr>
        <p:spPr>
          <a:xfrm flipH="1" rot="10800000">
            <a:off x="3213100" y="3271838"/>
            <a:ext cx="384175" cy="700087"/>
          </a:xfrm>
          <a:prstGeom prst="arc">
            <a:avLst>
              <a:gd fmla="val 11503332" name="adj1"/>
              <a:gd fmla="val 2115863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Ordenação por Seleção (Selection Sort) </a:t>
            </a:r>
            <a:br>
              <a:rPr lang="pt-BR" sz="4000"/>
            </a:br>
            <a:r>
              <a:rPr lang="pt-BR" sz="2400">
                <a:solidFill>
                  <a:srgbClr val="00B050"/>
                </a:solidFill>
              </a:rPr>
              <a:t>Complexidade do Algoritmo – Comparações e Trocas</a:t>
            </a:r>
            <a:endParaRPr/>
          </a:p>
        </p:txBody>
      </p:sp>
      <p:sp>
        <p:nvSpPr>
          <p:cNvPr id="420" name="Google Shape;420;p29"/>
          <p:cNvSpPr txBox="1"/>
          <p:nvPr/>
        </p:nvSpPr>
        <p:spPr>
          <a:xfrm>
            <a:off x="749300" y="14605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ordenação por seleção realiza o mesmo número de comparações que a ordenação pelo método de bolha: N(N-1)/2.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Porém, o número de trocas é muito menor: N-1, </a:t>
            </a:r>
            <a:r>
              <a:rPr b="1"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no pior caso. 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grandes valores de N, os tempos de comparação predominarão, com isso a ordenação por seleção </a:t>
            </a:r>
            <a:r>
              <a:rPr b="1"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executa em tempo O(N</a:t>
            </a:r>
            <a:r>
              <a:rPr b="1" baseline="30000"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1"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, exatamente como o método bolha.</a:t>
            </a:r>
            <a:endParaRPr/>
          </a:p>
        </p:txBody>
      </p:sp>
      <p:sp>
        <p:nvSpPr>
          <p:cNvPr id="421" name="Google Shape;421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2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2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25" name="Google Shape;425;p29"/>
          <p:cNvGraphicFramePr/>
          <p:nvPr/>
        </p:nvGraphicFramePr>
        <p:xfrm>
          <a:off x="2324100" y="383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{92E9FFD1-6656-4AD1-8A2C-3104145CA092}</a:tableStyleId>
              </a:tblPr>
              <a:tblGrid>
                <a:gridCol w="1549400"/>
                <a:gridCol w="1816100"/>
                <a:gridCol w="1511300"/>
              </a:tblGrid>
              <a:tr h="640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Número de Elementos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N</a:t>
                      </a:r>
                      <a:r>
                        <a:rPr baseline="30000" lang="pt-BR" sz="1800" u="none" cap="none" strike="noStrike"/>
                        <a:t>2</a:t>
                      </a:r>
                      <a:r>
                        <a:rPr lang="pt-BR" sz="1800" u="none" cap="none" strike="noStrike"/>
                        <a:t>/2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Comparações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N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Trocas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50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5.000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500.000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5000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12.500.000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5000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Ordenação por Seleção (Selection Sort) </a:t>
            </a:r>
            <a:br>
              <a:rPr lang="pt-BR" sz="4000"/>
            </a:br>
            <a:r>
              <a:rPr lang="pt-BR" sz="2400">
                <a:solidFill>
                  <a:srgbClr val="00B050"/>
                </a:solidFill>
              </a:rPr>
              <a:t>Complexidade do Algoritmo – Comparações e Trocas</a:t>
            </a:r>
            <a:endParaRPr/>
          </a:p>
        </p:txBody>
      </p:sp>
      <p:sp>
        <p:nvSpPr>
          <p:cNvPr id="431" name="Google Shape;431;p30"/>
          <p:cNvSpPr txBox="1"/>
          <p:nvPr/>
        </p:nvSpPr>
        <p:spPr>
          <a:xfrm>
            <a:off x="749300" y="1460500"/>
            <a:ext cx="7772400" cy="1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Com tudo, a ordenação por seleção é inquestionavelmente mais rápida que o método bolha porque há muito poucas trocas.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 particular, a ordenação por seleção poder ser consideravelmente mais rápida que o método bolha se os tempos de troca forem muito maiores que os tempos de comparação.</a:t>
            </a:r>
            <a:endParaRPr/>
          </a:p>
        </p:txBody>
      </p:sp>
      <p:sp>
        <p:nvSpPr>
          <p:cNvPr id="432" name="Google Shape;432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3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3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36" name="Google Shape;436;p30"/>
          <p:cNvGraphicFramePr/>
          <p:nvPr/>
        </p:nvGraphicFramePr>
        <p:xfrm>
          <a:off x="1041400" y="368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{92E9FFD1-6656-4AD1-8A2C-3104145CA092}</a:tableStyleId>
              </a:tblPr>
              <a:tblGrid>
                <a:gridCol w="1524000"/>
                <a:gridCol w="1685450"/>
                <a:gridCol w="1307050"/>
                <a:gridCol w="1693800"/>
                <a:gridCol w="1206500"/>
              </a:tblGrid>
              <a:tr h="334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250" marB="41250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Método Bolha</a:t>
                      </a:r>
                      <a:endParaRPr/>
                    </a:p>
                  </a:txBody>
                  <a:tcPr marT="41250" marB="41250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Método Seleção</a:t>
                      </a:r>
                      <a:endParaRPr/>
                    </a:p>
                  </a:txBody>
                  <a:tcPr marT="41250" marB="41250" marR="91450" marL="91450" anchor="ctr"/>
                </a:tc>
                <a:tc hMerge="1"/>
              </a:tr>
              <a:tr h="577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Número de Elementos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N</a:t>
                      </a:r>
                      <a:r>
                        <a:rPr baseline="30000" lang="pt-BR" sz="1600" u="none" cap="none" strike="noStrike"/>
                        <a:t>2</a:t>
                      </a:r>
                      <a:r>
                        <a:rPr lang="pt-BR" sz="1600" u="none" cap="none" strike="noStrike"/>
                        <a:t>/2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Comparações</a:t>
                      </a:r>
                      <a:endParaRPr/>
                    </a:p>
                  </a:txBody>
                  <a:tcPr marT="41250" marB="4125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N</a:t>
                      </a:r>
                      <a:r>
                        <a:rPr baseline="30000" lang="pt-BR" sz="1600" u="none" cap="none" strike="noStrike"/>
                        <a:t>2</a:t>
                      </a:r>
                      <a:r>
                        <a:rPr lang="pt-BR" sz="1600" u="none" cap="none" strike="noStrike"/>
                        <a:t>/2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Trocas</a:t>
                      </a:r>
                      <a:endParaRPr/>
                    </a:p>
                  </a:txBody>
                  <a:tcPr marT="41250" marB="4125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N</a:t>
                      </a:r>
                      <a:r>
                        <a:rPr baseline="30000" lang="pt-BR" sz="1600" u="none" cap="none" strike="noStrike"/>
                        <a:t>2</a:t>
                      </a:r>
                      <a:r>
                        <a:rPr lang="pt-BR" sz="1600" u="none" cap="none" strike="noStrike"/>
                        <a:t>/2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Comparações</a:t>
                      </a:r>
                      <a:endParaRPr/>
                    </a:p>
                  </a:txBody>
                  <a:tcPr marT="41250" marB="4125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N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Trocas</a:t>
                      </a:r>
                      <a:endParaRPr/>
                    </a:p>
                  </a:txBody>
                  <a:tcPr marT="41250" marB="41250" marR="91450" marL="91450" anchor="ctr"/>
                </a:tc>
              </a:tr>
              <a:tr h="334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50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50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50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10</a:t>
                      </a:r>
                      <a:endParaRPr/>
                    </a:p>
                  </a:txBody>
                  <a:tcPr marT="41250" marB="41250" marR="91450" marL="91450"/>
                </a:tc>
              </a:tr>
              <a:tr h="334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100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5.000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5.000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5.000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100</a:t>
                      </a:r>
                      <a:endParaRPr/>
                    </a:p>
                  </a:txBody>
                  <a:tcPr marT="41250" marB="41250" marR="91450" marL="91450"/>
                </a:tc>
              </a:tr>
              <a:tr h="334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1000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500.000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500.000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500.000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1000</a:t>
                      </a:r>
                      <a:endParaRPr/>
                    </a:p>
                  </a:txBody>
                  <a:tcPr marT="41250" marB="41250" marR="91450" marL="91450"/>
                </a:tc>
              </a:tr>
              <a:tr h="577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5000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12.500.000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12.500.000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12.500.000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5000</a:t>
                      </a:r>
                      <a:endParaRPr/>
                    </a:p>
                  </a:txBody>
                  <a:tcPr marT="41250" marB="4125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Ordenação por Inserção (Insertion Sort)</a:t>
            </a:r>
            <a:r>
              <a:rPr lang="pt-BR" sz="2800">
                <a:solidFill>
                  <a:srgbClr val="00B050"/>
                </a:solidFill>
              </a:rPr>
              <a:t> 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Descrição do Algoritmo</a:t>
            </a:r>
            <a:endParaRPr/>
          </a:p>
        </p:txBody>
      </p:sp>
      <p:sp>
        <p:nvSpPr>
          <p:cNvPr id="442" name="Google Shape;442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3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3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6" name="Google Shape;44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6625" y="4054475"/>
            <a:ext cx="2835275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1"/>
          <p:cNvSpPr txBox="1"/>
          <p:nvPr/>
        </p:nvSpPr>
        <p:spPr>
          <a:xfrm>
            <a:off x="749300" y="1460500"/>
            <a:ext cx="7772400" cy="3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método de inserção funciona de maneira semelhante ao modo como a maioria das pessoas ordena uma mão em um jogo de cartas. 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Começamos com a mão vazia e cartas na mesa viradas para baixo. Removemos uma carta da mesa, de cada vez, e a inserimos na posição correta na mão. 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achar a posição correta de uma carta, compara-se a carta com cada uma das cartas que já se encontram na mão. 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cartas na mão permanecem ordenadas.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Algoritmo de Bolha (Bubblesort)</a:t>
            </a:r>
            <a:br>
              <a:rPr lang="pt-BR" sz="3600"/>
            </a:br>
            <a:r>
              <a:rPr lang="pt-BR" sz="2800">
                <a:solidFill>
                  <a:srgbClr val="00B050"/>
                </a:solidFill>
              </a:rPr>
              <a:t>Descrição do Algoritmo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749300" y="1460500"/>
            <a:ext cx="77724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Os algoritmos elementares são apropriados para ordenar um número pequeno de elementos.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de ordenação Bubblesort é um algoritmo de ordenação popular.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Consiste em trocar de maneira repetida elementos adjacentes que estão fora de ordem.</a:t>
            </a:r>
            <a:endParaRPr/>
          </a:p>
          <a:p>
            <a:pPr indent="-239713" lvl="0" marL="34131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Ordenação por Inserção (Insertion Sort)</a:t>
            </a:r>
            <a:r>
              <a:rPr lang="pt-BR" sz="3600">
                <a:solidFill>
                  <a:srgbClr val="00B050"/>
                </a:solidFill>
              </a:rPr>
              <a:t> </a:t>
            </a:r>
            <a:br>
              <a:rPr lang="pt-BR" sz="3600"/>
            </a:br>
            <a:r>
              <a:rPr lang="pt-BR" sz="2800">
                <a:solidFill>
                  <a:srgbClr val="00B050"/>
                </a:solidFill>
              </a:rPr>
              <a:t> </a:t>
            </a:r>
            <a:r>
              <a:rPr lang="pt-BR" sz="2400">
                <a:solidFill>
                  <a:srgbClr val="00B050"/>
                </a:solidFill>
              </a:rPr>
              <a:t>Descrição do Algoritmo</a:t>
            </a:r>
            <a:endParaRPr/>
          </a:p>
        </p:txBody>
      </p:sp>
      <p:sp>
        <p:nvSpPr>
          <p:cNvPr id="453" name="Google Shape;453;p32"/>
          <p:cNvSpPr txBox="1"/>
          <p:nvPr/>
        </p:nvSpPr>
        <p:spPr>
          <a:xfrm>
            <a:off x="749300" y="14605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de ordenação por inserção ordena um vetor A de tamanho N. Considere que a função Comprimento(A) retorna o número de elementos do vetor A.</a:t>
            </a:r>
            <a:endParaRPr/>
          </a:p>
          <a:p>
            <a:pPr indent="-239713" lvl="0" marL="34131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4" name="Google Shape;454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3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3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8" name="Google Shape;458;p32"/>
          <p:cNvSpPr txBox="1"/>
          <p:nvPr/>
        </p:nvSpPr>
        <p:spPr>
          <a:xfrm>
            <a:off x="1130300" y="2527300"/>
            <a:ext cx="7124700" cy="25082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INSERTION_SORT (A)                               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/* Ordena o arranjo A[N] */</a:t>
            </a:r>
            <a:endParaRPr b="1"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1.  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para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i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 ← 1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até 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Comprimento(A)-1</a:t>
            </a:r>
            <a:r>
              <a:rPr i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fazer</a:t>
            </a:r>
            <a:endParaRPr b="1"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2.            key ← A[ j ];                                            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/* Variável temporária Key */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3.             </a:t>
            </a:r>
            <a:r>
              <a:rPr lang="pt-BR" sz="1400">
                <a:solidFill>
                  <a:srgbClr val="006600"/>
                </a:solidFill>
                <a:latin typeface="Georgia"/>
                <a:ea typeface="Georgia"/>
                <a:cs typeface="Georgia"/>
                <a:sym typeface="Georgia"/>
              </a:rPr>
              <a:t>/* </a:t>
            </a:r>
            <a:r>
              <a:rPr i="1" lang="pt-BR" sz="1400">
                <a:solidFill>
                  <a:srgbClr val="006600"/>
                </a:solidFill>
                <a:latin typeface="Georgia"/>
                <a:ea typeface="Georgia"/>
                <a:cs typeface="Georgia"/>
                <a:sym typeface="Georgia"/>
              </a:rPr>
              <a:t>Insere key na sequência ordenada </a:t>
            </a:r>
            <a:r>
              <a:rPr lang="pt-BR" sz="1400">
                <a:solidFill>
                  <a:srgbClr val="006600"/>
                </a:solidFill>
                <a:latin typeface="Georgia"/>
                <a:ea typeface="Georgia"/>
                <a:cs typeface="Georgia"/>
                <a:sym typeface="Georgia"/>
              </a:rPr>
              <a:t>A[0 ...  j−1] 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4.             </a:t>
            </a:r>
            <a:r>
              <a:rPr i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 ← j − 1;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5.             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enquanto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</a:t>
            </a:r>
            <a:r>
              <a:rPr i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 =&gt;0)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i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(key&lt;A[i])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fazer</a:t>
            </a:r>
            <a:endParaRPr b="1" i="1"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6.                      A[i + 1] ← A[ i ];                          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/* Deslocamento de elementos */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AutoNum type="arabicPeriod" startAt="7"/>
            </a:pPr>
            <a:r>
              <a:rPr i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      i ←i − 1;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AutoNum type="arabicPeriod" startAt="7"/>
            </a:pPr>
            <a:r>
              <a:rPr i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fim-enquanto</a:t>
            </a:r>
            <a:endParaRPr b="1"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AutoNum type="arabicPeriod" startAt="8"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A[i + 1] ← key;                                    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/* Inserção da Key */   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9.  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fim-para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</a:t>
            </a:r>
            <a:endParaRPr/>
          </a:p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lang="pt-B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Ordenação por Inserção (Insertion Sort)</a:t>
            </a:r>
            <a:r>
              <a:rPr lang="pt-BR" sz="3600">
                <a:solidFill>
                  <a:srgbClr val="00B050"/>
                </a:solidFill>
              </a:rPr>
              <a:t> </a:t>
            </a:r>
            <a:br>
              <a:rPr lang="pt-BR" sz="3600"/>
            </a:br>
            <a:r>
              <a:rPr lang="pt-BR" sz="2400">
                <a:solidFill>
                  <a:srgbClr val="00B050"/>
                </a:solidFill>
              </a:rPr>
              <a:t>Algoritmo (Versão2)</a:t>
            </a:r>
            <a:endParaRPr/>
          </a:p>
        </p:txBody>
      </p:sp>
      <p:sp>
        <p:nvSpPr>
          <p:cNvPr id="464" name="Google Shape;464;p33"/>
          <p:cNvSpPr txBox="1"/>
          <p:nvPr/>
        </p:nvSpPr>
        <p:spPr>
          <a:xfrm>
            <a:off x="749300" y="14605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Esta versão define os índices de uma maneira um pouco diferente, porém equivalente.</a:t>
            </a:r>
            <a:endParaRPr/>
          </a:p>
          <a:p>
            <a:pPr indent="-239713" lvl="0" marL="34131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5" name="Google Shape;465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6" name="Google Shape;466;p3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p3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33"/>
          <p:cNvSpPr txBox="1"/>
          <p:nvPr/>
        </p:nvSpPr>
        <p:spPr>
          <a:xfrm>
            <a:off x="1168400" y="2654300"/>
            <a:ext cx="7124700" cy="2273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INSERTION_SORT (A)                                   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/* Ordena o arranjo A[0...N-1] */</a:t>
            </a:r>
            <a:endParaRPr b="1"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1.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para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i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 ← 1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até 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Comprimento(A)-1</a:t>
            </a:r>
            <a:r>
              <a:rPr i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fazer</a:t>
            </a:r>
            <a:endParaRPr b="1"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2.               key ← A[ j ];                                            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/* Variável temporária Key */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3.               </a:t>
            </a:r>
            <a:r>
              <a:rPr i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 ← j;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4.              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enquanto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(i</a:t>
            </a:r>
            <a:r>
              <a:rPr i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&gt;0)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i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(key&lt;=A[i-1])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fazer</a:t>
            </a:r>
            <a:endParaRPr b="1" i="1"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5.                      A[i] ← A[ i -1];                                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/* Deslocamento de elementos */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6.                      i ←i −1;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7.              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fim-enquanto</a:t>
            </a:r>
            <a:endParaRPr b="1"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8.              A[i] ← key;                                              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/* Inserção da Key */  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9.       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fim-para 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Ordenação por Inserção (Insertion Sort)</a:t>
            </a:r>
            <a:br>
              <a:rPr lang="pt-BR" sz="2800"/>
            </a:br>
            <a:r>
              <a:rPr lang="pt-BR" sz="2800">
                <a:solidFill>
                  <a:srgbClr val="00B050"/>
                </a:solidFill>
              </a:rPr>
              <a:t> </a:t>
            </a:r>
            <a:r>
              <a:rPr lang="pt-BR" sz="2400">
                <a:solidFill>
                  <a:srgbClr val="00B050"/>
                </a:solidFill>
              </a:rPr>
              <a:t>Exemplo sobre a variação dos índices</a:t>
            </a:r>
            <a:endParaRPr/>
          </a:p>
        </p:txBody>
      </p:sp>
      <p:sp>
        <p:nvSpPr>
          <p:cNvPr id="475" name="Google Shape;475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6" name="Google Shape;476;p3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7" name="Google Shape;477;p3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79" name="Google Shape;479;p34"/>
          <p:cNvGraphicFramePr/>
          <p:nvPr/>
        </p:nvGraphicFramePr>
        <p:xfrm>
          <a:off x="1017588" y="2036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0" name="Google Shape;480;p34"/>
          <p:cNvGraphicFramePr/>
          <p:nvPr/>
        </p:nvGraphicFramePr>
        <p:xfrm>
          <a:off x="1350963" y="1414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40797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 </a:t>
                      </a:r>
                      <a:endParaRPr b="0" i="0" sz="16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625" marB="45625" marR="91525" marL="91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81" name="Google Shape;481;p34"/>
          <p:cNvCxnSpPr/>
          <p:nvPr/>
        </p:nvCxnSpPr>
        <p:spPr>
          <a:xfrm rot="5400000">
            <a:off x="1401763" y="1879600"/>
            <a:ext cx="312738" cy="1587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482" name="Google Shape;482;p34"/>
          <p:cNvGraphicFramePr/>
          <p:nvPr/>
        </p:nvGraphicFramePr>
        <p:xfrm>
          <a:off x="1774825" y="1427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40800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j</a:t>
                      </a:r>
                      <a:r>
                        <a:rPr b="1" i="0" lang="pt-BR" sz="16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endParaRPr b="0" i="0" sz="1600" u="none" cap="none" strike="noStrike">
                        <a:solidFill>
                          <a:srgbClr val="0000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625" marB="45625" marR="91525" marL="91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83" name="Google Shape;483;p34"/>
          <p:cNvCxnSpPr/>
          <p:nvPr/>
        </p:nvCxnSpPr>
        <p:spPr>
          <a:xfrm rot="5400000">
            <a:off x="1825625" y="1892300"/>
            <a:ext cx="312738" cy="158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484" name="Google Shape;484;p34"/>
          <p:cNvGraphicFramePr/>
          <p:nvPr/>
        </p:nvGraphicFramePr>
        <p:xfrm>
          <a:off x="1046163" y="378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5" name="Google Shape;485;p34"/>
          <p:cNvGraphicFramePr/>
          <p:nvPr/>
        </p:nvGraphicFramePr>
        <p:xfrm>
          <a:off x="1797050" y="315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408000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</a:t>
                      </a:r>
                      <a:r>
                        <a:rPr b="1" i="0" lang="pt-BR" sz="16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endParaRPr b="0" i="0" sz="1600" u="none" cap="none" strike="noStrike">
                        <a:solidFill>
                          <a:srgbClr val="0000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625" marB="45625" marR="91525" marL="91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86" name="Google Shape;486;p34"/>
          <p:cNvCxnSpPr/>
          <p:nvPr/>
        </p:nvCxnSpPr>
        <p:spPr>
          <a:xfrm rot="5400000">
            <a:off x="1847850" y="3624263"/>
            <a:ext cx="312737" cy="1588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487" name="Google Shape;487;p34"/>
          <p:cNvGraphicFramePr/>
          <p:nvPr/>
        </p:nvGraphicFramePr>
        <p:xfrm>
          <a:off x="2182813" y="316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407975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j 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625" marB="45625" marR="91525" marL="91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88" name="Google Shape;488;p34"/>
          <p:cNvCxnSpPr/>
          <p:nvPr/>
        </p:nvCxnSpPr>
        <p:spPr>
          <a:xfrm rot="5400000">
            <a:off x="2233613" y="3627438"/>
            <a:ext cx="312737" cy="158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489" name="Google Shape;489;p34"/>
          <p:cNvGraphicFramePr/>
          <p:nvPr/>
        </p:nvGraphicFramePr>
        <p:xfrm>
          <a:off x="4524375" y="376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0" name="Google Shape;490;p34"/>
          <p:cNvGraphicFramePr/>
          <p:nvPr/>
        </p:nvGraphicFramePr>
        <p:xfrm>
          <a:off x="4883150" y="314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408000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 </a:t>
                      </a:r>
                      <a:endParaRPr b="0" i="0" sz="16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625" marB="45625" marR="91525" marL="91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91" name="Google Shape;491;p34"/>
          <p:cNvCxnSpPr/>
          <p:nvPr/>
        </p:nvCxnSpPr>
        <p:spPr>
          <a:xfrm rot="5400000">
            <a:off x="4934744" y="3612356"/>
            <a:ext cx="311150" cy="1588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492" name="Google Shape;492;p34"/>
          <p:cNvGraphicFramePr/>
          <p:nvPr/>
        </p:nvGraphicFramePr>
        <p:xfrm>
          <a:off x="5688013" y="315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407975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j 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625" marB="45625" marR="91525" marL="91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93" name="Google Shape;493;p34"/>
          <p:cNvCxnSpPr/>
          <p:nvPr/>
        </p:nvCxnSpPr>
        <p:spPr>
          <a:xfrm rot="5400000">
            <a:off x="5739607" y="3625056"/>
            <a:ext cx="311150" cy="158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494" name="Google Shape;494;p34"/>
          <p:cNvGraphicFramePr/>
          <p:nvPr/>
        </p:nvGraphicFramePr>
        <p:xfrm>
          <a:off x="989013" y="539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5" name="Google Shape;495;p34"/>
          <p:cNvGraphicFramePr/>
          <p:nvPr/>
        </p:nvGraphicFramePr>
        <p:xfrm>
          <a:off x="2874963" y="475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407975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 </a:t>
                      </a:r>
                      <a:endParaRPr b="0" i="0" sz="16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625" marB="45625" marR="91525" marL="91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96" name="Google Shape;496;p34"/>
          <p:cNvCxnSpPr/>
          <p:nvPr/>
        </p:nvCxnSpPr>
        <p:spPr>
          <a:xfrm rot="5400000">
            <a:off x="2926557" y="5225256"/>
            <a:ext cx="311150" cy="1587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497" name="Google Shape;497;p34"/>
          <p:cNvGraphicFramePr/>
          <p:nvPr/>
        </p:nvGraphicFramePr>
        <p:xfrm>
          <a:off x="3282950" y="478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408000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j 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625" marB="45625" marR="91525" marL="91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98" name="Google Shape;498;p34"/>
          <p:cNvCxnSpPr/>
          <p:nvPr/>
        </p:nvCxnSpPr>
        <p:spPr>
          <a:xfrm rot="5400000">
            <a:off x="3334544" y="5250656"/>
            <a:ext cx="311150" cy="158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499" name="Google Shape;499;p34"/>
          <p:cNvGraphicFramePr/>
          <p:nvPr/>
        </p:nvGraphicFramePr>
        <p:xfrm>
          <a:off x="4573588" y="538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0" name="Google Shape;500;p34"/>
          <p:cNvGraphicFramePr/>
          <p:nvPr/>
        </p:nvGraphicFramePr>
        <p:xfrm>
          <a:off x="4956175" y="4783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40800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 </a:t>
                      </a:r>
                      <a:endParaRPr b="0" i="0" sz="16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625" marB="45625" marR="91525" marL="91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01" name="Google Shape;501;p34"/>
          <p:cNvCxnSpPr/>
          <p:nvPr/>
        </p:nvCxnSpPr>
        <p:spPr>
          <a:xfrm rot="5400000">
            <a:off x="5007769" y="5249069"/>
            <a:ext cx="311150" cy="1588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502" name="Google Shape;502;p34"/>
          <p:cNvGraphicFramePr/>
          <p:nvPr/>
        </p:nvGraphicFramePr>
        <p:xfrm>
          <a:off x="6892925" y="477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408000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j 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625" marB="45625" marR="91525" marL="91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03" name="Google Shape;503;p34"/>
          <p:cNvCxnSpPr/>
          <p:nvPr/>
        </p:nvCxnSpPr>
        <p:spPr>
          <a:xfrm rot="5400000">
            <a:off x="6946107" y="5237956"/>
            <a:ext cx="311150" cy="158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04" name="Google Shape;504;p34"/>
          <p:cNvSpPr/>
          <p:nvPr/>
        </p:nvSpPr>
        <p:spPr>
          <a:xfrm>
            <a:off x="2154238" y="1216025"/>
            <a:ext cx="1365250" cy="323850"/>
          </a:xfrm>
          <a:prstGeom prst="wedgeRoundRectCallout">
            <a:avLst>
              <a:gd fmla="val -57242" name="adj1"/>
              <a:gd fmla="val 82400" name="adj2"/>
              <a:gd fmla="val 16667" name="adj3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externo</a:t>
            </a:r>
            <a:endParaRPr/>
          </a:p>
        </p:txBody>
      </p:sp>
      <p:sp>
        <p:nvSpPr>
          <p:cNvPr id="505" name="Google Shape;505;p34"/>
          <p:cNvSpPr/>
          <p:nvPr/>
        </p:nvSpPr>
        <p:spPr>
          <a:xfrm>
            <a:off x="76200" y="1216025"/>
            <a:ext cx="1381125" cy="330200"/>
          </a:xfrm>
          <a:prstGeom prst="wedgeRoundRectCallout">
            <a:avLst>
              <a:gd fmla="val 49287" name="adj1"/>
              <a:gd fmla="val 76108" name="adj2"/>
              <a:gd fmla="val 16667" name="adj3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interno</a:t>
            </a:r>
            <a:endParaRPr/>
          </a:p>
        </p:txBody>
      </p:sp>
      <p:sp>
        <p:nvSpPr>
          <p:cNvPr id="506" name="Google Shape;506;p34"/>
          <p:cNvSpPr/>
          <p:nvPr/>
        </p:nvSpPr>
        <p:spPr>
          <a:xfrm>
            <a:off x="7605713" y="2062163"/>
            <a:ext cx="1365250" cy="820737"/>
          </a:xfrm>
          <a:prstGeom prst="wedgeRoundRectCallout">
            <a:avLst>
              <a:gd fmla="val -19103" name="adj1"/>
              <a:gd fmla="val 45325" name="adj2"/>
              <a:gd fmla="val 16667" name="adj3"/>
            </a:avLst>
          </a:prstGeom>
          <a:solidFill>
            <a:srgbClr val="F6F7E3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1ª. passagem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completa 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interno</a:t>
            </a:r>
            <a:endParaRPr/>
          </a:p>
        </p:txBody>
      </p:sp>
      <p:sp>
        <p:nvSpPr>
          <p:cNvPr id="507" name="Google Shape;507;p34"/>
          <p:cNvSpPr/>
          <p:nvPr/>
        </p:nvSpPr>
        <p:spPr>
          <a:xfrm>
            <a:off x="7605713" y="3662363"/>
            <a:ext cx="1365250" cy="820737"/>
          </a:xfrm>
          <a:prstGeom prst="wedgeRoundRectCallout">
            <a:avLst>
              <a:gd fmla="val -19103" name="adj1"/>
              <a:gd fmla="val 45325" name="adj2"/>
              <a:gd fmla="val 16667" name="adj3"/>
            </a:avLst>
          </a:prstGeom>
          <a:solidFill>
            <a:srgbClr val="F6F7E3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2ª. passagem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completa 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interno</a:t>
            </a:r>
            <a:endParaRPr/>
          </a:p>
        </p:txBody>
      </p:sp>
      <p:sp>
        <p:nvSpPr>
          <p:cNvPr id="508" name="Google Shape;508;p34"/>
          <p:cNvSpPr/>
          <p:nvPr/>
        </p:nvSpPr>
        <p:spPr>
          <a:xfrm>
            <a:off x="7618413" y="5419725"/>
            <a:ext cx="1365250" cy="820738"/>
          </a:xfrm>
          <a:prstGeom prst="wedgeRoundRectCallout">
            <a:avLst>
              <a:gd fmla="val -19103" name="adj1"/>
              <a:gd fmla="val 45325" name="adj2"/>
              <a:gd fmla="val 16667" name="adj3"/>
            </a:avLst>
          </a:prstGeom>
          <a:solidFill>
            <a:srgbClr val="F6F7E3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5ª. passagem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completa 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interno</a:t>
            </a:r>
            <a:endParaRPr/>
          </a:p>
        </p:txBody>
      </p:sp>
      <p:sp>
        <p:nvSpPr>
          <p:cNvPr id="509" name="Google Shape;509;p34"/>
          <p:cNvSpPr/>
          <p:nvPr/>
        </p:nvSpPr>
        <p:spPr>
          <a:xfrm>
            <a:off x="703263" y="4707061"/>
            <a:ext cx="2203450" cy="298450"/>
          </a:xfrm>
          <a:prstGeom prst="wedgeRoundRectCallout">
            <a:avLst>
              <a:gd fmla="val -19103" name="adj1"/>
              <a:gd fmla="val 45325" name="adj2"/>
              <a:gd fmla="val 16667" name="adj3"/>
            </a:avLst>
          </a:prstGeom>
          <a:solidFill>
            <a:srgbClr val="F6F7E3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Inicio das comparações</a:t>
            </a:r>
            <a:endParaRPr/>
          </a:p>
        </p:txBody>
      </p:sp>
      <p:sp>
        <p:nvSpPr>
          <p:cNvPr id="510" name="Google Shape;510;p34"/>
          <p:cNvSpPr/>
          <p:nvPr/>
        </p:nvSpPr>
        <p:spPr>
          <a:xfrm>
            <a:off x="3765551" y="4738687"/>
            <a:ext cx="1279524" cy="617538"/>
          </a:xfrm>
          <a:prstGeom prst="wedgeRoundRectCallout">
            <a:avLst>
              <a:gd fmla="val -19103" name="adj1"/>
              <a:gd fmla="val 45325" name="adj2"/>
              <a:gd fmla="val 16667" name="adj3"/>
            </a:avLst>
          </a:prstGeom>
          <a:solidFill>
            <a:srgbClr val="F6F7E3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Fim das comparações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Ordenação</a:t>
            </a:r>
            <a:r>
              <a:rPr lang="pt-BR" sz="2900">
                <a:solidFill>
                  <a:srgbClr val="C00000"/>
                </a:solidFill>
              </a:rPr>
              <a:t> por Inserção (Insertion Sort)</a:t>
            </a:r>
            <a:r>
              <a:rPr lang="pt-BR" sz="3600">
                <a:solidFill>
                  <a:srgbClr val="00B050"/>
                </a:solidFill>
              </a:rPr>
              <a:t> </a:t>
            </a:r>
            <a:r>
              <a:rPr lang="pt-BR" sz="2400">
                <a:solidFill>
                  <a:srgbClr val="00B050"/>
                </a:solidFill>
              </a:rPr>
              <a:t>Descrição do Algoritmo</a:t>
            </a:r>
            <a:endParaRPr/>
          </a:p>
        </p:txBody>
      </p:sp>
      <p:sp>
        <p:nvSpPr>
          <p:cNvPr id="516" name="Google Shape;516;p35"/>
          <p:cNvSpPr txBox="1"/>
          <p:nvPr/>
        </p:nvSpPr>
        <p:spPr>
          <a:xfrm>
            <a:off x="749300" y="1460500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por inserção realiza em cada passagem a inserção de um elemento, marcado em azul na figura, na posição certa de uma sequência previamente ordenada no vetor.</a:t>
            </a:r>
            <a:endParaRPr/>
          </a:p>
          <a:p>
            <a:pPr indent="-239713" lvl="0" marL="34131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7" name="Google Shape;517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9" name="Google Shape;519;p3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0" name="Google Shape;520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21" name="Google Shape;521;p35"/>
          <p:cNvGraphicFramePr/>
          <p:nvPr/>
        </p:nvGraphicFramePr>
        <p:xfrm>
          <a:off x="3074988" y="3903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2" name="Google Shape;522;p35"/>
          <p:cNvSpPr/>
          <p:nvPr/>
        </p:nvSpPr>
        <p:spPr>
          <a:xfrm>
            <a:off x="5078413" y="2843213"/>
            <a:ext cx="1066800" cy="654050"/>
          </a:xfrm>
          <a:prstGeom prst="wedgeRoundRectCallout">
            <a:avLst>
              <a:gd fmla="val -39722" name="adj1"/>
              <a:gd fmla="val 109093" name="adj2"/>
              <a:gd fmla="val 16667" name="adj3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Chave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inserir</a:t>
            </a:r>
            <a:endParaRPr/>
          </a:p>
        </p:txBody>
      </p:sp>
      <p:sp>
        <p:nvSpPr>
          <p:cNvPr id="523" name="Google Shape;523;p35"/>
          <p:cNvSpPr/>
          <p:nvPr/>
        </p:nvSpPr>
        <p:spPr>
          <a:xfrm>
            <a:off x="2255838" y="2843213"/>
            <a:ext cx="1250950" cy="654050"/>
          </a:xfrm>
          <a:prstGeom prst="wedgeRoundRectCallout">
            <a:avLst>
              <a:gd fmla="val 104402" name="adj1"/>
              <a:gd fmla="val 70468" name="adj2"/>
              <a:gd fmla="val 16667" name="adj3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Sequência Ordenada</a:t>
            </a:r>
            <a:endParaRPr/>
          </a:p>
        </p:txBody>
      </p:sp>
      <p:sp>
        <p:nvSpPr>
          <p:cNvPr id="524" name="Google Shape;524;p35"/>
          <p:cNvSpPr/>
          <p:nvPr/>
        </p:nvSpPr>
        <p:spPr>
          <a:xfrm rot="-5400000">
            <a:off x="4125913" y="3128963"/>
            <a:ext cx="155575" cy="139382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Ordenação</a:t>
            </a:r>
            <a:r>
              <a:rPr lang="pt-BR" sz="2900">
                <a:solidFill>
                  <a:srgbClr val="C00000"/>
                </a:solidFill>
              </a:rPr>
              <a:t> por Inserção (Insertion Sort) </a:t>
            </a:r>
            <a:r>
              <a:rPr lang="pt-BR" sz="2800">
                <a:solidFill>
                  <a:srgbClr val="00B050"/>
                </a:solidFill>
              </a:rPr>
              <a:t>Exemplo de uma iteração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530" name="Google Shape;530;p36"/>
          <p:cNvSpPr txBox="1"/>
          <p:nvPr/>
        </p:nvSpPr>
        <p:spPr>
          <a:xfrm>
            <a:off x="749300" y="1460500"/>
            <a:ext cx="77724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Na figura,  o elemento a ser inserido, marcado em azul, é armazenado temporariamente na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variável auxiliar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Key, de maneira a permitir os deslocamentos.</a:t>
            </a:r>
            <a:endParaRPr/>
          </a:p>
          <a:p>
            <a:pPr indent="-239713" lvl="0" marL="34131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1" name="Google Shape;531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2" name="Google Shape;532;p3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3" name="Google Shape;533;p3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" name="Google Shape;534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" name="Google Shape;535;p36"/>
          <p:cNvSpPr/>
          <p:nvPr/>
        </p:nvSpPr>
        <p:spPr>
          <a:xfrm>
            <a:off x="5435600" y="4714875"/>
            <a:ext cx="1752600" cy="387350"/>
          </a:xfrm>
          <a:prstGeom prst="wedgeRoundRectCallout">
            <a:avLst>
              <a:gd fmla="val -92992" name="adj1"/>
              <a:gd fmla="val -77678" name="adj2"/>
              <a:gd fmla="val 16667" name="adj3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Deslocamentos</a:t>
            </a:r>
            <a:endParaRPr/>
          </a:p>
        </p:txBody>
      </p:sp>
      <p:sp>
        <p:nvSpPr>
          <p:cNvPr id="536" name="Google Shape;536;p36"/>
          <p:cNvSpPr/>
          <p:nvPr/>
        </p:nvSpPr>
        <p:spPr>
          <a:xfrm>
            <a:off x="5435600" y="2794000"/>
            <a:ext cx="1250950" cy="330200"/>
          </a:xfrm>
          <a:prstGeom prst="wedgeRoundRectCallout">
            <a:avLst>
              <a:gd fmla="val -115903" name="adj1"/>
              <a:gd fmla="val 56876" name="adj2"/>
              <a:gd fmla="val 16667" name="adj3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Inserção</a:t>
            </a:r>
            <a:endParaRPr/>
          </a:p>
        </p:txBody>
      </p:sp>
      <p:graphicFrame>
        <p:nvGraphicFramePr>
          <p:cNvPr id="537" name="Google Shape;537;p36"/>
          <p:cNvGraphicFramePr/>
          <p:nvPr/>
        </p:nvGraphicFramePr>
        <p:xfrm>
          <a:off x="2593975" y="355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8" name="Google Shape;538;p36"/>
          <p:cNvSpPr/>
          <p:nvPr/>
        </p:nvSpPr>
        <p:spPr>
          <a:xfrm flipH="1" rot="10800000">
            <a:off x="4418013" y="3889375"/>
            <a:ext cx="266700" cy="754063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9" name="Google Shape;539;p36"/>
          <p:cNvSpPr/>
          <p:nvPr/>
        </p:nvSpPr>
        <p:spPr>
          <a:xfrm flipH="1" rot="10800000">
            <a:off x="4024313" y="3889375"/>
            <a:ext cx="266700" cy="754063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0" name="Google Shape;540;p36"/>
          <p:cNvSpPr/>
          <p:nvPr/>
        </p:nvSpPr>
        <p:spPr>
          <a:xfrm flipH="1" rot="10800000">
            <a:off x="3630613" y="3889375"/>
            <a:ext cx="266700" cy="754063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1" name="Google Shape;541;p36"/>
          <p:cNvSpPr/>
          <p:nvPr/>
        </p:nvSpPr>
        <p:spPr>
          <a:xfrm flipH="1" rot="-1047886">
            <a:off x="3507486" y="2526615"/>
            <a:ext cx="3564902" cy="980808"/>
          </a:xfrm>
          <a:prstGeom prst="arc">
            <a:avLst>
              <a:gd fmla="val 10867233" name="adj1"/>
              <a:gd fmla="val 5" name="adj2"/>
            </a:avLst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2" name="Google Shape;542;p36"/>
          <p:cNvSpPr/>
          <p:nvPr/>
        </p:nvSpPr>
        <p:spPr>
          <a:xfrm>
            <a:off x="4989513" y="4605338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43" name="Google Shape;543;p36"/>
          <p:cNvSpPr/>
          <p:nvPr/>
        </p:nvSpPr>
        <p:spPr>
          <a:xfrm>
            <a:off x="4951413" y="29591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544" name="Google Shape;544;p36"/>
          <p:cNvSpPr/>
          <p:nvPr/>
        </p:nvSpPr>
        <p:spPr>
          <a:xfrm>
            <a:off x="6718300" y="3408363"/>
            <a:ext cx="1663700" cy="338137"/>
          </a:xfrm>
          <a:prstGeom prst="wedgeRoundRectCallout">
            <a:avLst>
              <a:gd fmla="val -162778" name="adj1"/>
              <a:gd fmla="val 88215" name="adj2"/>
              <a:gd fmla="val 16667" name="adj3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Copia da chave</a:t>
            </a:r>
            <a:endParaRPr/>
          </a:p>
        </p:txBody>
      </p:sp>
      <p:sp>
        <p:nvSpPr>
          <p:cNvPr id="545" name="Google Shape;545;p36"/>
          <p:cNvSpPr/>
          <p:nvPr/>
        </p:nvSpPr>
        <p:spPr>
          <a:xfrm>
            <a:off x="5832475" y="3633788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graphicFrame>
        <p:nvGraphicFramePr>
          <p:cNvPr id="546" name="Google Shape;546;p36"/>
          <p:cNvGraphicFramePr/>
          <p:nvPr/>
        </p:nvGraphicFramePr>
        <p:xfrm>
          <a:off x="6994525" y="2233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50482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Key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1" name="Google Shape;551;p37"/>
          <p:cNvGraphicFramePr/>
          <p:nvPr/>
        </p:nvGraphicFramePr>
        <p:xfrm>
          <a:off x="4906963" y="1954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2" name="Google Shape;552;p3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Ordenação </a:t>
            </a:r>
            <a:r>
              <a:rPr lang="pt-BR" sz="2900">
                <a:solidFill>
                  <a:srgbClr val="C00000"/>
                </a:solidFill>
              </a:rPr>
              <a:t>por Inserção (Insertion Sort)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Exemplo Completo</a:t>
            </a:r>
            <a:endParaRPr/>
          </a:p>
        </p:txBody>
      </p:sp>
      <p:sp>
        <p:nvSpPr>
          <p:cNvPr id="553" name="Google Shape;553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4" name="Google Shape;554;p3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5" name="Google Shape;555;p3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6" name="Google Shape;556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57" name="Google Shape;557;p37"/>
          <p:cNvGraphicFramePr/>
          <p:nvPr/>
        </p:nvGraphicFramePr>
        <p:xfrm>
          <a:off x="942975" y="194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8" name="Google Shape;558;p37"/>
          <p:cNvSpPr/>
          <p:nvPr/>
        </p:nvSpPr>
        <p:spPr>
          <a:xfrm flipH="1" rot="10800000">
            <a:off x="1581150" y="2266950"/>
            <a:ext cx="266700" cy="754063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59" name="Google Shape;559;p37"/>
          <p:cNvGraphicFramePr/>
          <p:nvPr/>
        </p:nvGraphicFramePr>
        <p:xfrm>
          <a:off x="904875" y="3627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0" name="Google Shape;560;p37"/>
          <p:cNvSpPr/>
          <p:nvPr/>
        </p:nvSpPr>
        <p:spPr>
          <a:xfrm flipH="1" rot="10800000">
            <a:off x="1955800" y="3951288"/>
            <a:ext cx="266700" cy="754062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61" name="Google Shape;561;p37"/>
          <p:cNvGraphicFramePr/>
          <p:nvPr/>
        </p:nvGraphicFramePr>
        <p:xfrm>
          <a:off x="904875" y="531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2" name="Google Shape;562;p37"/>
          <p:cNvSpPr/>
          <p:nvPr/>
        </p:nvSpPr>
        <p:spPr>
          <a:xfrm flipH="1" rot="10800000">
            <a:off x="6731000" y="2290763"/>
            <a:ext cx="266700" cy="754062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37"/>
          <p:cNvSpPr/>
          <p:nvPr/>
        </p:nvSpPr>
        <p:spPr>
          <a:xfrm flipH="1" rot="10800000">
            <a:off x="6350000" y="2290763"/>
            <a:ext cx="266700" cy="754062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4" name="Google Shape;564;p37"/>
          <p:cNvSpPr/>
          <p:nvPr/>
        </p:nvSpPr>
        <p:spPr>
          <a:xfrm flipH="1" rot="10800000">
            <a:off x="5969000" y="2290763"/>
            <a:ext cx="266700" cy="754062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5" name="Google Shape;565;p37"/>
          <p:cNvSpPr/>
          <p:nvPr/>
        </p:nvSpPr>
        <p:spPr>
          <a:xfrm flipH="1" rot="10800000">
            <a:off x="5588000" y="2290763"/>
            <a:ext cx="266700" cy="754062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66" name="Google Shape;566;p37"/>
          <p:cNvGraphicFramePr/>
          <p:nvPr/>
        </p:nvGraphicFramePr>
        <p:xfrm>
          <a:off x="4891088" y="360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567" name="Google Shape;567;p37"/>
          <p:cNvSpPr/>
          <p:nvPr/>
        </p:nvSpPr>
        <p:spPr>
          <a:xfrm flipH="1" rot="10800000">
            <a:off x="7086600" y="3924300"/>
            <a:ext cx="266700" cy="754063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8" name="Google Shape;568;p37"/>
          <p:cNvSpPr/>
          <p:nvPr/>
        </p:nvSpPr>
        <p:spPr>
          <a:xfrm flipH="1" rot="10800000">
            <a:off x="6697663" y="3924300"/>
            <a:ext cx="266700" cy="754063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9" name="Google Shape;569;p37"/>
          <p:cNvSpPr/>
          <p:nvPr/>
        </p:nvSpPr>
        <p:spPr>
          <a:xfrm flipH="1" rot="10800000">
            <a:off x="6310313" y="3937000"/>
            <a:ext cx="266700" cy="754063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70" name="Google Shape;570;p37"/>
          <p:cNvGraphicFramePr/>
          <p:nvPr/>
        </p:nvGraphicFramePr>
        <p:xfrm>
          <a:off x="4891088" y="529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f)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1" name="Google Shape;571;p37"/>
          <p:cNvGraphicFramePr/>
          <p:nvPr/>
        </p:nvGraphicFramePr>
        <p:xfrm>
          <a:off x="3819525" y="13247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50482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Key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572" name="Google Shape;572;p37"/>
          <p:cNvSpPr/>
          <p:nvPr/>
        </p:nvSpPr>
        <p:spPr>
          <a:xfrm flipH="1" rot="-711669">
            <a:off x="1472949" y="1323764"/>
            <a:ext cx="2431094" cy="800310"/>
          </a:xfrm>
          <a:prstGeom prst="arc">
            <a:avLst>
              <a:gd fmla="val 10867233" name="adj1"/>
              <a:gd fmla="val 5" name="adj2"/>
            </a:avLst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73" name="Google Shape;573;p37"/>
          <p:cNvGraphicFramePr/>
          <p:nvPr/>
        </p:nvGraphicFramePr>
        <p:xfrm>
          <a:off x="3834925" y="29154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50482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Key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574" name="Google Shape;574;p37"/>
          <p:cNvSpPr/>
          <p:nvPr/>
        </p:nvSpPr>
        <p:spPr>
          <a:xfrm flipH="1" rot="-919005">
            <a:off x="1847113" y="2954232"/>
            <a:ext cx="2081097" cy="841375"/>
          </a:xfrm>
          <a:prstGeom prst="arc">
            <a:avLst>
              <a:gd fmla="val 10867233" name="adj1"/>
              <a:gd fmla="val 5" name="adj2"/>
            </a:avLst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75" name="Google Shape;575;p37"/>
          <p:cNvGraphicFramePr/>
          <p:nvPr/>
        </p:nvGraphicFramePr>
        <p:xfrm>
          <a:off x="3836329" y="461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50482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Key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576" name="Google Shape;576;p37"/>
          <p:cNvSpPr/>
          <p:nvPr/>
        </p:nvSpPr>
        <p:spPr>
          <a:xfrm flipH="1" rot="-919005">
            <a:off x="2637974" y="4684309"/>
            <a:ext cx="1324273" cy="907080"/>
          </a:xfrm>
          <a:prstGeom prst="arc">
            <a:avLst>
              <a:gd fmla="val 11667892" name="adj1"/>
              <a:gd fmla="val 5" name="adj2"/>
            </a:avLst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77" name="Google Shape;577;p37"/>
          <p:cNvGraphicFramePr/>
          <p:nvPr/>
        </p:nvGraphicFramePr>
        <p:xfrm>
          <a:off x="7951958" y="13009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50482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Key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578" name="Google Shape;578;p37"/>
          <p:cNvSpPr/>
          <p:nvPr/>
        </p:nvSpPr>
        <p:spPr>
          <a:xfrm flipH="1" rot="-919005">
            <a:off x="5435752" y="1308804"/>
            <a:ext cx="2586707" cy="804887"/>
          </a:xfrm>
          <a:prstGeom prst="arc">
            <a:avLst>
              <a:gd fmla="val 10767591" name="adj1"/>
              <a:gd fmla="val 21397170" name="adj2"/>
            </a:avLst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79" name="Google Shape;579;p37"/>
          <p:cNvGraphicFramePr/>
          <p:nvPr/>
        </p:nvGraphicFramePr>
        <p:xfrm>
          <a:off x="7951958" y="2959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50482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Key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580" name="Google Shape;580;p37"/>
          <p:cNvSpPr/>
          <p:nvPr/>
        </p:nvSpPr>
        <p:spPr>
          <a:xfrm flipH="1" rot="-919005">
            <a:off x="6246558" y="3060912"/>
            <a:ext cx="1681151" cy="881634"/>
          </a:xfrm>
          <a:prstGeom prst="arc">
            <a:avLst>
              <a:gd fmla="val 10767591" name="adj1"/>
              <a:gd fmla="val 21397170" name="adj2"/>
            </a:avLst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Ordenação por Inserção (Insertion Sort)</a:t>
            </a:r>
            <a:r>
              <a:rPr lang="pt-BR" sz="2800">
                <a:solidFill>
                  <a:srgbClr val="00B050"/>
                </a:solidFill>
              </a:rPr>
              <a:t> 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Complexidade do Algoritmo – Comparações</a:t>
            </a:r>
            <a:endParaRPr/>
          </a:p>
        </p:txBody>
      </p:sp>
      <p:sp>
        <p:nvSpPr>
          <p:cNvPr id="586" name="Google Shape;586;p38"/>
          <p:cNvSpPr txBox="1"/>
          <p:nvPr/>
        </p:nvSpPr>
        <p:spPr>
          <a:xfrm>
            <a:off x="749300" y="1460500"/>
            <a:ext cx="7772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método de inserção realiza dois tipos de operações: comparações e deslocamentos (cópias). 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Na primeira passagem, o método faz </a:t>
            </a:r>
            <a:r>
              <a:rPr b="1"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no máximo</a:t>
            </a: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uma comparação. Na segunda passagem, o método faz no máximo duas comparações. Assim, sucessivamente até que na última passagem, o método faz no máximo N-1 comparações.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No pior caso, o método realizará: 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							 comparações.</a:t>
            </a:r>
            <a:endParaRPr/>
          </a:p>
        </p:txBody>
      </p:sp>
      <p:sp>
        <p:nvSpPr>
          <p:cNvPr id="587" name="Google Shape;587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8" name="Google Shape;588;p3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9" name="Google Shape;589;p3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0" name="Google Shape;590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1" name="Google Shape;591;p38"/>
          <p:cNvSpPr txBox="1"/>
          <p:nvPr/>
        </p:nvSpPr>
        <p:spPr>
          <a:xfrm>
            <a:off x="749300" y="44958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número de cópias é aproximadamente o mesmo que o número de comparações. Contudo, uma copia, não é tão demorada quanto uma troca. O que representa uma vantagem com relação ao método de bolha.</a:t>
            </a:r>
            <a:endParaRPr/>
          </a:p>
          <a:p>
            <a:pPr indent="-2397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92" name="Google Shape;59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1350" y="3822700"/>
            <a:ext cx="430053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Ordenação por Inserção (Insertion Sort)</a:t>
            </a:r>
            <a:r>
              <a:rPr lang="pt-BR" sz="2800">
                <a:solidFill>
                  <a:srgbClr val="00B050"/>
                </a:solidFill>
              </a:rPr>
              <a:t> 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Complexidade do Algoritmo – Comparações e trocas</a:t>
            </a:r>
            <a:endParaRPr/>
          </a:p>
        </p:txBody>
      </p:sp>
      <p:sp>
        <p:nvSpPr>
          <p:cNvPr id="598" name="Google Shape;598;p39"/>
          <p:cNvSpPr txBox="1"/>
          <p:nvPr/>
        </p:nvSpPr>
        <p:spPr>
          <a:xfrm>
            <a:off x="749300" y="14605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número de comparações dependerá dos valores contidos no vetor,  existem três casos a considerar:</a:t>
            </a:r>
            <a:endParaRPr/>
          </a:p>
          <a:p>
            <a:pPr indent="-341313" lvl="1" marL="796925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1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Pior caso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.- o vetor se encontra ordenado em ordem inverso (descendente) resultando em N*(N-1)/2 comparações e copias. A ordenação </a:t>
            </a:r>
            <a:r>
              <a:rPr b="1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executa em tempo O(N</a:t>
            </a:r>
            <a:r>
              <a:rPr b="1" baseline="3000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1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1" marL="796925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1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Médio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.- acontece com dados aleatórios, neste caso, metade das comparações e copias são realizadas resultando em N*(N-1)/4 comparações e trocas. A ordenação </a:t>
            </a:r>
            <a:r>
              <a:rPr b="1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executa em tempo O(N</a:t>
            </a:r>
            <a:r>
              <a:rPr b="1" baseline="3000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1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).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1" marL="796925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1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Melhor Caso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.- os dados já se encontram ordenados ou quase ordenados.  Neste caso,  o loop interno não é executado, já que a condição nunca será satisfeita.  O laço externo executa N-1 vezes A ordenação </a:t>
            </a:r>
            <a:r>
              <a:rPr b="1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executa em tempo O(N)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239712" lvl="1" marL="796925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397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397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9" name="Google Shape;599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0" name="Google Shape;600;p3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1" name="Google Shape;601;p3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2" name="Google Shape;602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Algoritmos Elementares 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Comparação de Complexidade</a:t>
            </a:r>
            <a:endParaRPr/>
          </a:p>
        </p:txBody>
      </p:sp>
      <p:sp>
        <p:nvSpPr>
          <p:cNvPr id="608" name="Google Shape;608;p40"/>
          <p:cNvSpPr txBox="1"/>
          <p:nvPr/>
        </p:nvSpPr>
        <p:spPr>
          <a:xfrm>
            <a:off x="749300" y="1308100"/>
            <a:ext cx="77724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comparação detalhada entre os três algoritmos elementares:</a:t>
            </a:r>
            <a:endParaRPr/>
          </a:p>
          <a:p>
            <a:pPr indent="-2397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397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9" name="Google Shape;609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0" name="Google Shape;610;p4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1" name="Google Shape;611;p4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2" name="Google Shape;612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13" name="Google Shape;613;p40"/>
          <p:cNvGraphicFramePr/>
          <p:nvPr/>
        </p:nvGraphicFramePr>
        <p:xfrm>
          <a:off x="711200" y="25019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{92E9FFD1-6656-4AD1-8A2C-3104145CA092}</a:tableStyleId>
              </a:tblPr>
              <a:tblGrid>
                <a:gridCol w="965200"/>
                <a:gridCol w="1117600"/>
                <a:gridCol w="1231900"/>
                <a:gridCol w="1257300"/>
                <a:gridCol w="952500"/>
                <a:gridCol w="1193800"/>
                <a:gridCol w="1092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Método Bolha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Método Seleção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Método Inserção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Caso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Comp.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Trocas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Comp.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Trocas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Comp.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Copias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Pior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(N</a:t>
                      </a:r>
                      <a:r>
                        <a:rPr baseline="30000" lang="pt-BR" sz="1800" u="none" cap="none" strike="noStrike"/>
                        <a:t>2</a:t>
                      </a:r>
                      <a:r>
                        <a:rPr lang="pt-BR" sz="1800" u="none" cap="none" strike="noStrike"/>
                        <a:t>-N)/2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(N</a:t>
                      </a:r>
                      <a:r>
                        <a:rPr baseline="30000" lang="pt-BR" sz="1800" u="none" cap="none" strike="noStrike"/>
                        <a:t>2</a:t>
                      </a:r>
                      <a:r>
                        <a:rPr lang="pt-BR" sz="1800" u="none" cap="none" strike="noStrike"/>
                        <a:t>-N)/2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(N</a:t>
                      </a:r>
                      <a:r>
                        <a:rPr baseline="30000" lang="pt-BR" sz="1800" u="none" cap="none" strike="noStrike"/>
                        <a:t>2</a:t>
                      </a:r>
                      <a:r>
                        <a:rPr lang="pt-BR" sz="1800" u="none" cap="none" strike="noStrike"/>
                        <a:t>-N)/2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(N</a:t>
                      </a:r>
                      <a:r>
                        <a:rPr baseline="30000" lang="pt-BR" sz="1800" u="none" cap="none" strike="noStrike"/>
                        <a:t>2</a:t>
                      </a:r>
                      <a:r>
                        <a:rPr lang="pt-BR" sz="1800" u="none" cap="none" strike="noStrike"/>
                        <a:t>-N)/2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(N</a:t>
                      </a:r>
                      <a:r>
                        <a:rPr baseline="30000" lang="pt-BR" sz="1800" u="none" cap="none" strike="noStrike"/>
                        <a:t>2</a:t>
                      </a:r>
                      <a:r>
                        <a:rPr lang="pt-BR" sz="1800" u="none" cap="none" strike="noStrike"/>
                        <a:t>-N)/2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Médio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(N</a:t>
                      </a:r>
                      <a:r>
                        <a:rPr baseline="30000" lang="pt-BR" sz="1800" u="none" cap="none" strike="noStrike"/>
                        <a:t>2</a:t>
                      </a:r>
                      <a:r>
                        <a:rPr lang="pt-BR" sz="1800" u="none" cap="none" strike="noStrike"/>
                        <a:t>-N)/2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(N</a:t>
                      </a:r>
                      <a:r>
                        <a:rPr baseline="30000" lang="pt-BR" sz="1800" u="none" cap="none" strike="noStrike"/>
                        <a:t>2</a:t>
                      </a:r>
                      <a:r>
                        <a:rPr lang="pt-BR" sz="1800" u="none" cap="none" strike="noStrike"/>
                        <a:t>-N)/4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(N</a:t>
                      </a:r>
                      <a:r>
                        <a:rPr baseline="30000" lang="pt-BR" sz="1800" u="none" cap="none" strike="noStrike"/>
                        <a:t>2</a:t>
                      </a:r>
                      <a:r>
                        <a:rPr lang="pt-BR" sz="1800" u="none" cap="none" strike="noStrike"/>
                        <a:t>-N)/2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(N</a:t>
                      </a:r>
                      <a:r>
                        <a:rPr baseline="30000" lang="pt-BR" sz="1800" u="none" cap="none" strike="noStrike"/>
                        <a:t>2</a:t>
                      </a:r>
                      <a:r>
                        <a:rPr lang="pt-BR" sz="1800" u="none" cap="none" strike="noStrike"/>
                        <a:t>-N)/4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(N</a:t>
                      </a:r>
                      <a:r>
                        <a:rPr baseline="30000" lang="pt-BR" sz="1800" u="none" cap="none" strike="noStrike"/>
                        <a:t>2</a:t>
                      </a:r>
                      <a:r>
                        <a:rPr lang="pt-BR" sz="1800" u="none" cap="none" strike="noStrike"/>
                        <a:t>-N)/4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Melhor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(N</a:t>
                      </a:r>
                      <a:r>
                        <a:rPr baseline="30000" lang="pt-BR" sz="1800" u="none" cap="none" strike="noStrike"/>
                        <a:t>2</a:t>
                      </a:r>
                      <a:r>
                        <a:rPr lang="pt-BR" sz="1800" u="none" cap="none" strike="noStrike"/>
                        <a:t>-N)/2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(N</a:t>
                      </a:r>
                      <a:r>
                        <a:rPr baseline="30000" lang="pt-BR" sz="1800" u="none" cap="none" strike="noStrike"/>
                        <a:t>2</a:t>
                      </a:r>
                      <a:r>
                        <a:rPr lang="pt-BR" sz="1800" u="none" cap="none" strike="noStrike"/>
                        <a:t>-N)/2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N-1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Algoritmos Elementares 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Comparação de Complexidade</a:t>
            </a:r>
            <a:endParaRPr/>
          </a:p>
        </p:txBody>
      </p:sp>
      <p:sp>
        <p:nvSpPr>
          <p:cNvPr id="619" name="Google Shape;619;p41"/>
          <p:cNvSpPr txBox="1"/>
          <p:nvPr/>
        </p:nvSpPr>
        <p:spPr>
          <a:xfrm>
            <a:off x="749300" y="1308100"/>
            <a:ext cx="77724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No pior caso, a comparação numérica dos três algoritmos:</a:t>
            </a:r>
            <a:endParaRPr/>
          </a:p>
          <a:p>
            <a:pPr indent="-2397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397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0" name="Google Shape;620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1" name="Google Shape;621;p4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2" name="Google Shape;622;p4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Google Shape;623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24" name="Google Shape;624;p41"/>
          <p:cNvGraphicFramePr/>
          <p:nvPr/>
        </p:nvGraphicFramePr>
        <p:xfrm>
          <a:off x="1025399" y="22980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{92E9FFD1-6656-4AD1-8A2C-3104145CA092}</a:tableStyleId>
              </a:tblPr>
              <a:tblGrid>
                <a:gridCol w="854875"/>
                <a:gridCol w="1174275"/>
                <a:gridCol w="1155025"/>
                <a:gridCol w="1174275"/>
                <a:gridCol w="837400"/>
                <a:gridCol w="1193525"/>
                <a:gridCol w="1106900"/>
              </a:tblGrid>
              <a:tr h="321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250" marB="41250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Método Bolha</a:t>
                      </a:r>
                      <a:endParaRPr/>
                    </a:p>
                  </a:txBody>
                  <a:tcPr marT="41250" marB="41250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Método Seleção</a:t>
                      </a:r>
                      <a:endParaRPr/>
                    </a:p>
                  </a:txBody>
                  <a:tcPr marT="41250" marB="41250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Método Inserção</a:t>
                      </a:r>
                      <a:endParaRPr/>
                    </a:p>
                  </a:txBody>
                  <a:tcPr marT="41250" marB="41250" marR="91450" marL="91450" anchor="ctr"/>
                </a:tc>
                <a:tc hMerge="1"/>
              </a:tr>
              <a:tr h="561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Número Elem.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(N</a:t>
                      </a:r>
                      <a:r>
                        <a:rPr baseline="30000" lang="pt-BR" sz="1600" u="none" cap="none" strike="noStrike"/>
                        <a:t>2</a:t>
                      </a:r>
                      <a:r>
                        <a:rPr lang="pt-BR" sz="1600" u="none" cap="none" strike="noStrike"/>
                        <a:t>-N)/2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Comp.</a:t>
                      </a:r>
                      <a:endParaRPr/>
                    </a:p>
                  </a:txBody>
                  <a:tcPr marT="41250" marB="4125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(N</a:t>
                      </a:r>
                      <a:r>
                        <a:rPr baseline="30000" lang="pt-BR" sz="1600" u="none" cap="none" strike="noStrike"/>
                        <a:t>2</a:t>
                      </a:r>
                      <a:r>
                        <a:rPr lang="pt-BR" sz="1600" u="none" cap="none" strike="noStrike"/>
                        <a:t>-N)/2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Trocas</a:t>
                      </a:r>
                      <a:endParaRPr/>
                    </a:p>
                  </a:txBody>
                  <a:tcPr marT="41250" marB="4125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(N</a:t>
                      </a:r>
                      <a:r>
                        <a:rPr baseline="30000" lang="pt-BR" sz="1600" u="none" cap="none" strike="noStrike"/>
                        <a:t>2</a:t>
                      </a:r>
                      <a:r>
                        <a:rPr lang="pt-BR" sz="1600" u="none" cap="none" strike="noStrike"/>
                        <a:t>-N)/2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Comp.</a:t>
                      </a:r>
                      <a:endParaRPr/>
                    </a:p>
                  </a:txBody>
                  <a:tcPr marT="41250" marB="4125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N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Trocas</a:t>
                      </a:r>
                      <a:endParaRPr/>
                    </a:p>
                  </a:txBody>
                  <a:tcPr marT="41250" marB="4125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(N</a:t>
                      </a:r>
                      <a:r>
                        <a:rPr baseline="30000" lang="pt-BR" sz="1600" u="none" cap="none" strike="noStrike"/>
                        <a:t>2</a:t>
                      </a:r>
                      <a:r>
                        <a:rPr lang="pt-BR" sz="1600" u="none" cap="none" strike="noStrike"/>
                        <a:t>-N)/2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Comp.</a:t>
                      </a:r>
                      <a:endParaRPr/>
                    </a:p>
                  </a:txBody>
                  <a:tcPr marT="41250" marB="4125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(N</a:t>
                      </a:r>
                      <a:r>
                        <a:rPr baseline="30000" lang="pt-BR" sz="1600" u="none" cap="none" strike="noStrike"/>
                        <a:t>2</a:t>
                      </a:r>
                      <a:r>
                        <a:rPr lang="pt-BR" sz="1600" u="none" cap="none" strike="noStrike"/>
                        <a:t>-N)/2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Copias</a:t>
                      </a:r>
                      <a:endParaRPr/>
                    </a:p>
                  </a:txBody>
                  <a:tcPr marT="41250" marB="41250" marR="91450" marL="91450" anchor="ctr"/>
                </a:tc>
              </a:tr>
              <a:tr h="33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45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45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45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45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45</a:t>
                      </a:r>
                      <a:endParaRPr/>
                    </a:p>
                  </a:txBody>
                  <a:tcPr marT="45700" marB="45700" marR="91450" marL="91450"/>
                </a:tc>
              </a:tr>
              <a:tr h="33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100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4.950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4.950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4.950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100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4.950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4.950</a:t>
                      </a:r>
                      <a:endParaRPr/>
                    </a:p>
                  </a:txBody>
                  <a:tcPr marT="45700" marB="45700" marR="91450" marL="91450"/>
                </a:tc>
              </a:tr>
              <a:tr h="33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1000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499.500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499.500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499.500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1000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499.500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499.500</a:t>
                      </a:r>
                      <a:endParaRPr/>
                    </a:p>
                  </a:txBody>
                  <a:tcPr marT="45700" marB="45700" marR="91450" marL="91450"/>
                </a:tc>
              </a:tr>
              <a:tr h="359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5000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12.497.500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12.497.500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12.497.500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5000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12.497.500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12.497.500</a:t>
                      </a:r>
                      <a:endParaRPr/>
                    </a:p>
                  </a:txBody>
                  <a:tcPr marT="45700" marB="457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Algoritmo de Bolha (Bubblesort)</a:t>
            </a:r>
            <a:br>
              <a:rPr lang="pt-BR" sz="4000"/>
            </a:br>
            <a:r>
              <a:rPr lang="pt-BR" sz="2400">
                <a:solidFill>
                  <a:srgbClr val="00B050"/>
                </a:solidFill>
              </a:rPr>
              <a:t>Descrição do Algoritmo – Versão1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749300" y="1460500"/>
            <a:ext cx="7772400" cy="1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de bolha ordena um vetor A de tamanho N.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Considere que a função Comprimento(A) retorna o número de elementos do vetor 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Esta versão faz comparações e trocas (começando pelos últimos elementos do vetor) de maneira a concentrar os menores elementos no inicio do vetor.</a:t>
            </a:r>
            <a:endParaRPr/>
          </a:p>
          <a:p>
            <a:pPr indent="-239713" lvl="0" marL="34131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1130300" y="3556000"/>
            <a:ext cx="7124700" cy="1816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BUBBLESORT(A)</a:t>
            </a: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			               /* Ordena o arranjo A[N] */</a:t>
            </a:r>
            <a:endParaRPr b="1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1.   </a:t>
            </a:r>
            <a:r>
              <a:rPr b="1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para</a:t>
            </a:r>
            <a:r>
              <a:rPr b="0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 ← 0 </a:t>
            </a:r>
            <a:r>
              <a:rPr b="1" i="1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até</a:t>
            </a:r>
            <a:r>
              <a:rPr b="0" i="1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Comprimento[A]-2 </a:t>
            </a:r>
            <a:r>
              <a:rPr b="1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fazer</a:t>
            </a:r>
            <a:endParaRPr b="1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2.          </a:t>
            </a:r>
            <a:r>
              <a:rPr b="1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para</a:t>
            </a:r>
            <a:r>
              <a:rPr b="0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 ← Comprimento[A]-1 </a:t>
            </a:r>
            <a:r>
              <a:rPr b="1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até</a:t>
            </a:r>
            <a:r>
              <a:rPr b="0" i="1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 + 1 </a:t>
            </a:r>
            <a:r>
              <a:rPr b="1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fazer</a:t>
            </a:r>
            <a:endParaRPr b="0" i="1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3.               </a:t>
            </a:r>
            <a:r>
              <a:rPr b="1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</a:t>
            </a:r>
            <a:r>
              <a:rPr b="0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A[ j ] &lt; A[ j − 1] </a:t>
            </a:r>
            <a:r>
              <a:rPr b="1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então                                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/* Comparação */</a:t>
            </a:r>
            <a:endParaRPr b="1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AutoNum type="arabicPeriod" startAt="4"/>
            </a:pPr>
            <a:r>
              <a:rPr b="0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   Trocar A[ j ] ↔ A[ j − 1]                                 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/* Troca */ 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AutoNum type="arabicPeriod" startAt="4"/>
            </a:pPr>
            <a:r>
              <a:rPr b="0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</a:t>
            </a:r>
            <a:r>
              <a:rPr b="1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fim-se</a:t>
            </a:r>
            <a:endParaRPr b="1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AutoNum type="arabicPeriod" startAt="4"/>
            </a:pPr>
            <a:r>
              <a:rPr b="0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</a:t>
            </a:r>
            <a:r>
              <a:rPr b="1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fim-para</a:t>
            </a:r>
            <a:endParaRPr b="1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AutoNum type="arabicPeriod" startAt="4"/>
            </a:pPr>
            <a:r>
              <a:rPr b="1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fim-para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b="0" i="0" sz="12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Algoritmos Elementares 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Comparação de Complexidade</a:t>
            </a:r>
            <a:endParaRPr/>
          </a:p>
        </p:txBody>
      </p:sp>
      <p:sp>
        <p:nvSpPr>
          <p:cNvPr id="630" name="Google Shape;630;p42"/>
          <p:cNvSpPr txBox="1"/>
          <p:nvPr/>
        </p:nvSpPr>
        <p:spPr>
          <a:xfrm>
            <a:off x="749300" y="1308100"/>
            <a:ext cx="77724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No caso médio, a comparação numérica dos três algoritmos:</a:t>
            </a:r>
            <a:endParaRPr/>
          </a:p>
          <a:p>
            <a:pPr indent="-2397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397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397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1" name="Google Shape;631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3" name="Google Shape;633;p4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4" name="Google Shape;634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35" name="Google Shape;635;p42"/>
          <p:cNvGraphicFramePr/>
          <p:nvPr/>
        </p:nvGraphicFramePr>
        <p:xfrm>
          <a:off x="1025399" y="23589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{92E9FFD1-6656-4AD1-8A2C-3104145CA092}</a:tableStyleId>
              </a:tblPr>
              <a:tblGrid>
                <a:gridCol w="854875"/>
                <a:gridCol w="1174275"/>
                <a:gridCol w="1155025"/>
                <a:gridCol w="1174275"/>
                <a:gridCol w="837400"/>
                <a:gridCol w="1193525"/>
                <a:gridCol w="1106900"/>
              </a:tblGrid>
              <a:tr h="320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250" marB="41250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Método Bolha</a:t>
                      </a:r>
                      <a:endParaRPr/>
                    </a:p>
                  </a:txBody>
                  <a:tcPr marT="41250" marB="41250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Método Seleção</a:t>
                      </a:r>
                      <a:endParaRPr/>
                    </a:p>
                  </a:txBody>
                  <a:tcPr marT="41250" marB="41250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Método Inserção</a:t>
                      </a:r>
                      <a:endParaRPr/>
                    </a:p>
                  </a:txBody>
                  <a:tcPr marT="41250" marB="41250" marR="91450" marL="91450" anchor="ctr"/>
                </a:tc>
                <a:tc hMerge="1"/>
              </a:tr>
              <a:tr h="55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Número Elem.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(N</a:t>
                      </a:r>
                      <a:r>
                        <a:rPr baseline="30000" lang="pt-BR" sz="1600" u="none" cap="none" strike="noStrike"/>
                        <a:t>2</a:t>
                      </a:r>
                      <a:r>
                        <a:rPr lang="pt-BR" sz="1600" u="none" cap="none" strike="noStrike"/>
                        <a:t>-N)/2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Comp.</a:t>
                      </a:r>
                      <a:endParaRPr/>
                    </a:p>
                  </a:txBody>
                  <a:tcPr marT="41250" marB="4125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(N</a:t>
                      </a:r>
                      <a:r>
                        <a:rPr baseline="30000" lang="pt-BR" sz="1600" u="none" cap="none" strike="noStrike"/>
                        <a:t>2</a:t>
                      </a:r>
                      <a:r>
                        <a:rPr lang="pt-BR" sz="1600" u="none" cap="none" strike="noStrike"/>
                        <a:t>-N)/4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Trocas</a:t>
                      </a:r>
                      <a:endParaRPr/>
                    </a:p>
                  </a:txBody>
                  <a:tcPr marT="41250" marB="4125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(N</a:t>
                      </a:r>
                      <a:r>
                        <a:rPr baseline="30000" lang="pt-BR" sz="1600" u="none" cap="none" strike="noStrike"/>
                        <a:t>2</a:t>
                      </a:r>
                      <a:r>
                        <a:rPr lang="pt-BR" sz="1600" u="none" cap="none" strike="noStrike"/>
                        <a:t>-N)/2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Comp.</a:t>
                      </a:r>
                      <a:endParaRPr/>
                    </a:p>
                  </a:txBody>
                  <a:tcPr marT="41250" marB="4125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N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Trocas</a:t>
                      </a:r>
                      <a:endParaRPr/>
                    </a:p>
                  </a:txBody>
                  <a:tcPr marT="41250" marB="4125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(N</a:t>
                      </a:r>
                      <a:r>
                        <a:rPr baseline="30000" lang="pt-BR" sz="1600" u="none" cap="none" strike="noStrike"/>
                        <a:t>2</a:t>
                      </a:r>
                      <a:r>
                        <a:rPr lang="pt-BR" sz="1600" u="none" cap="none" strike="noStrike"/>
                        <a:t>-N)/4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Comp.</a:t>
                      </a:r>
                      <a:endParaRPr/>
                    </a:p>
                  </a:txBody>
                  <a:tcPr marT="41250" marB="4125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(N</a:t>
                      </a:r>
                      <a:r>
                        <a:rPr baseline="30000" lang="pt-BR" sz="1600" u="none" cap="none" strike="noStrike"/>
                        <a:t>2</a:t>
                      </a:r>
                      <a:r>
                        <a:rPr lang="pt-BR" sz="1600" u="none" cap="none" strike="noStrike"/>
                        <a:t>-N)/4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Copias</a:t>
                      </a:r>
                      <a:endParaRPr/>
                    </a:p>
                  </a:txBody>
                  <a:tcPr marT="41250" marB="41250" marR="91450" marL="91450" anchor="ctr"/>
                </a:tc>
              </a:tr>
              <a:tr h="32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45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23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45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23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23</a:t>
                      </a:r>
                      <a:endParaRPr/>
                    </a:p>
                  </a:txBody>
                  <a:tcPr marT="45700" marB="45700" marR="91450" marL="91450"/>
                </a:tc>
              </a:tr>
              <a:tr h="32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100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4.950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2.475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4.950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100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2.475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2.475</a:t>
                      </a:r>
                      <a:endParaRPr/>
                    </a:p>
                  </a:txBody>
                  <a:tcPr marT="45700" marB="45700" marR="91450" marL="91450"/>
                </a:tc>
              </a:tr>
              <a:tr h="32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1000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499.500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249.750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499.500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1000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249.750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249.750</a:t>
                      </a:r>
                      <a:endParaRPr/>
                    </a:p>
                  </a:txBody>
                  <a:tcPr marT="45700" marB="45700" marR="91450" marL="91450"/>
                </a:tc>
              </a:tr>
              <a:tr h="364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5000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12.497.500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6.248.750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12.497.500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5000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6.248.750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6.248.750</a:t>
                      </a:r>
                      <a:endParaRPr/>
                    </a:p>
                  </a:txBody>
                  <a:tcPr marT="45700" marB="457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Algoritmos Elementares 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Comparação de Complexidade</a:t>
            </a:r>
            <a:endParaRPr/>
          </a:p>
        </p:txBody>
      </p:sp>
      <p:sp>
        <p:nvSpPr>
          <p:cNvPr id="641" name="Google Shape;641;p43"/>
          <p:cNvSpPr txBox="1"/>
          <p:nvPr/>
        </p:nvSpPr>
        <p:spPr>
          <a:xfrm>
            <a:off x="749300" y="1308100"/>
            <a:ext cx="77724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No melhor caso, a comparação numérica dos três algoritmos: :</a:t>
            </a:r>
            <a:endParaRPr/>
          </a:p>
          <a:p>
            <a:pPr indent="-2397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397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2" name="Google Shape;642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3" name="Google Shape;643;p4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4" name="Google Shape;644;p4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5" name="Google Shape;645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46" name="Google Shape;646;p43"/>
          <p:cNvGraphicFramePr/>
          <p:nvPr/>
        </p:nvGraphicFramePr>
        <p:xfrm>
          <a:off x="1025399" y="24378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{92E9FFD1-6656-4AD1-8A2C-3104145CA092}</a:tableStyleId>
              </a:tblPr>
              <a:tblGrid>
                <a:gridCol w="854875"/>
                <a:gridCol w="1174275"/>
                <a:gridCol w="1155025"/>
                <a:gridCol w="1174275"/>
                <a:gridCol w="837400"/>
                <a:gridCol w="1193525"/>
                <a:gridCol w="1106900"/>
              </a:tblGrid>
              <a:tr h="321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250" marB="41250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Método Bolha</a:t>
                      </a:r>
                      <a:endParaRPr/>
                    </a:p>
                  </a:txBody>
                  <a:tcPr marT="41250" marB="41250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Método Seleção</a:t>
                      </a:r>
                      <a:endParaRPr/>
                    </a:p>
                  </a:txBody>
                  <a:tcPr marT="41250" marB="41250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Método Inserção</a:t>
                      </a:r>
                      <a:endParaRPr/>
                    </a:p>
                  </a:txBody>
                  <a:tcPr marT="41250" marB="41250" marR="91450" marL="91450" anchor="ctr"/>
                </a:tc>
                <a:tc hMerge="1"/>
              </a:tr>
              <a:tr h="56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Número Elem.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(N</a:t>
                      </a:r>
                      <a:r>
                        <a:rPr baseline="30000" lang="pt-BR" sz="1600" u="none" cap="none" strike="noStrike"/>
                        <a:t>2</a:t>
                      </a:r>
                      <a:r>
                        <a:rPr lang="pt-BR" sz="1600" u="none" cap="none" strike="noStrike"/>
                        <a:t>-N)/2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Comp.</a:t>
                      </a:r>
                      <a:endParaRPr/>
                    </a:p>
                  </a:txBody>
                  <a:tcPr marT="41250" marB="4125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Trocas</a:t>
                      </a:r>
                      <a:endParaRPr/>
                    </a:p>
                  </a:txBody>
                  <a:tcPr marT="41250" marB="4125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(N</a:t>
                      </a:r>
                      <a:r>
                        <a:rPr baseline="30000" lang="pt-BR" sz="1600" u="none" cap="none" strike="noStrike"/>
                        <a:t>2</a:t>
                      </a:r>
                      <a:r>
                        <a:rPr lang="pt-BR" sz="1600" u="none" cap="none" strike="noStrike"/>
                        <a:t>-N)/2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Comp.</a:t>
                      </a:r>
                      <a:endParaRPr/>
                    </a:p>
                  </a:txBody>
                  <a:tcPr marT="41250" marB="4125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N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Trocas</a:t>
                      </a:r>
                      <a:endParaRPr/>
                    </a:p>
                  </a:txBody>
                  <a:tcPr marT="41250" marB="4125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N-1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Comp.</a:t>
                      </a:r>
                      <a:endParaRPr/>
                    </a:p>
                  </a:txBody>
                  <a:tcPr marT="41250" marB="4125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Copias</a:t>
                      </a:r>
                      <a:endParaRPr/>
                    </a:p>
                  </a:txBody>
                  <a:tcPr marT="41250" marB="41250" marR="91450" marL="91450" anchor="ctr"/>
                </a:tc>
              </a:tr>
              <a:tr h="330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45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45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0</a:t>
                      </a:r>
                      <a:endParaRPr/>
                    </a:p>
                  </a:txBody>
                  <a:tcPr marT="41250" marB="41250" marR="91450" marL="91450"/>
                </a:tc>
              </a:tr>
              <a:tr h="330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100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4.950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4.950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100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99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0</a:t>
                      </a:r>
                      <a:endParaRPr/>
                    </a:p>
                  </a:txBody>
                  <a:tcPr marT="41250" marB="41250" marR="91450" marL="91450"/>
                </a:tc>
              </a:tr>
              <a:tr h="330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1000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499.500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499.500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1000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999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0</a:t>
                      </a:r>
                      <a:endParaRPr/>
                    </a:p>
                  </a:txBody>
                  <a:tcPr marT="41250" marB="41250" marR="91450" marL="91450"/>
                </a:tc>
              </a:tr>
              <a:tr h="358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5000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12.497.500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12.497.500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5000</a:t>
                      </a:r>
                      <a:endParaRPr/>
                    </a:p>
                  </a:txBody>
                  <a:tcPr marT="41250" marB="412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4999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0</a:t>
                      </a:r>
                      <a:endParaRPr/>
                    </a:p>
                  </a:txBody>
                  <a:tcPr marT="41250" marB="4125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Algoritmos Elementares 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Comparação de Complexidade</a:t>
            </a:r>
            <a:endParaRPr/>
          </a:p>
        </p:txBody>
      </p:sp>
      <p:sp>
        <p:nvSpPr>
          <p:cNvPr id="652" name="Google Shape;652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3" name="Google Shape;653;p4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4" name="Google Shape;654;p4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5" name="Google Shape;655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6" name="Google Shape;656;p44"/>
          <p:cNvSpPr txBox="1"/>
          <p:nvPr/>
        </p:nvSpPr>
        <p:spPr>
          <a:xfrm>
            <a:off x="914400" y="1446329"/>
            <a:ext cx="77724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 termos de complexidade:</a:t>
            </a:r>
            <a:endParaRPr/>
          </a:p>
          <a:p>
            <a:pPr indent="-2397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397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657" name="Google Shape;657;p44"/>
          <p:cNvGraphicFramePr/>
          <p:nvPr/>
        </p:nvGraphicFramePr>
        <p:xfrm>
          <a:off x="1282700" y="18971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{92E9FFD1-6656-4AD1-8A2C-3104145CA092}</a:tableStyleId>
              </a:tblPr>
              <a:tblGrid>
                <a:gridCol w="1003300"/>
                <a:gridCol w="1879600"/>
                <a:gridCol w="2133600"/>
                <a:gridCol w="2120900"/>
              </a:tblGrid>
              <a:tr h="32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39925" marB="399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Método Bolha</a:t>
                      </a:r>
                      <a:endParaRPr/>
                    </a:p>
                  </a:txBody>
                  <a:tcPr marT="39925" marB="399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Método Seleção</a:t>
                      </a:r>
                      <a:endParaRPr/>
                    </a:p>
                  </a:txBody>
                  <a:tcPr marT="39925" marB="399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Método Inserção</a:t>
                      </a:r>
                      <a:endParaRPr/>
                    </a:p>
                  </a:txBody>
                  <a:tcPr marT="39925" marB="39925" marR="91450" marL="91450" anchor="ctr"/>
                </a:tc>
              </a:tr>
              <a:tr h="558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Caso</a:t>
                      </a:r>
                      <a:endParaRPr/>
                    </a:p>
                  </a:txBody>
                  <a:tcPr marT="39925" marB="399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Complex.  tempo</a:t>
                      </a:r>
                      <a:endParaRPr/>
                    </a:p>
                  </a:txBody>
                  <a:tcPr marT="39925" marB="399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Complex.  Tempo</a:t>
                      </a:r>
                      <a:endParaRPr/>
                    </a:p>
                  </a:txBody>
                  <a:tcPr marT="39925" marB="399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Complex.  tempo</a:t>
                      </a:r>
                      <a:endParaRPr/>
                    </a:p>
                  </a:txBody>
                  <a:tcPr marT="39925" marB="39925" marR="91450" marL="91450" anchor="ctr"/>
                </a:tc>
              </a:tr>
              <a:tr h="323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Pior</a:t>
                      </a:r>
                      <a:endParaRPr/>
                    </a:p>
                  </a:txBody>
                  <a:tcPr marT="39925" marB="399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O(N</a:t>
                      </a:r>
                      <a:r>
                        <a:rPr baseline="30000" lang="pt-BR" sz="1600" u="none" cap="none" strike="noStrike"/>
                        <a:t>2</a:t>
                      </a:r>
                      <a:r>
                        <a:rPr lang="pt-BR" sz="1600" u="none" cap="none" strike="noStrike"/>
                        <a:t>)</a:t>
                      </a:r>
                      <a:endParaRPr/>
                    </a:p>
                  </a:txBody>
                  <a:tcPr marT="39925" marB="399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O(N</a:t>
                      </a:r>
                      <a:r>
                        <a:rPr baseline="30000" lang="pt-BR" sz="1600" u="none" cap="none" strike="noStrike"/>
                        <a:t>2</a:t>
                      </a:r>
                      <a:r>
                        <a:rPr lang="pt-BR" sz="1600" u="none" cap="none" strike="noStrike"/>
                        <a:t>)</a:t>
                      </a:r>
                      <a:endParaRPr/>
                    </a:p>
                  </a:txBody>
                  <a:tcPr marT="39925" marB="399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O(N</a:t>
                      </a:r>
                      <a:r>
                        <a:rPr baseline="30000" lang="pt-BR" sz="1600" u="none" cap="none" strike="noStrike"/>
                        <a:t>2</a:t>
                      </a:r>
                      <a:r>
                        <a:rPr lang="pt-BR" sz="1600" u="none" cap="none" strike="noStrike"/>
                        <a:t>)</a:t>
                      </a:r>
                      <a:endParaRPr/>
                    </a:p>
                  </a:txBody>
                  <a:tcPr marT="39925" marB="39925" marR="91450" marL="91450"/>
                </a:tc>
              </a:tr>
              <a:tr h="32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Médio</a:t>
                      </a:r>
                      <a:endParaRPr sz="1600" u="none" cap="none" strike="noStrike"/>
                    </a:p>
                  </a:txBody>
                  <a:tcPr marT="39925" marB="399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O(N</a:t>
                      </a:r>
                      <a:r>
                        <a:rPr baseline="30000" lang="pt-BR" sz="1600" u="none" cap="none" strike="noStrike"/>
                        <a:t>2</a:t>
                      </a:r>
                      <a:r>
                        <a:rPr lang="pt-BR" sz="1600" u="none" cap="none" strike="noStrike"/>
                        <a:t>)</a:t>
                      </a:r>
                      <a:endParaRPr/>
                    </a:p>
                  </a:txBody>
                  <a:tcPr marT="39925" marB="399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O(N</a:t>
                      </a:r>
                      <a:r>
                        <a:rPr baseline="30000" lang="pt-BR" sz="1600" u="none" cap="none" strike="noStrike"/>
                        <a:t>2</a:t>
                      </a:r>
                      <a:r>
                        <a:rPr lang="pt-BR" sz="1600" u="none" cap="none" strike="noStrike"/>
                        <a:t>)</a:t>
                      </a:r>
                      <a:endParaRPr/>
                    </a:p>
                  </a:txBody>
                  <a:tcPr marT="39925" marB="399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O(N</a:t>
                      </a:r>
                      <a:r>
                        <a:rPr baseline="30000" lang="pt-BR" sz="1600" u="none" cap="none" strike="noStrike"/>
                        <a:t>2</a:t>
                      </a:r>
                      <a:r>
                        <a:rPr lang="pt-BR" sz="1600" u="none" cap="none" strike="noStrike"/>
                        <a:t>)</a:t>
                      </a:r>
                      <a:endParaRPr/>
                    </a:p>
                  </a:txBody>
                  <a:tcPr marT="39925" marB="39925" marR="91450" marL="91450"/>
                </a:tc>
              </a:tr>
              <a:tr h="32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Melhor</a:t>
                      </a:r>
                      <a:endParaRPr/>
                    </a:p>
                  </a:txBody>
                  <a:tcPr marT="39925" marB="399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O(N</a:t>
                      </a:r>
                      <a:r>
                        <a:rPr baseline="30000" lang="pt-BR" sz="1600" u="none" cap="none" strike="noStrike"/>
                        <a:t>2</a:t>
                      </a:r>
                      <a:r>
                        <a:rPr lang="pt-BR" sz="1600" u="none" cap="none" strike="noStrike"/>
                        <a:t>)</a:t>
                      </a:r>
                      <a:endParaRPr/>
                    </a:p>
                  </a:txBody>
                  <a:tcPr marT="39925" marB="399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O(N</a:t>
                      </a:r>
                      <a:r>
                        <a:rPr baseline="30000" lang="pt-BR" sz="1600" u="none" cap="none" strike="noStrike"/>
                        <a:t>2</a:t>
                      </a:r>
                      <a:r>
                        <a:rPr lang="pt-BR" sz="1600" u="none" cap="none" strike="noStrike"/>
                        <a:t>)</a:t>
                      </a:r>
                      <a:endParaRPr/>
                    </a:p>
                  </a:txBody>
                  <a:tcPr marT="39925" marB="399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O(N)</a:t>
                      </a:r>
                      <a:endParaRPr/>
                    </a:p>
                  </a:txBody>
                  <a:tcPr marT="39925" marB="399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63" name="Google Shape;663;p4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Referências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664" name="Google Shape;664;p45"/>
          <p:cNvSpPr txBox="1"/>
          <p:nvPr/>
        </p:nvSpPr>
        <p:spPr>
          <a:xfrm>
            <a:off x="749300" y="1460500"/>
            <a:ext cx="77724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Thomas</a:t>
            </a:r>
            <a:r>
              <a:rPr b="1" lang="pt-BR" sz="180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Cormen</a:t>
            </a:r>
            <a:r>
              <a:rPr lang="pt-BR" sz="180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</a:t>
            </a:r>
            <a:r>
              <a:rPr b="1" lang="pt-BR" sz="180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pt-BR" sz="180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Charles</a:t>
            </a:r>
            <a:r>
              <a:rPr b="1" lang="pt-BR" sz="180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Leiserson, </a:t>
            </a:r>
            <a:r>
              <a:rPr lang="pt-BR" sz="180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et al.</a:t>
            </a:r>
            <a:r>
              <a:rPr b="1" lang="pt-BR" sz="180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r>
              <a:rPr lang="pt-BR" sz="180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Algoritmos. Teoria e Prática. 2ª Edição. 2002.</a:t>
            </a:r>
            <a:endParaRPr/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Robert </a:t>
            </a:r>
            <a:r>
              <a:rPr b="1" lang="pt-BR" sz="180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Lafore</a:t>
            </a:r>
            <a:r>
              <a:rPr lang="pt-BR" sz="180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Estruturas de Dados e Algoritmos em Java. Editora Ciencia Moderna. 2ª Edição. 2004.</a:t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Ordenação por Seleção (Bubblesort)</a:t>
            </a:r>
            <a:br>
              <a:rPr lang="pt-BR" sz="2800"/>
            </a:br>
            <a:r>
              <a:rPr lang="pt-BR" sz="2800">
                <a:solidFill>
                  <a:srgbClr val="00B050"/>
                </a:solidFill>
              </a:rPr>
              <a:t> </a:t>
            </a:r>
            <a:r>
              <a:rPr lang="pt-BR" sz="2400">
                <a:solidFill>
                  <a:srgbClr val="00B050"/>
                </a:solidFill>
              </a:rPr>
              <a:t>Exemplo sobre a variação dos índices</a:t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7" name="Google Shape;147;p16"/>
          <p:cNvGraphicFramePr/>
          <p:nvPr/>
        </p:nvGraphicFramePr>
        <p:xfrm>
          <a:off x="1017588" y="2036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8" name="Google Shape;148;p16"/>
          <p:cNvGraphicFramePr/>
          <p:nvPr/>
        </p:nvGraphicFramePr>
        <p:xfrm>
          <a:off x="1350963" y="1414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40797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</a:t>
                      </a:r>
                      <a:r>
                        <a:rPr b="1" i="0" lang="pt-BR" sz="16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endParaRPr b="0" i="0" sz="1600" u="none" cap="none" strike="noStrike">
                        <a:solidFill>
                          <a:srgbClr val="0000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625" marB="45625" marR="91525" marL="91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9" name="Google Shape;149;p16"/>
          <p:cNvCxnSpPr/>
          <p:nvPr/>
        </p:nvCxnSpPr>
        <p:spPr>
          <a:xfrm rot="5400000">
            <a:off x="1401763" y="1879600"/>
            <a:ext cx="312738" cy="158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150" name="Google Shape;150;p16"/>
          <p:cNvGraphicFramePr/>
          <p:nvPr/>
        </p:nvGraphicFramePr>
        <p:xfrm>
          <a:off x="3297238" y="1427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40797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j</a:t>
                      </a:r>
                      <a:r>
                        <a:rPr b="1" i="0" lang="pt-BR" sz="16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endParaRPr b="0" i="0" sz="1600" u="none" cap="none" strike="noStrike">
                        <a:solidFill>
                          <a:srgbClr val="0000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625" marB="45625" marR="91525" marL="91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1" name="Google Shape;151;p16"/>
          <p:cNvCxnSpPr/>
          <p:nvPr/>
        </p:nvCxnSpPr>
        <p:spPr>
          <a:xfrm rot="5400000">
            <a:off x="3348038" y="1892300"/>
            <a:ext cx="312738" cy="1587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152" name="Google Shape;152;p16"/>
          <p:cNvGraphicFramePr/>
          <p:nvPr/>
        </p:nvGraphicFramePr>
        <p:xfrm>
          <a:off x="4535488" y="2036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3" name="Google Shape;153;p16"/>
          <p:cNvGraphicFramePr/>
          <p:nvPr/>
        </p:nvGraphicFramePr>
        <p:xfrm>
          <a:off x="4868863" y="1414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40797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</a:t>
                      </a:r>
                      <a:r>
                        <a:rPr b="1" i="0" lang="pt-BR" sz="16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endParaRPr b="0" i="0" sz="1600" u="none" cap="none" strike="noStrike">
                        <a:solidFill>
                          <a:srgbClr val="0000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625" marB="45625" marR="91525" marL="91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4" name="Google Shape;154;p16"/>
          <p:cNvCxnSpPr/>
          <p:nvPr/>
        </p:nvCxnSpPr>
        <p:spPr>
          <a:xfrm rot="5400000">
            <a:off x="4919663" y="1879600"/>
            <a:ext cx="312738" cy="158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155" name="Google Shape;155;p16"/>
          <p:cNvGraphicFramePr/>
          <p:nvPr/>
        </p:nvGraphicFramePr>
        <p:xfrm>
          <a:off x="5292725" y="1452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40800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j</a:t>
                      </a:r>
                      <a:r>
                        <a:rPr b="1" i="0" lang="pt-BR" sz="16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endParaRPr b="0" i="0" sz="1600" u="none" cap="none" strike="noStrike">
                        <a:solidFill>
                          <a:srgbClr val="0000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625" marB="45625" marR="91525" marL="91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6" name="Google Shape;156;p16"/>
          <p:cNvCxnSpPr/>
          <p:nvPr/>
        </p:nvCxnSpPr>
        <p:spPr>
          <a:xfrm rot="5400000">
            <a:off x="5343525" y="1917700"/>
            <a:ext cx="312738" cy="1588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157" name="Google Shape;157;p16"/>
          <p:cNvGraphicFramePr/>
          <p:nvPr/>
        </p:nvGraphicFramePr>
        <p:xfrm>
          <a:off x="1004888" y="375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8" name="Google Shape;158;p16"/>
          <p:cNvGraphicFramePr/>
          <p:nvPr/>
        </p:nvGraphicFramePr>
        <p:xfrm>
          <a:off x="1744663" y="313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407975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</a:t>
                      </a:r>
                      <a:r>
                        <a:rPr b="1" i="0" lang="pt-BR" sz="16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endParaRPr b="0" i="0" sz="1600" u="none" cap="none" strike="noStrike">
                        <a:solidFill>
                          <a:srgbClr val="0000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625" marB="45625" marR="91525" marL="91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9" name="Google Shape;159;p16"/>
          <p:cNvCxnSpPr/>
          <p:nvPr/>
        </p:nvCxnSpPr>
        <p:spPr>
          <a:xfrm rot="5400000">
            <a:off x="1796257" y="3599656"/>
            <a:ext cx="311150" cy="158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160" name="Google Shape;160;p16"/>
          <p:cNvGraphicFramePr/>
          <p:nvPr/>
        </p:nvGraphicFramePr>
        <p:xfrm>
          <a:off x="3298825" y="3157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40800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j</a:t>
                      </a:r>
                      <a:r>
                        <a:rPr b="1" i="0" lang="pt-BR" sz="16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endParaRPr b="0" i="0" sz="1600" u="none" cap="none" strike="noStrike">
                        <a:solidFill>
                          <a:srgbClr val="0000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625" marB="45625" marR="91525" marL="91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1" name="Google Shape;161;p16"/>
          <p:cNvCxnSpPr/>
          <p:nvPr/>
        </p:nvCxnSpPr>
        <p:spPr>
          <a:xfrm rot="5400000">
            <a:off x="3350419" y="3623469"/>
            <a:ext cx="311150" cy="1588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162" name="Google Shape;162;p16"/>
          <p:cNvGraphicFramePr/>
          <p:nvPr/>
        </p:nvGraphicFramePr>
        <p:xfrm>
          <a:off x="4535488" y="375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3" name="Google Shape;163;p16"/>
          <p:cNvGraphicFramePr/>
          <p:nvPr/>
        </p:nvGraphicFramePr>
        <p:xfrm>
          <a:off x="5275263" y="313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407975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</a:t>
                      </a:r>
                      <a:r>
                        <a:rPr b="1" i="0" lang="pt-BR" sz="16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endParaRPr b="0" i="0" sz="1600" u="none" cap="none" strike="noStrike">
                        <a:solidFill>
                          <a:srgbClr val="0000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625" marB="45625" marR="91525" marL="91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4" name="Google Shape;164;p16"/>
          <p:cNvCxnSpPr/>
          <p:nvPr/>
        </p:nvCxnSpPr>
        <p:spPr>
          <a:xfrm rot="5400000">
            <a:off x="5326857" y="3599656"/>
            <a:ext cx="311150" cy="158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165" name="Google Shape;165;p16"/>
          <p:cNvGraphicFramePr/>
          <p:nvPr/>
        </p:nvGraphicFramePr>
        <p:xfrm>
          <a:off x="5686425" y="314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408000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j</a:t>
                      </a:r>
                      <a:r>
                        <a:rPr b="1" i="0" lang="pt-BR" sz="16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endParaRPr b="0" i="0" sz="1600" u="none" cap="none" strike="noStrike">
                        <a:solidFill>
                          <a:srgbClr val="0000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625" marB="45625" marR="91525" marL="91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6" name="Google Shape;166;p16"/>
          <p:cNvCxnSpPr/>
          <p:nvPr/>
        </p:nvCxnSpPr>
        <p:spPr>
          <a:xfrm rot="5400000">
            <a:off x="5738019" y="3612356"/>
            <a:ext cx="311150" cy="1588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167" name="Google Shape;167;p16"/>
          <p:cNvGraphicFramePr/>
          <p:nvPr/>
        </p:nvGraphicFramePr>
        <p:xfrm>
          <a:off x="3190875" y="547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8" name="Google Shape;168;p16"/>
          <p:cNvGraphicFramePr/>
          <p:nvPr/>
        </p:nvGraphicFramePr>
        <p:xfrm>
          <a:off x="5086350" y="484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408000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</a:t>
                      </a:r>
                      <a:r>
                        <a:rPr b="1" i="0" lang="pt-BR" sz="16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endParaRPr b="0" i="0" sz="1600" u="none" cap="none" strike="noStrike">
                        <a:solidFill>
                          <a:srgbClr val="0000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625" marB="45625" marR="91525" marL="91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9" name="Google Shape;169;p16"/>
          <p:cNvCxnSpPr/>
          <p:nvPr/>
        </p:nvCxnSpPr>
        <p:spPr>
          <a:xfrm rot="5400000">
            <a:off x="5137944" y="5314156"/>
            <a:ext cx="311150" cy="158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170" name="Google Shape;170;p16"/>
          <p:cNvGraphicFramePr/>
          <p:nvPr/>
        </p:nvGraphicFramePr>
        <p:xfrm>
          <a:off x="5510213" y="486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407975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j</a:t>
                      </a:r>
                      <a:r>
                        <a:rPr b="1" i="0" lang="pt-BR" sz="16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endParaRPr b="0" i="0" sz="1600" u="none" cap="none" strike="noStrike">
                        <a:solidFill>
                          <a:srgbClr val="0000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625" marB="45625" marR="91525" marL="91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71" name="Google Shape;171;p16"/>
          <p:cNvCxnSpPr/>
          <p:nvPr/>
        </p:nvCxnSpPr>
        <p:spPr>
          <a:xfrm rot="5400000">
            <a:off x="5563394" y="5326856"/>
            <a:ext cx="311150" cy="1588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2" name="Google Shape;172;p16"/>
          <p:cNvSpPr/>
          <p:nvPr/>
        </p:nvSpPr>
        <p:spPr>
          <a:xfrm>
            <a:off x="3630613" y="1185863"/>
            <a:ext cx="1365250" cy="323850"/>
          </a:xfrm>
          <a:prstGeom prst="wedgeRoundRectCallout">
            <a:avLst>
              <a:gd fmla="val -56312" name="adj1"/>
              <a:gd fmla="val 90243" name="adj2"/>
              <a:gd fmla="val 16667" name="adj3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interno</a:t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1690688" y="1185863"/>
            <a:ext cx="1382712" cy="330200"/>
          </a:xfrm>
          <a:prstGeom prst="wedgeRoundRectCallout">
            <a:avLst>
              <a:gd fmla="val -49909" name="adj1"/>
              <a:gd fmla="val 79954" name="adj2"/>
              <a:gd fmla="val 16667" name="adj3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externo</a:t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7605713" y="2062163"/>
            <a:ext cx="1365250" cy="820737"/>
          </a:xfrm>
          <a:prstGeom prst="wedgeRoundRectCallout">
            <a:avLst>
              <a:gd fmla="val -19103" name="adj1"/>
              <a:gd fmla="val 45325" name="adj2"/>
              <a:gd fmla="val 16667" name="adj3"/>
            </a:avLst>
          </a:prstGeom>
          <a:solidFill>
            <a:srgbClr val="F6F7E3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1ª. passagem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completa 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interno</a:t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7605713" y="3662363"/>
            <a:ext cx="1365250" cy="820737"/>
          </a:xfrm>
          <a:prstGeom prst="wedgeRoundRectCallout">
            <a:avLst>
              <a:gd fmla="val -19103" name="adj1"/>
              <a:gd fmla="val 45325" name="adj2"/>
              <a:gd fmla="val 16667" name="adj3"/>
            </a:avLst>
          </a:prstGeom>
          <a:solidFill>
            <a:srgbClr val="F6F7E3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2ª. passagem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completa 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interno</a:t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7618413" y="5419725"/>
            <a:ext cx="1365250" cy="820738"/>
          </a:xfrm>
          <a:prstGeom prst="wedgeRoundRectCallout">
            <a:avLst>
              <a:gd fmla="val -19103" name="adj1"/>
              <a:gd fmla="val 45325" name="adj2"/>
              <a:gd fmla="val 16667" name="adj3"/>
            </a:avLst>
          </a:prstGeom>
          <a:solidFill>
            <a:srgbClr val="F6F7E3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5ª. passagem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completa 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interno</a:t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5073650" y="1173163"/>
            <a:ext cx="2203450" cy="298450"/>
          </a:xfrm>
          <a:prstGeom prst="wedgeRoundRectCallout">
            <a:avLst>
              <a:gd fmla="val -19103" name="adj1"/>
              <a:gd fmla="val 45325" name="adj2"/>
              <a:gd fmla="val 16667" name="adj3"/>
            </a:avLst>
          </a:prstGeom>
          <a:solidFill>
            <a:srgbClr val="F6F7E3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Inicio das comparações</a:t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63501" y="1195387"/>
            <a:ext cx="1350962" cy="714375"/>
          </a:xfrm>
          <a:prstGeom prst="wedgeRoundRectCallout">
            <a:avLst>
              <a:gd fmla="val -19103" name="adj1"/>
              <a:gd fmla="val 45325" name="adj2"/>
              <a:gd fmla="val 16667" name="adj3"/>
            </a:avLst>
          </a:prstGeom>
          <a:solidFill>
            <a:srgbClr val="F6F7E3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Fim das comparações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Algoritmo de Bolha (Bubblesort)</a:t>
            </a:r>
            <a:br>
              <a:rPr lang="pt-BR" sz="4000"/>
            </a:br>
            <a:r>
              <a:rPr lang="pt-BR" sz="2800">
                <a:solidFill>
                  <a:srgbClr val="00B050"/>
                </a:solidFill>
              </a:rPr>
              <a:t> </a:t>
            </a:r>
            <a:r>
              <a:rPr lang="pt-BR" sz="2400">
                <a:solidFill>
                  <a:srgbClr val="00B050"/>
                </a:solidFill>
              </a:rPr>
              <a:t>Exemplo de uma iteração</a:t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5237163" y="3105150"/>
            <a:ext cx="1511300" cy="387350"/>
          </a:xfrm>
          <a:prstGeom prst="wedgeRoundRectCallout">
            <a:avLst>
              <a:gd fmla="val -90437" name="adj1"/>
              <a:gd fmla="val 14125" name="adj2"/>
              <a:gd fmla="val 16667" name="adj3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Comparações</a:t>
            </a: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5237163" y="1774825"/>
            <a:ext cx="898525" cy="330200"/>
          </a:xfrm>
          <a:prstGeom prst="wedgeRoundRectCallout">
            <a:avLst>
              <a:gd fmla="val -111665" name="adj1"/>
              <a:gd fmla="val 53031" name="adj2"/>
              <a:gd fmla="val 16667" name="adj3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Trocas</a:t>
            </a:r>
            <a:endParaRPr/>
          </a:p>
        </p:txBody>
      </p:sp>
      <p:graphicFrame>
        <p:nvGraphicFramePr>
          <p:cNvPr id="190" name="Google Shape;190;p17"/>
          <p:cNvGraphicFramePr/>
          <p:nvPr/>
        </p:nvGraphicFramePr>
        <p:xfrm>
          <a:off x="2163763" y="227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1" name="Google Shape;191;p17"/>
          <p:cNvSpPr/>
          <p:nvPr/>
        </p:nvSpPr>
        <p:spPr>
          <a:xfrm rot="10800000">
            <a:off x="4311650" y="2660650"/>
            <a:ext cx="266700" cy="754063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7"/>
          <p:cNvSpPr/>
          <p:nvPr/>
        </p:nvSpPr>
        <p:spPr>
          <a:xfrm flipH="1">
            <a:off x="4305300" y="1939925"/>
            <a:ext cx="298450" cy="755650"/>
          </a:xfrm>
          <a:prstGeom prst="arc">
            <a:avLst>
              <a:gd fmla="val 10867233" name="adj1"/>
              <a:gd fmla="val 5" name="adj2"/>
            </a:avLst>
          </a:prstGeom>
          <a:noFill/>
          <a:ln cap="flat" cmpd="sng" w="19050">
            <a:solidFill>
              <a:srgbClr val="002060"/>
            </a:solidFill>
            <a:prstDash val="solid"/>
            <a:round/>
            <a:headEnd len="med" w="med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7"/>
          <p:cNvSpPr/>
          <p:nvPr/>
        </p:nvSpPr>
        <p:spPr>
          <a:xfrm rot="10800000">
            <a:off x="3937000" y="2660650"/>
            <a:ext cx="266700" cy="754063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7"/>
          <p:cNvSpPr/>
          <p:nvPr/>
        </p:nvSpPr>
        <p:spPr>
          <a:xfrm rot="10800000">
            <a:off x="3560763" y="2660650"/>
            <a:ext cx="266700" cy="754063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7"/>
          <p:cNvSpPr/>
          <p:nvPr/>
        </p:nvSpPr>
        <p:spPr>
          <a:xfrm rot="10800000">
            <a:off x="3186113" y="2660650"/>
            <a:ext cx="266700" cy="754063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7"/>
          <p:cNvSpPr/>
          <p:nvPr/>
        </p:nvSpPr>
        <p:spPr>
          <a:xfrm rot="10800000">
            <a:off x="2811463" y="2660650"/>
            <a:ext cx="266700" cy="754063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7" name="Google Shape;197;p17"/>
          <p:cNvGraphicFramePr/>
          <p:nvPr/>
        </p:nvGraphicFramePr>
        <p:xfrm>
          <a:off x="2141538" y="39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8" name="Google Shape;198;p17"/>
          <p:cNvSpPr/>
          <p:nvPr/>
        </p:nvSpPr>
        <p:spPr>
          <a:xfrm flipH="1">
            <a:off x="3911600" y="1939925"/>
            <a:ext cx="298450" cy="755650"/>
          </a:xfrm>
          <a:prstGeom prst="arc">
            <a:avLst>
              <a:gd fmla="val 10867233" name="adj1"/>
              <a:gd fmla="val 5" name="adj2"/>
            </a:avLst>
          </a:prstGeom>
          <a:noFill/>
          <a:ln cap="flat" cmpd="sng" w="19050">
            <a:solidFill>
              <a:srgbClr val="002060"/>
            </a:solidFill>
            <a:prstDash val="solid"/>
            <a:round/>
            <a:headEnd len="med" w="med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17"/>
          <p:cNvSpPr/>
          <p:nvPr/>
        </p:nvSpPr>
        <p:spPr>
          <a:xfrm flipH="1">
            <a:off x="3529013" y="1939925"/>
            <a:ext cx="298450" cy="755650"/>
          </a:xfrm>
          <a:prstGeom prst="arc">
            <a:avLst>
              <a:gd fmla="val 10867233" name="adj1"/>
              <a:gd fmla="val 5" name="adj2"/>
            </a:avLst>
          </a:prstGeom>
          <a:noFill/>
          <a:ln cap="flat" cmpd="sng" w="19050">
            <a:solidFill>
              <a:srgbClr val="002060"/>
            </a:solidFill>
            <a:prstDash val="solid"/>
            <a:round/>
            <a:headEnd len="med" w="med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7"/>
          <p:cNvSpPr/>
          <p:nvPr/>
        </p:nvSpPr>
        <p:spPr>
          <a:xfrm flipH="1">
            <a:off x="3154363" y="1939925"/>
            <a:ext cx="298450" cy="755650"/>
          </a:xfrm>
          <a:prstGeom prst="arc">
            <a:avLst>
              <a:gd fmla="val 10867233" name="adj1"/>
              <a:gd fmla="val 5" name="adj2"/>
            </a:avLst>
          </a:prstGeom>
          <a:noFill/>
          <a:ln cap="flat" cmpd="sng" w="19050">
            <a:solidFill>
              <a:srgbClr val="002060"/>
            </a:solidFill>
            <a:prstDash val="solid"/>
            <a:round/>
            <a:headEnd len="med" w="med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Algoritmo de Bolha (Bubblesort)</a:t>
            </a:r>
            <a:br>
              <a:rPr lang="pt-BR" sz="4000"/>
            </a:br>
            <a:r>
              <a:rPr lang="pt-BR" sz="2400">
                <a:solidFill>
                  <a:srgbClr val="00B050"/>
                </a:solidFill>
              </a:rPr>
              <a:t>Exemplo Completo</a:t>
            </a: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1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1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0" name="Google Shape;210;p18"/>
          <p:cNvGraphicFramePr/>
          <p:nvPr/>
        </p:nvGraphicFramePr>
        <p:xfrm>
          <a:off x="1112838" y="1985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1" name="Google Shape;211;p18"/>
          <p:cNvSpPr/>
          <p:nvPr/>
        </p:nvSpPr>
        <p:spPr>
          <a:xfrm rot="10800000">
            <a:off x="3262313" y="2373313"/>
            <a:ext cx="266700" cy="754062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18"/>
          <p:cNvSpPr/>
          <p:nvPr/>
        </p:nvSpPr>
        <p:spPr>
          <a:xfrm rot="10800000">
            <a:off x="2886075" y="2373313"/>
            <a:ext cx="266700" cy="754062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8"/>
          <p:cNvSpPr/>
          <p:nvPr/>
        </p:nvSpPr>
        <p:spPr>
          <a:xfrm rot="10800000">
            <a:off x="2511425" y="2373313"/>
            <a:ext cx="266700" cy="754062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8"/>
          <p:cNvSpPr/>
          <p:nvPr/>
        </p:nvSpPr>
        <p:spPr>
          <a:xfrm rot="10800000">
            <a:off x="2136775" y="2373313"/>
            <a:ext cx="266700" cy="754062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8"/>
          <p:cNvSpPr/>
          <p:nvPr/>
        </p:nvSpPr>
        <p:spPr>
          <a:xfrm rot="10800000">
            <a:off x="1760538" y="2373313"/>
            <a:ext cx="266700" cy="754062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6" name="Google Shape;216;p18"/>
          <p:cNvGraphicFramePr/>
          <p:nvPr/>
        </p:nvGraphicFramePr>
        <p:xfrm>
          <a:off x="1100138" y="327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18"/>
          <p:cNvSpPr/>
          <p:nvPr/>
        </p:nvSpPr>
        <p:spPr>
          <a:xfrm rot="10800000">
            <a:off x="3249613" y="3667125"/>
            <a:ext cx="266700" cy="754063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8"/>
          <p:cNvSpPr/>
          <p:nvPr/>
        </p:nvSpPr>
        <p:spPr>
          <a:xfrm rot="10800000">
            <a:off x="2873375" y="3667125"/>
            <a:ext cx="266700" cy="754063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18"/>
          <p:cNvSpPr/>
          <p:nvPr/>
        </p:nvSpPr>
        <p:spPr>
          <a:xfrm rot="10800000">
            <a:off x="2498725" y="3667125"/>
            <a:ext cx="266700" cy="754063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8"/>
          <p:cNvSpPr/>
          <p:nvPr/>
        </p:nvSpPr>
        <p:spPr>
          <a:xfrm rot="10800000">
            <a:off x="2124075" y="3667125"/>
            <a:ext cx="266700" cy="754063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21" name="Google Shape;221;p18"/>
          <p:cNvGraphicFramePr/>
          <p:nvPr/>
        </p:nvGraphicFramePr>
        <p:xfrm>
          <a:off x="1087438" y="4573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2" name="Google Shape;222;p18"/>
          <p:cNvSpPr/>
          <p:nvPr/>
        </p:nvSpPr>
        <p:spPr>
          <a:xfrm rot="10800000">
            <a:off x="3236913" y="4960938"/>
            <a:ext cx="266700" cy="754062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18"/>
          <p:cNvSpPr/>
          <p:nvPr/>
        </p:nvSpPr>
        <p:spPr>
          <a:xfrm rot="10800000">
            <a:off x="2860675" y="4960938"/>
            <a:ext cx="266700" cy="754062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8"/>
          <p:cNvSpPr/>
          <p:nvPr/>
        </p:nvSpPr>
        <p:spPr>
          <a:xfrm rot="10800000">
            <a:off x="2486025" y="4960938"/>
            <a:ext cx="266700" cy="754062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25" name="Google Shape;225;p18"/>
          <p:cNvGraphicFramePr/>
          <p:nvPr/>
        </p:nvGraphicFramePr>
        <p:xfrm>
          <a:off x="4918075" y="198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6" name="Google Shape;226;p18"/>
          <p:cNvSpPr/>
          <p:nvPr/>
        </p:nvSpPr>
        <p:spPr>
          <a:xfrm rot="10800000">
            <a:off x="7065963" y="2371725"/>
            <a:ext cx="266700" cy="754063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18"/>
          <p:cNvSpPr/>
          <p:nvPr/>
        </p:nvSpPr>
        <p:spPr>
          <a:xfrm rot="10800000">
            <a:off x="6691313" y="2371725"/>
            <a:ext cx="266700" cy="754063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28" name="Google Shape;228;p18"/>
          <p:cNvGraphicFramePr/>
          <p:nvPr/>
        </p:nvGraphicFramePr>
        <p:xfrm>
          <a:off x="4918075" y="324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9" name="Google Shape;229;p18"/>
          <p:cNvSpPr/>
          <p:nvPr/>
        </p:nvSpPr>
        <p:spPr>
          <a:xfrm rot="10800000">
            <a:off x="7065963" y="3629025"/>
            <a:ext cx="266700" cy="754063"/>
          </a:xfrm>
          <a:prstGeom prst="arc">
            <a:avLst>
              <a:gd fmla="val 10904143" name="adj1"/>
              <a:gd fmla="val 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30" name="Google Shape;230;p18"/>
          <p:cNvGraphicFramePr/>
          <p:nvPr/>
        </p:nvGraphicFramePr>
        <p:xfrm>
          <a:off x="4918075" y="461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{F72E0423-C961-4E72-B110-5A1AE321D3BF}</a:tableStyleId>
              </a:tblPr>
              <a:tblGrid>
                <a:gridCol w="384175"/>
                <a:gridCol w="384175"/>
                <a:gridCol w="384175"/>
                <a:gridCol w="384175"/>
                <a:gridCol w="382600"/>
                <a:gridCol w="384175"/>
                <a:gridCol w="3841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f)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Algoritmo de Bolha (Bubblesort)</a:t>
            </a:r>
            <a:br>
              <a:rPr lang="pt-BR" sz="4000"/>
            </a:br>
            <a:r>
              <a:rPr lang="pt-BR" sz="2400">
                <a:solidFill>
                  <a:srgbClr val="00B050"/>
                </a:solidFill>
              </a:rPr>
              <a:t>Complexidade do Algoritmo - Comparações</a:t>
            </a:r>
            <a:endParaRPr/>
          </a:p>
        </p:txBody>
      </p:sp>
      <p:sp>
        <p:nvSpPr>
          <p:cNvPr id="236" name="Google Shape;236;p19"/>
          <p:cNvSpPr txBox="1"/>
          <p:nvPr/>
        </p:nvSpPr>
        <p:spPr>
          <a:xfrm>
            <a:off x="749300" y="1460500"/>
            <a:ext cx="7772400" cy="1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Como pode ser observado no exemplo, com N=6 elementos, são realizadas 5 comparações na primeira passagem, 4 comparações na segunda  e assim sucessivamente até ter uma comparação na última passagem.  O número total de comparações é:</a:t>
            </a:r>
            <a:endParaRPr/>
          </a:p>
        </p:txBody>
      </p:sp>
      <p:sp>
        <p:nvSpPr>
          <p:cNvPr id="237" name="Google Shape;237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1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1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749300" y="3302000"/>
            <a:ext cx="7772400" cy="10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No caso geral, com N elementos, temos N-1 comparações na primeira passagem, N-2 comparações na segunda e assim sucessivamente até ter 1 comparação na última passagem.</a:t>
            </a:r>
            <a:endParaRPr/>
          </a:p>
        </p:txBody>
      </p:sp>
      <p:pic>
        <p:nvPicPr>
          <p:cNvPr id="242" name="Google Shape;2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7538" y="2882900"/>
            <a:ext cx="241935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2250" y="4457700"/>
            <a:ext cx="4300538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9"/>
          <p:cNvSpPr txBox="1"/>
          <p:nvPr/>
        </p:nvSpPr>
        <p:spPr>
          <a:xfrm>
            <a:off x="749300" y="5054600"/>
            <a:ext cx="77724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É importante ter presente:</a:t>
            </a:r>
            <a:endParaRPr/>
          </a:p>
        </p:txBody>
      </p:sp>
      <p:pic>
        <p:nvPicPr>
          <p:cNvPr id="245" name="Google Shape;24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67213" y="5207000"/>
            <a:ext cx="1527175" cy="863600"/>
          </a:xfrm>
          <a:prstGeom prst="rect">
            <a:avLst/>
          </a:prstGeom>
          <a:noFill/>
          <a:ln cap="flat" cmpd="sng" w="158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Algoritmo de Bolha (Bubblesort)</a:t>
            </a:r>
            <a:br>
              <a:rPr lang="pt-BR" sz="4000"/>
            </a:br>
            <a:r>
              <a:rPr lang="pt-BR" sz="2400">
                <a:solidFill>
                  <a:srgbClr val="00B050"/>
                </a:solidFill>
              </a:rPr>
              <a:t>Complexidade do Algoritmo - Comparações</a:t>
            </a:r>
            <a:endParaRPr/>
          </a:p>
        </p:txBody>
      </p:sp>
      <p:sp>
        <p:nvSpPr>
          <p:cNvPr id="251" name="Google Shape;251;p20"/>
          <p:cNvSpPr txBox="1"/>
          <p:nvPr/>
        </p:nvSpPr>
        <p:spPr>
          <a:xfrm>
            <a:off x="749300" y="1460500"/>
            <a:ext cx="77724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Assim, o algoritmo faz aproximadamente N</a:t>
            </a:r>
            <a:r>
              <a:rPr b="0" baseline="3000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/2 comparações. 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Este valor N</a:t>
            </a:r>
            <a:r>
              <a:rPr b="0" baseline="3000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/2 difere pouco do valor exato, principalmente se N for grande.   </a:t>
            </a:r>
            <a:endParaRPr/>
          </a:p>
        </p:txBody>
      </p:sp>
      <p:sp>
        <p:nvSpPr>
          <p:cNvPr id="252" name="Google Shape;252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56" name="Google Shape;256;p20"/>
          <p:cNvGraphicFramePr/>
          <p:nvPr/>
        </p:nvGraphicFramePr>
        <p:xfrm>
          <a:off x="1435100" y="2717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{92E9FFD1-6656-4AD1-8A2C-3104145CA092}</a:tableStyleId>
              </a:tblPr>
              <a:tblGrid>
                <a:gridCol w="1851900"/>
                <a:gridCol w="2094775"/>
                <a:gridCol w="1768325"/>
                <a:gridCol w="914400"/>
              </a:tblGrid>
              <a:tr h="91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Número de Elementos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(N</a:t>
                      </a:r>
                      <a:r>
                        <a:rPr baseline="30000" lang="pt-BR" sz="1800" u="none" cap="none" strike="noStrike"/>
                        <a:t>2</a:t>
                      </a:r>
                      <a:r>
                        <a:rPr lang="pt-BR" sz="1800" u="none" cap="none" strike="noStrike"/>
                        <a:t>-N)/2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Comparações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Exato</a:t>
                      </a:r>
                      <a:endParaRPr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N</a:t>
                      </a:r>
                      <a:r>
                        <a:rPr baseline="30000" lang="pt-BR" sz="1800" u="none" cap="none" strike="noStrike"/>
                        <a:t>2</a:t>
                      </a:r>
                      <a:r>
                        <a:rPr lang="pt-BR" sz="1800" u="none" cap="none" strike="noStrike"/>
                        <a:t>/2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Comparações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Aprox.</a:t>
                      </a:r>
                      <a:endParaRPr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Var %</a:t>
                      </a:r>
                      <a:endParaRPr/>
                    </a:p>
                  </a:txBody>
                  <a:tcPr marT="45700" marB="45700" marR="91450" marL="91450" anchor="ctr"/>
                </a:tc>
              </a:tr>
              <a:tr h="370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45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50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10%</a:t>
                      </a:r>
                      <a:endParaRPr/>
                    </a:p>
                  </a:txBody>
                  <a:tcPr marT="45700" marB="45700" marR="91450" marL="91450"/>
                </a:tc>
              </a:tr>
              <a:tr h="370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100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4.950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5.000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1%</a:t>
                      </a:r>
                      <a:endParaRPr/>
                    </a:p>
                  </a:txBody>
                  <a:tcPr marT="45700" marB="45700" marR="91450" marL="91450"/>
                </a:tc>
              </a:tr>
              <a:tr h="370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1000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499.500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500.000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0,1%</a:t>
                      </a:r>
                      <a:endParaRPr/>
                    </a:p>
                  </a:txBody>
                  <a:tcPr marT="45700" marB="45700" marR="91450" marL="91450"/>
                </a:tc>
              </a:tr>
              <a:tr h="370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5000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12.497.500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12.500.000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0,02%</a:t>
                      </a:r>
                      <a:endParaRPr/>
                    </a:p>
                  </a:txBody>
                  <a:tcPr marT="45700" marB="45700" marR="91450" marL="91450"/>
                </a:tc>
              </a:tr>
            </a:tbl>
          </a:graphicData>
        </a:graphic>
      </p:graphicFrame>
      <p:sp>
        <p:nvSpPr>
          <p:cNvPr id="257" name="Google Shape;257;p20"/>
          <p:cNvSpPr/>
          <p:nvPr/>
        </p:nvSpPr>
        <p:spPr>
          <a:xfrm>
            <a:off x="1435100" y="5558514"/>
            <a:ext cx="3009900" cy="3385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1052" l="0" r="0" t="-3508"/>
            </a:stretch>
          </a:blipFill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258" name="Google Shape;258;p20"/>
          <p:cNvSpPr/>
          <p:nvPr/>
        </p:nvSpPr>
        <p:spPr>
          <a:xfrm>
            <a:off x="4635500" y="5589291"/>
            <a:ext cx="2885078" cy="3077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7306" l="0" r="0" t="0"/>
            </a:stretch>
          </a:blipFill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Algoritmo de Bolha (Bubblesort)</a:t>
            </a:r>
            <a:br>
              <a:rPr lang="pt-BR" sz="4000"/>
            </a:br>
            <a:r>
              <a:rPr lang="pt-BR" sz="2400">
                <a:solidFill>
                  <a:srgbClr val="00B050"/>
                </a:solidFill>
              </a:rPr>
              <a:t>Complexidade do Algoritmo - Trocas</a:t>
            </a:r>
            <a:endParaRPr/>
          </a:p>
        </p:txBody>
      </p:sp>
      <p:sp>
        <p:nvSpPr>
          <p:cNvPr id="264" name="Google Shape;264;p21"/>
          <p:cNvSpPr txBox="1"/>
          <p:nvPr/>
        </p:nvSpPr>
        <p:spPr>
          <a:xfrm>
            <a:off x="749300" y="1460500"/>
            <a:ext cx="7772400" cy="37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 geral, o algoritmo realizará menos trocas que comparações. 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número de trocas depende dos valores contidos no vetor,  existem três casos a considerar:</a:t>
            </a:r>
            <a:endParaRPr/>
          </a:p>
          <a:p>
            <a:pPr indent="-341313" lvl="1" marL="796925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1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Melhor caso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.- o vetor já se encontra ordenado em ordem ascendente e nenhuma troca é realizada.</a:t>
            </a:r>
            <a:endParaRPr/>
          </a:p>
          <a:p>
            <a:pPr indent="-341313" lvl="1" marL="796925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1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Pior caso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.- o vetor se encontra ordenado em ordem descendente resultando em aprox. N</a:t>
            </a:r>
            <a:r>
              <a:rPr b="0" baseline="3000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/2 trocas. Uma troca a cada comparação.</a:t>
            </a:r>
            <a:endParaRPr/>
          </a:p>
          <a:p>
            <a:pPr indent="-341313" lvl="1" marL="796925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1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Médio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.- acontece com dados aleatórios, neste caso, metade das comparações resultam em troca, temos assim N</a:t>
            </a:r>
            <a:r>
              <a:rPr b="0" baseline="3000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/4 trocas. </a:t>
            </a:r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2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2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