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9144000"/>
  <p:notesSz cx="6797675" cy="9926625"/>
  <p:embeddedFontLst>
    <p:embeddedFont>
      <p:font typeface="Gill Sans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AEA808-2F0C-4593-A69F-4734440082C7}">
  <a:tblStyle styleId="{0DAEA808-2F0C-4593-A69F-4734440082C7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GillSans-bold.fntdata"/><Relationship Id="rId10" Type="http://schemas.openxmlformats.org/officeDocument/2006/relationships/slide" Target="slides/slide4.xml"/><Relationship Id="rId54" Type="http://schemas.openxmlformats.org/officeDocument/2006/relationships/font" Target="fonts/GillSans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11" Type="http://schemas.openxmlformats.org/officeDocument/2006/relationships/image" Target="../media/image21.png"/><Relationship Id="rId10" Type="http://schemas.openxmlformats.org/officeDocument/2006/relationships/image" Target="../media/image25.png"/><Relationship Id="rId12" Type="http://schemas.openxmlformats.org/officeDocument/2006/relationships/image" Target="../media/image28.png"/><Relationship Id="rId9" Type="http://schemas.openxmlformats.org/officeDocument/2006/relationships/image" Target="../media/image37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22.png"/><Relationship Id="rId8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7.png"/><Relationship Id="rId13" Type="http://schemas.openxmlformats.org/officeDocument/2006/relationships/image" Target="../media/image47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image" Target="../media/image45.png"/><Relationship Id="rId5" Type="http://schemas.openxmlformats.org/officeDocument/2006/relationships/image" Target="../media/image19.png"/><Relationship Id="rId6" Type="http://schemas.openxmlformats.org/officeDocument/2006/relationships/image" Target="../media/image26.png"/><Relationship Id="rId7" Type="http://schemas.openxmlformats.org/officeDocument/2006/relationships/image" Target="../media/image35.png"/><Relationship Id="rId8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61.png"/><Relationship Id="rId10" Type="http://schemas.openxmlformats.org/officeDocument/2006/relationships/image" Target="../media/image50.png"/><Relationship Id="rId13" Type="http://schemas.openxmlformats.org/officeDocument/2006/relationships/image" Target="../media/image44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9.png"/><Relationship Id="rId4" Type="http://schemas.openxmlformats.org/officeDocument/2006/relationships/image" Target="../media/image41.png"/><Relationship Id="rId9" Type="http://schemas.openxmlformats.org/officeDocument/2006/relationships/image" Target="../media/image32.png"/><Relationship Id="rId5" Type="http://schemas.openxmlformats.org/officeDocument/2006/relationships/image" Target="../media/image53.png"/><Relationship Id="rId6" Type="http://schemas.openxmlformats.org/officeDocument/2006/relationships/image" Target="../media/image46.png"/><Relationship Id="rId7" Type="http://schemas.openxmlformats.org/officeDocument/2006/relationships/image" Target="../media/image49.png"/><Relationship Id="rId8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52.png"/><Relationship Id="rId5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8.png"/><Relationship Id="rId4" Type="http://schemas.openxmlformats.org/officeDocument/2006/relationships/image" Target="../media/image5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1.png"/><Relationship Id="rId4" Type="http://schemas.openxmlformats.org/officeDocument/2006/relationships/image" Target="../media/image6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7.png"/><Relationship Id="rId4" Type="http://schemas.openxmlformats.org/officeDocument/2006/relationships/image" Target="../media/image55.png"/><Relationship Id="rId5" Type="http://schemas.openxmlformats.org/officeDocument/2006/relationships/image" Target="../media/image6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8.png"/><Relationship Id="rId4" Type="http://schemas.openxmlformats.org/officeDocument/2006/relationships/image" Target="../media/image7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0.png"/><Relationship Id="rId4" Type="http://schemas.openxmlformats.org/officeDocument/2006/relationships/image" Target="../media/image6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8.png"/><Relationship Id="rId4" Type="http://schemas.openxmlformats.org/officeDocument/2006/relationships/image" Target="../media/image69.png"/><Relationship Id="rId5" Type="http://schemas.openxmlformats.org/officeDocument/2006/relationships/image" Target="../media/image6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6.png"/><Relationship Id="rId4" Type="http://schemas.openxmlformats.org/officeDocument/2006/relationships/image" Target="../media/image8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3.png"/><Relationship Id="rId4" Type="http://schemas.openxmlformats.org/officeDocument/2006/relationships/image" Target="../media/image7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5.png"/><Relationship Id="rId4" Type="http://schemas.openxmlformats.org/officeDocument/2006/relationships/image" Target="../media/image6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4.png"/><Relationship Id="rId4" Type="http://schemas.openxmlformats.org/officeDocument/2006/relationships/image" Target="../media/image95.png"/><Relationship Id="rId5" Type="http://schemas.openxmlformats.org/officeDocument/2006/relationships/image" Target="../media/image9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4.png"/><Relationship Id="rId4" Type="http://schemas.openxmlformats.org/officeDocument/2006/relationships/image" Target="../media/image8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2.png"/><Relationship Id="rId4" Type="http://schemas.openxmlformats.org/officeDocument/2006/relationships/image" Target="../media/image70.png"/><Relationship Id="rId5" Type="http://schemas.openxmlformats.org/officeDocument/2006/relationships/image" Target="../media/image6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7.png"/><Relationship Id="rId4" Type="http://schemas.openxmlformats.org/officeDocument/2006/relationships/image" Target="../media/image8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2.png"/><Relationship Id="rId4" Type="http://schemas.openxmlformats.org/officeDocument/2006/relationships/image" Target="../media/image7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5.png"/><Relationship Id="rId4" Type="http://schemas.openxmlformats.org/officeDocument/2006/relationships/image" Target="../media/image8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4.png"/><Relationship Id="rId4" Type="http://schemas.openxmlformats.org/officeDocument/2006/relationships/image" Target="../media/image78.png"/><Relationship Id="rId5" Type="http://schemas.openxmlformats.org/officeDocument/2006/relationships/image" Target="../media/image9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3.png"/><Relationship Id="rId4" Type="http://schemas.openxmlformats.org/officeDocument/2006/relationships/image" Target="../media/image75.png"/><Relationship Id="rId5" Type="http://schemas.openxmlformats.org/officeDocument/2006/relationships/image" Target="../media/image9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2.png"/><Relationship Id="rId4" Type="http://schemas.openxmlformats.org/officeDocument/2006/relationships/image" Target="../media/image8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6.png"/><Relationship Id="rId4" Type="http://schemas.openxmlformats.org/officeDocument/2006/relationships/image" Target="../media/image9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Recursão</a:t>
            </a:r>
            <a:endParaRPr/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70013" y="398621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1423988" y="5057775"/>
            <a:ext cx="6400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1370013" y="31146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Estruturas de Dados I</a:t>
            </a:r>
            <a:endParaRPr/>
          </a:p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1714500" y="385763"/>
            <a:ext cx="3929063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8" y="66675"/>
            <a:ext cx="16192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Limitações da Recursividade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650875" y="1246628"/>
            <a:ext cx="8137525" cy="234062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Não deveríamos utilizar recursividade </a:t>
            </a:r>
            <a:r>
              <a:rPr b="0" i="0" lang="pt-BR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se a resposta a qualquer uma das seguintes questões é NÃO:</a:t>
            </a:r>
            <a:endParaRPr/>
          </a:p>
          <a:p>
            <a:pPr indent="-228600" lvl="2" marL="114300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ou a estrutura de dados é apropriada de forma natural para a recursão ?;</a:t>
            </a:r>
            <a:endParaRPr/>
          </a:p>
          <a:p>
            <a:pPr indent="-228600" lvl="2" marL="114300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solução recursiva é menor e mais compreensível ?;</a:t>
            </a:r>
            <a:endParaRPr/>
          </a:p>
          <a:p>
            <a:pPr indent="-228600" lvl="2" marL="114300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recursão executa dentro de padrões aceitáveis de limites de tempo e espaço ?. 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Inversão da entrada do teclado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Algoritmo Recursivo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650875" y="1246627"/>
            <a:ext cx="8137525" cy="352232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Considere que estamos lendo a entrada do teclado e que precisamos </a:t>
            </a:r>
            <a:r>
              <a:rPr b="0" i="0" lang="pt-BR" sz="2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imprimir os dados em ordem inversa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285750" lvl="1" marL="46355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maneira de imprimir os dados em ordem inversa consiste em utilizar um algoritmo recursivo.</a:t>
            </a:r>
            <a:endParaRPr/>
          </a:p>
          <a:p>
            <a:pPr indent="-285750" lvl="1" marL="46355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questão óbvia é que para imprimir uma lista em ordem inversa devemos, primeiro ler todos os dados.  Assim:</a:t>
            </a:r>
            <a:endParaRPr/>
          </a:p>
          <a:p>
            <a:pPr indent="-228600" lvl="2" marL="1143000" marR="0" rtl="0" algn="just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ourier New"/>
              <a:buChar char="o"/>
            </a:pPr>
            <a:r>
              <a:rPr b="0" i="0" lang="pt-BR" sz="17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O </a:t>
            </a:r>
            <a:r>
              <a:rPr b="1" i="0" lang="pt-BR" sz="17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caso base</a:t>
            </a:r>
            <a:r>
              <a:rPr b="0" i="0" lang="pt-BR" sz="17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, só acontece quando acabamos a leitura do último dado. </a:t>
            </a:r>
            <a:endParaRPr/>
          </a:p>
          <a:p>
            <a:pPr indent="-228600" lvl="2" marL="1143000" marR="0" rtl="0" algn="just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ourier New"/>
              <a:buChar char="o"/>
            </a:pPr>
            <a:r>
              <a:rPr b="0" i="0" lang="pt-BR" sz="17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O caso </a:t>
            </a:r>
            <a:r>
              <a:rPr b="1" i="0" lang="pt-BR" sz="17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geral consiste</a:t>
            </a:r>
            <a:r>
              <a:rPr b="0" i="0" lang="pt-BR" sz="17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em ler o próximo dado. </a:t>
            </a:r>
            <a:endParaRPr/>
          </a:p>
          <a:p>
            <a:pPr indent="-285750" lvl="1" marL="46355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questão que fica é quando imprimir?</a:t>
            </a:r>
            <a:endParaRPr/>
          </a:p>
          <a:p>
            <a:pPr indent="-285750" lvl="1" marL="46355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Somente podemos imprimir após ler o último dado, ou seja na volta da chamada recursiva. Caso contrário, imprimiremos na ordem de leitura.</a:t>
            </a:r>
            <a:endParaRPr/>
          </a:p>
          <a:p>
            <a:pPr indent="-158750" lvl="1" marL="463550" marR="0" rtl="0" algn="just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Inversão da entrada do teclado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Algoritmo Recursivo</a:t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650875" y="1246628"/>
            <a:ext cx="8137525" cy="117301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Somente podemos imprimir após ler o último dado, ou seja na volta da chamada recursiva. Caso contrário, imprimiremos na ordem de leitura.</a:t>
            </a:r>
            <a:endParaRPr/>
          </a:p>
          <a:p>
            <a:pPr indent="-285750" lvl="1" marL="46355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Estude com atenção o seguinte algoritmo recursivo.</a:t>
            </a:r>
            <a:endParaRPr/>
          </a:p>
          <a:p>
            <a:pPr indent="-158750" lvl="1" marL="463550" marR="0" rtl="0" algn="just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4" name="Google Shape;2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4724" y="2502171"/>
            <a:ext cx="3876299" cy="304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4"/>
          <p:cNvSpPr/>
          <p:nvPr/>
        </p:nvSpPr>
        <p:spPr>
          <a:xfrm>
            <a:off x="7021069" y="4101174"/>
            <a:ext cx="1082351" cy="573643"/>
          </a:xfrm>
          <a:prstGeom prst="wedgeRoundRectCallout">
            <a:avLst>
              <a:gd fmla="val -205907" name="adj1"/>
              <a:gd fmla="val 2674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Chamada Recursiva</a:t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7021068" y="4875926"/>
            <a:ext cx="1082351" cy="365125"/>
          </a:xfrm>
          <a:prstGeom prst="wedgeRoundRectCallout">
            <a:avLst>
              <a:gd fmla="val -279187" name="adj1"/>
              <a:gd fmla="val -2898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Impressão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1027645" y="3566853"/>
            <a:ext cx="1201496" cy="454180"/>
          </a:xfrm>
          <a:prstGeom prst="wedgeRoundRectCallout">
            <a:avLst>
              <a:gd fmla="val 103600" name="adj1"/>
              <a:gd fmla="val 34681" name="adj2"/>
              <a:gd fmla="val 16667" name="adj3"/>
            </a:avLst>
          </a:prstGeom>
          <a:solidFill>
            <a:srgbClr val="FEF7E2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Base</a:t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2916385" y="3748169"/>
            <a:ext cx="238338" cy="426552"/>
          </a:xfrm>
          <a:prstGeom prst="leftBrace">
            <a:avLst>
              <a:gd fmla="val 8333" name="adj1"/>
              <a:gd fmla="val 48095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1002627" y="4421746"/>
            <a:ext cx="1201496" cy="454180"/>
          </a:xfrm>
          <a:prstGeom prst="wedgeRoundRectCallout">
            <a:avLst>
              <a:gd fmla="val 105049" name="adj1"/>
              <a:gd fmla="val 13589" name="adj2"/>
              <a:gd fmla="val 16667" name="adj3"/>
            </a:avLst>
          </a:prstGeom>
          <a:solidFill>
            <a:srgbClr val="FEF7E2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Geral</a:t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2905069" y="4313018"/>
            <a:ext cx="238338" cy="833747"/>
          </a:xfrm>
          <a:prstGeom prst="leftBrace">
            <a:avLst>
              <a:gd fmla="val 8333" name="adj1"/>
              <a:gd fmla="val 48095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7021069" y="3587115"/>
            <a:ext cx="1082351" cy="365125"/>
          </a:xfrm>
          <a:prstGeom prst="wedgeRoundRectCallout">
            <a:avLst>
              <a:gd fmla="val -280796" name="adj1"/>
              <a:gd fmla="val 15705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Leitura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idx="4294967295" type="title"/>
          </p:nvPr>
        </p:nvSpPr>
        <p:spPr>
          <a:xfrm>
            <a:off x="157125" y="400964"/>
            <a:ext cx="3908324" cy="606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00000"/>
                </a:solidFill>
              </a:rPr>
              <a:t>Decomposição da Inversão da entrada do teclado</a:t>
            </a:r>
            <a:endParaRPr sz="2200">
              <a:solidFill>
                <a:srgbClr val="00B050"/>
              </a:solidFill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275262" y="1325542"/>
            <a:ext cx="3947312" cy="496601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a sequência de chamadas recursivas geradas por uma chamada individual da função recursiva PrintReverse.</a:t>
            </a:r>
            <a:endParaRPr/>
          </a:p>
          <a:p>
            <a:pPr indent="-285750" lvl="1" marL="46355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Cria-se uma pilha de funções recursivas.</a:t>
            </a:r>
            <a:endParaRPr/>
          </a:p>
          <a:p>
            <a:pPr indent="-285750" lvl="1" marL="46355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os caminhos de ida e volta:</a:t>
            </a:r>
            <a:endParaRPr/>
          </a:p>
          <a:p>
            <a:pPr indent="-285750" lvl="1" marL="463550" marR="0" rtl="0" algn="just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No caminho de ida (etapa de decomposição), se verifica a condição de parada. Caso não seja verificada essa condição, se faz a leitura de um novo dado.</a:t>
            </a:r>
            <a:endParaRPr/>
          </a:p>
          <a:p>
            <a:pPr indent="-285750" lvl="1" marL="463550" marR="0" rtl="0" algn="just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No caminho de volta (etapa de resolução), após atingir a condição de parada, cada função recursiva retorna a função de chamada e imprime o dado lido localmente. </a:t>
            </a:r>
            <a:endParaRPr/>
          </a:p>
        </p:txBody>
      </p:sp>
      <p:pic>
        <p:nvPicPr>
          <p:cNvPr id="272" name="Google Shape;272;p25"/>
          <p:cNvPicPr preferRelativeResize="0"/>
          <p:nvPr/>
        </p:nvPicPr>
        <p:blipFill rotWithShape="1">
          <a:blip r:embed="rId3">
            <a:alphaModFix/>
          </a:blip>
          <a:srcRect b="7264" l="18136" r="0" t="0"/>
          <a:stretch/>
        </p:blipFill>
        <p:spPr>
          <a:xfrm>
            <a:off x="4222574" y="115189"/>
            <a:ext cx="4833587" cy="662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Recursão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Mais Exemplos</a:t>
            </a:r>
            <a:endParaRPr/>
          </a:p>
        </p:txBody>
      </p:sp>
      <p:sp>
        <p:nvSpPr>
          <p:cNvPr id="278" name="Google Shape;27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650875" y="1274763"/>
            <a:ext cx="8137525" cy="174835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Discutimos 4 exemplos de algoritmos recursivos:</a:t>
            </a:r>
            <a:endParaRPr/>
          </a:p>
          <a:p>
            <a:pPr indent="-228600" lvl="2" marL="114300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Máximo divisor comum;</a:t>
            </a:r>
            <a:endParaRPr/>
          </a:p>
          <a:p>
            <a:pPr indent="-228600" lvl="2" marL="11430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Números de Fibonacci;</a:t>
            </a:r>
            <a:endParaRPr/>
          </a:p>
          <a:p>
            <a:pPr indent="-228600" lvl="2" marL="11430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Torres de Hanoi;</a:t>
            </a:r>
            <a:endParaRPr/>
          </a:p>
          <a:p>
            <a:pPr indent="-228600" lvl="2" marL="11430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Conversão Posfixa.</a:t>
            </a:r>
            <a:endParaRPr/>
          </a:p>
          <a:p>
            <a:pPr indent="-158750" lvl="1" marL="4635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Máximo divisor comum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1 - Descrição</a:t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650875" y="1347211"/>
            <a:ext cx="7883525" cy="11161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369" l="0" r="-61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293" name="Google Shape;29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2077" y="2553479"/>
            <a:ext cx="5239845" cy="132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7"/>
          <p:cNvSpPr txBox="1"/>
          <p:nvPr/>
        </p:nvSpPr>
        <p:spPr>
          <a:xfrm>
            <a:off x="650875" y="3873842"/>
            <a:ext cx="7883525" cy="248250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205" l="0" r="-61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7775717" y="2561143"/>
            <a:ext cx="1194111" cy="454180"/>
          </a:xfrm>
          <a:prstGeom prst="wedgeRoundRectCallout">
            <a:avLst>
              <a:gd fmla="val -82690" name="adj1"/>
              <a:gd fmla="val 23178" name="adj2"/>
              <a:gd fmla="val 16667" name="adj3"/>
            </a:avLst>
          </a:prstGeom>
          <a:solidFill>
            <a:srgbClr val="FEF7E2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Base</a:t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7775717" y="3140428"/>
            <a:ext cx="1194112" cy="695232"/>
          </a:xfrm>
          <a:prstGeom prst="wedgeRoundRectCallout">
            <a:avLst>
              <a:gd fmla="val -104820" name="adj1"/>
              <a:gd fmla="val -39467" name="adj2"/>
              <a:gd fmla="val 16667" name="adj3"/>
            </a:avLst>
          </a:prstGeom>
          <a:solidFill>
            <a:srgbClr val="FEF7E2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Relação de Recorrência</a:t>
            </a:r>
            <a:endParaRPr/>
          </a:p>
        </p:txBody>
      </p:sp>
      <p:sp>
        <p:nvSpPr>
          <p:cNvPr id="297" name="Google Shape;297;p27"/>
          <p:cNvSpPr/>
          <p:nvPr/>
        </p:nvSpPr>
        <p:spPr>
          <a:xfrm flipH="1">
            <a:off x="7072753" y="2744326"/>
            <a:ext cx="238338" cy="329075"/>
          </a:xfrm>
          <a:prstGeom prst="leftBrace">
            <a:avLst>
              <a:gd fmla="val 8333" name="adj1"/>
              <a:gd fmla="val 48095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Máximo divisor comum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1 - Algoritmo</a:t>
            </a:r>
            <a:endParaRPr/>
          </a:p>
        </p:txBody>
      </p:sp>
      <p:sp>
        <p:nvSpPr>
          <p:cNvPr id="303" name="Google Shape;303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650875" y="1274763"/>
            <a:ext cx="8137525" cy="1103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Definição do algoritmo euclidiano para o máximo divisor comum.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reproduz fielmente a definição de função recursiva.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que temos dois casos base.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8" name="Google Shape;30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0953" y="2461343"/>
            <a:ext cx="570738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8"/>
          <p:cNvSpPr/>
          <p:nvPr/>
        </p:nvSpPr>
        <p:spPr>
          <a:xfrm>
            <a:off x="423745" y="3906457"/>
            <a:ext cx="1201496" cy="454180"/>
          </a:xfrm>
          <a:prstGeom prst="wedgeRoundRectCallout">
            <a:avLst>
              <a:gd fmla="val 79682" name="adj1"/>
              <a:gd fmla="val 27011" name="adj2"/>
              <a:gd fmla="val 16667" name="adj3"/>
            </a:avLst>
          </a:prstGeom>
          <a:solidFill>
            <a:srgbClr val="FEF7E2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Casos Base</a:t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423745" y="4666593"/>
            <a:ext cx="1201496" cy="454180"/>
          </a:xfrm>
          <a:prstGeom prst="wedgeRoundRectCallout">
            <a:avLst>
              <a:gd fmla="val 108673" name="adj1"/>
              <a:gd fmla="val 17424" name="adj2"/>
              <a:gd fmla="val 16667" name="adj3"/>
            </a:avLst>
          </a:prstGeom>
          <a:solidFill>
            <a:srgbClr val="FEF7E2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Geral</a:t>
            </a: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2061784" y="3832846"/>
            <a:ext cx="238338" cy="904043"/>
          </a:xfrm>
          <a:prstGeom prst="leftBrace">
            <a:avLst>
              <a:gd fmla="val 8333" name="adj1"/>
              <a:gd fmla="val 48095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Máximo divisor comum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1 - Decomposições</a:t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2906755" y="2431982"/>
            <a:ext cx="768203" cy="590844"/>
          </a:xfrm>
          <a:prstGeom prst="ellipse">
            <a:avLst/>
          </a:prstGeom>
          <a:solidFill>
            <a:srgbClr val="FFFF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1718986" y="2527349"/>
            <a:ext cx="1231619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92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2906755" y="3664606"/>
            <a:ext cx="768203" cy="590844"/>
          </a:xfrm>
          <a:prstGeom prst="ellipse">
            <a:avLst/>
          </a:prstGeom>
          <a:solidFill>
            <a:srgbClr val="FFFF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1268821" y="3759973"/>
            <a:ext cx="1714957" cy="400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92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cxnSp>
        <p:nvCxnSpPr>
          <p:cNvPr id="325" name="Google Shape;325;p29"/>
          <p:cNvCxnSpPr>
            <a:stCxn id="321" idx="4"/>
            <a:endCxn id="323" idx="0"/>
          </p:cNvCxnSpPr>
          <p:nvPr/>
        </p:nvCxnSpPr>
        <p:spPr>
          <a:xfrm>
            <a:off x="3290857" y="3022826"/>
            <a:ext cx="0" cy="641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29"/>
          <p:cNvCxnSpPr>
            <a:stCxn id="323" idx="4"/>
          </p:cNvCxnSpPr>
          <p:nvPr/>
        </p:nvCxnSpPr>
        <p:spPr>
          <a:xfrm>
            <a:off x="3290857" y="4255450"/>
            <a:ext cx="0" cy="337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p29"/>
          <p:cNvSpPr txBox="1"/>
          <p:nvPr/>
        </p:nvSpPr>
        <p:spPr>
          <a:xfrm>
            <a:off x="3111962" y="4501176"/>
            <a:ext cx="357790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328" name="Google Shape;328;p29"/>
          <p:cNvSpPr/>
          <p:nvPr/>
        </p:nvSpPr>
        <p:spPr>
          <a:xfrm>
            <a:off x="2906755" y="5050731"/>
            <a:ext cx="768203" cy="590844"/>
          </a:xfrm>
          <a:prstGeom prst="ellipse">
            <a:avLst/>
          </a:prstGeom>
          <a:solidFill>
            <a:srgbClr val="FFFF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9"/>
          <p:cNvSpPr txBox="1"/>
          <p:nvPr/>
        </p:nvSpPr>
        <p:spPr>
          <a:xfrm>
            <a:off x="1167896" y="5916750"/>
            <a:ext cx="1815882" cy="40011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92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330" name="Google Shape;330;p29"/>
          <p:cNvSpPr txBox="1"/>
          <p:nvPr/>
        </p:nvSpPr>
        <p:spPr>
          <a:xfrm>
            <a:off x="1135337" y="5158281"/>
            <a:ext cx="1826782" cy="4001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331" name="Google Shape;331;p29"/>
          <p:cNvSpPr txBox="1"/>
          <p:nvPr/>
        </p:nvSpPr>
        <p:spPr>
          <a:xfrm>
            <a:off x="1828155" y="5532517"/>
            <a:ext cx="4411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</a:t>
            </a:r>
            <a:endParaRPr/>
          </a:p>
        </p:txBody>
      </p:sp>
      <p:grpSp>
        <p:nvGrpSpPr>
          <p:cNvPr id="332" name="Google Shape;332;p29"/>
          <p:cNvGrpSpPr/>
          <p:nvPr/>
        </p:nvGrpSpPr>
        <p:grpSpPr>
          <a:xfrm>
            <a:off x="5504383" y="2431982"/>
            <a:ext cx="2136289" cy="3710238"/>
            <a:chOff x="4987739" y="1470911"/>
            <a:chExt cx="2136289" cy="3710238"/>
          </a:xfrm>
        </p:grpSpPr>
        <p:sp>
          <p:nvSpPr>
            <p:cNvPr id="333" name="Google Shape;333;p29"/>
            <p:cNvSpPr txBox="1"/>
            <p:nvPr/>
          </p:nvSpPr>
          <p:spPr>
            <a:xfrm>
              <a:off x="5300492" y="1470911"/>
              <a:ext cx="1509836" cy="40011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4703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334" name="Google Shape;334;p29"/>
            <p:cNvCxnSpPr>
              <a:stCxn id="333" idx="2"/>
              <a:endCxn id="335" idx="0"/>
            </p:cNvCxnSpPr>
            <p:nvPr/>
          </p:nvCxnSpPr>
          <p:spPr>
            <a:xfrm>
              <a:off x="6055410" y="1871021"/>
              <a:ext cx="600" cy="446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5" name="Google Shape;335;p29"/>
            <p:cNvSpPr txBox="1"/>
            <p:nvPr/>
          </p:nvSpPr>
          <p:spPr>
            <a:xfrm>
              <a:off x="4987739" y="2317697"/>
              <a:ext cx="2136289" cy="707886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7626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336" name="Google Shape;336;p29"/>
            <p:cNvCxnSpPr>
              <a:stCxn id="335" idx="2"/>
              <a:endCxn id="337" idx="0"/>
            </p:cNvCxnSpPr>
            <p:nvPr/>
          </p:nvCxnSpPr>
          <p:spPr>
            <a:xfrm flipH="1">
              <a:off x="6055584" y="3025583"/>
              <a:ext cx="300" cy="390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7" name="Google Shape;337;p29"/>
            <p:cNvSpPr txBox="1"/>
            <p:nvPr/>
          </p:nvSpPr>
          <p:spPr>
            <a:xfrm>
              <a:off x="5129981" y="3416014"/>
              <a:ext cx="1850956" cy="707886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7626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sp>
          <p:nvSpPr>
            <p:cNvPr id="338" name="Google Shape;338;p29"/>
            <p:cNvSpPr txBox="1"/>
            <p:nvPr/>
          </p:nvSpPr>
          <p:spPr>
            <a:xfrm>
              <a:off x="5200746" y="4473263"/>
              <a:ext cx="1708288" cy="707886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6722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339" name="Google Shape;339;p29"/>
            <p:cNvCxnSpPr>
              <a:stCxn id="337" idx="2"/>
              <a:endCxn id="338" idx="0"/>
            </p:cNvCxnSpPr>
            <p:nvPr/>
          </p:nvCxnSpPr>
          <p:spPr>
            <a:xfrm flipH="1">
              <a:off x="6054859" y="4123900"/>
              <a:ext cx="600" cy="349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40" name="Google Shape;340;p29"/>
          <p:cNvSpPr txBox="1"/>
          <p:nvPr/>
        </p:nvSpPr>
        <p:spPr>
          <a:xfrm>
            <a:off x="650875" y="1109795"/>
            <a:ext cx="7883525" cy="111615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3660" l="0" r="-77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341" name="Google Shape;341;p29"/>
          <p:cNvSpPr txBox="1"/>
          <p:nvPr/>
        </p:nvSpPr>
        <p:spPr>
          <a:xfrm>
            <a:off x="6185242" y="1985306"/>
            <a:ext cx="774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 (i)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Máximo divisor comum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1 - Decomposições</a:t>
            </a: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3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1" name="Google Shape;351;p30"/>
          <p:cNvGrpSpPr/>
          <p:nvPr/>
        </p:nvGrpSpPr>
        <p:grpSpPr>
          <a:xfrm>
            <a:off x="1212203" y="1792476"/>
            <a:ext cx="1850956" cy="1554672"/>
            <a:chOff x="527540" y="1543049"/>
            <a:chExt cx="1850956" cy="1554672"/>
          </a:xfrm>
        </p:grpSpPr>
        <p:sp>
          <p:nvSpPr>
            <p:cNvPr id="352" name="Google Shape;352;p30"/>
            <p:cNvSpPr txBox="1"/>
            <p:nvPr/>
          </p:nvSpPr>
          <p:spPr>
            <a:xfrm>
              <a:off x="769953" y="1543049"/>
              <a:ext cx="1367169" cy="40011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14703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353" name="Google Shape;353;p30"/>
            <p:cNvCxnSpPr>
              <a:stCxn id="352" idx="2"/>
              <a:endCxn id="354" idx="0"/>
            </p:cNvCxnSpPr>
            <p:nvPr/>
          </p:nvCxnSpPr>
          <p:spPr>
            <a:xfrm flipH="1">
              <a:off x="1452938" y="1943159"/>
              <a:ext cx="600" cy="446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4" name="Google Shape;354;p30"/>
            <p:cNvSpPr txBox="1"/>
            <p:nvPr/>
          </p:nvSpPr>
          <p:spPr>
            <a:xfrm>
              <a:off x="527540" y="2389835"/>
              <a:ext cx="1850956" cy="70788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7626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</p:grpSp>
      <p:grpSp>
        <p:nvGrpSpPr>
          <p:cNvPr id="355" name="Google Shape;355;p30"/>
          <p:cNvGrpSpPr/>
          <p:nvPr/>
        </p:nvGrpSpPr>
        <p:grpSpPr>
          <a:xfrm>
            <a:off x="3776056" y="1796025"/>
            <a:ext cx="1850956" cy="3710238"/>
            <a:chOff x="527538" y="1543049"/>
            <a:chExt cx="1850956" cy="3710238"/>
          </a:xfrm>
        </p:grpSpPr>
        <p:sp>
          <p:nvSpPr>
            <p:cNvPr id="356" name="Google Shape;356;p30"/>
            <p:cNvSpPr txBox="1"/>
            <p:nvPr/>
          </p:nvSpPr>
          <p:spPr>
            <a:xfrm>
              <a:off x="769953" y="1543049"/>
              <a:ext cx="1367169" cy="40011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4924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357" name="Google Shape;357;p30"/>
            <p:cNvCxnSpPr>
              <a:stCxn id="356" idx="2"/>
              <a:endCxn id="358" idx="0"/>
            </p:cNvCxnSpPr>
            <p:nvPr/>
          </p:nvCxnSpPr>
          <p:spPr>
            <a:xfrm flipH="1">
              <a:off x="1452938" y="1943159"/>
              <a:ext cx="600" cy="446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8" name="Google Shape;358;p30"/>
            <p:cNvSpPr txBox="1"/>
            <p:nvPr/>
          </p:nvSpPr>
          <p:spPr>
            <a:xfrm>
              <a:off x="527538" y="2389835"/>
              <a:ext cx="1850956" cy="70788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7626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359" name="Google Shape;359;p30"/>
            <p:cNvCxnSpPr>
              <a:stCxn id="358" idx="2"/>
              <a:endCxn id="360" idx="0"/>
            </p:cNvCxnSpPr>
            <p:nvPr/>
          </p:nvCxnSpPr>
          <p:spPr>
            <a:xfrm>
              <a:off x="1453016" y="3097721"/>
              <a:ext cx="600" cy="390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0" name="Google Shape;360;p30"/>
            <p:cNvSpPr txBox="1"/>
            <p:nvPr/>
          </p:nvSpPr>
          <p:spPr>
            <a:xfrm>
              <a:off x="599442" y="3488152"/>
              <a:ext cx="1708288" cy="70788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7626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sp>
          <p:nvSpPr>
            <p:cNvPr id="361" name="Google Shape;361;p30"/>
            <p:cNvSpPr txBox="1"/>
            <p:nvPr/>
          </p:nvSpPr>
          <p:spPr>
            <a:xfrm>
              <a:off x="599867" y="4545401"/>
              <a:ext cx="1708288" cy="70788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7626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362" name="Google Shape;362;p30"/>
            <p:cNvCxnSpPr>
              <a:stCxn id="360" idx="2"/>
              <a:endCxn id="361" idx="0"/>
            </p:cNvCxnSpPr>
            <p:nvPr/>
          </p:nvCxnSpPr>
          <p:spPr>
            <a:xfrm>
              <a:off x="1453586" y="4196038"/>
              <a:ext cx="300" cy="349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63" name="Google Shape;363;p30"/>
          <p:cNvGrpSpPr/>
          <p:nvPr/>
        </p:nvGrpSpPr>
        <p:grpSpPr>
          <a:xfrm>
            <a:off x="1223461" y="3948042"/>
            <a:ext cx="1891415" cy="1554672"/>
            <a:chOff x="513472" y="1543049"/>
            <a:chExt cx="1891415" cy="1554672"/>
          </a:xfrm>
        </p:grpSpPr>
        <p:sp>
          <p:nvSpPr>
            <p:cNvPr id="364" name="Google Shape;364;p30"/>
            <p:cNvSpPr txBox="1"/>
            <p:nvPr/>
          </p:nvSpPr>
          <p:spPr>
            <a:xfrm>
              <a:off x="769953" y="1543049"/>
              <a:ext cx="1367169" cy="40011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4924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365" name="Google Shape;365;p30"/>
            <p:cNvCxnSpPr>
              <a:stCxn id="364" idx="2"/>
              <a:endCxn id="366" idx="0"/>
            </p:cNvCxnSpPr>
            <p:nvPr/>
          </p:nvCxnSpPr>
          <p:spPr>
            <a:xfrm>
              <a:off x="1453538" y="1943159"/>
              <a:ext cx="5700" cy="446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6" name="Google Shape;366;p30"/>
            <p:cNvSpPr txBox="1"/>
            <p:nvPr/>
          </p:nvSpPr>
          <p:spPr>
            <a:xfrm>
              <a:off x="513472" y="2389835"/>
              <a:ext cx="1891415" cy="707886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7626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</p:grpSp>
      <p:grpSp>
        <p:nvGrpSpPr>
          <p:cNvPr id="367" name="Google Shape;367;p30"/>
          <p:cNvGrpSpPr/>
          <p:nvPr/>
        </p:nvGrpSpPr>
        <p:grpSpPr>
          <a:xfrm>
            <a:off x="6400980" y="1792476"/>
            <a:ext cx="1850956" cy="3710238"/>
            <a:chOff x="527538" y="1543049"/>
            <a:chExt cx="1850956" cy="3710238"/>
          </a:xfrm>
        </p:grpSpPr>
        <p:sp>
          <p:nvSpPr>
            <p:cNvPr id="368" name="Google Shape;368;p30"/>
            <p:cNvSpPr txBox="1"/>
            <p:nvPr/>
          </p:nvSpPr>
          <p:spPr>
            <a:xfrm>
              <a:off x="769953" y="1543049"/>
              <a:ext cx="1367169" cy="40011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14924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369" name="Google Shape;369;p30"/>
            <p:cNvCxnSpPr>
              <a:stCxn id="368" idx="2"/>
              <a:endCxn id="370" idx="0"/>
            </p:cNvCxnSpPr>
            <p:nvPr/>
          </p:nvCxnSpPr>
          <p:spPr>
            <a:xfrm flipH="1">
              <a:off x="1452938" y="1943159"/>
              <a:ext cx="600" cy="446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0" name="Google Shape;370;p30"/>
            <p:cNvSpPr txBox="1"/>
            <p:nvPr/>
          </p:nvSpPr>
          <p:spPr>
            <a:xfrm>
              <a:off x="527538" y="2389835"/>
              <a:ext cx="1850956" cy="707886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7626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371" name="Google Shape;371;p30"/>
            <p:cNvCxnSpPr>
              <a:stCxn id="370" idx="2"/>
              <a:endCxn id="372" idx="0"/>
            </p:cNvCxnSpPr>
            <p:nvPr/>
          </p:nvCxnSpPr>
          <p:spPr>
            <a:xfrm>
              <a:off x="1453016" y="3097721"/>
              <a:ext cx="600" cy="390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2" name="Google Shape;372;p30"/>
            <p:cNvSpPr txBox="1"/>
            <p:nvPr/>
          </p:nvSpPr>
          <p:spPr>
            <a:xfrm>
              <a:off x="599442" y="3488152"/>
              <a:ext cx="1708288" cy="707886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7626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sp>
          <p:nvSpPr>
            <p:cNvPr id="373" name="Google Shape;373;p30"/>
            <p:cNvSpPr txBox="1"/>
            <p:nvPr/>
          </p:nvSpPr>
          <p:spPr>
            <a:xfrm>
              <a:off x="599867" y="4545401"/>
              <a:ext cx="1708288" cy="707886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-7626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374" name="Google Shape;374;p30"/>
            <p:cNvCxnSpPr>
              <a:stCxn id="372" idx="2"/>
              <a:endCxn id="373" idx="0"/>
            </p:cNvCxnSpPr>
            <p:nvPr/>
          </p:nvCxnSpPr>
          <p:spPr>
            <a:xfrm>
              <a:off x="1453586" y="4196038"/>
              <a:ext cx="300" cy="349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75" name="Google Shape;375;p30"/>
          <p:cNvSpPr txBox="1"/>
          <p:nvPr/>
        </p:nvSpPr>
        <p:spPr>
          <a:xfrm>
            <a:off x="1750395" y="1342291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 (ii)</a:t>
            </a:r>
            <a:endParaRPr/>
          </a:p>
        </p:txBody>
      </p:sp>
      <p:sp>
        <p:nvSpPr>
          <p:cNvPr id="376" name="Google Shape;376;p30"/>
          <p:cNvSpPr txBox="1"/>
          <p:nvPr/>
        </p:nvSpPr>
        <p:spPr>
          <a:xfrm>
            <a:off x="1775341" y="3505849"/>
            <a:ext cx="9028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 (iii)</a:t>
            </a:r>
            <a:endParaRPr/>
          </a:p>
        </p:txBody>
      </p:sp>
      <p:sp>
        <p:nvSpPr>
          <p:cNvPr id="377" name="Google Shape;377;p30"/>
          <p:cNvSpPr txBox="1"/>
          <p:nvPr/>
        </p:nvSpPr>
        <p:spPr>
          <a:xfrm>
            <a:off x="4250128" y="1342291"/>
            <a:ext cx="889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 (iv)</a:t>
            </a:r>
            <a:endParaRPr/>
          </a:p>
        </p:txBody>
      </p:sp>
      <p:sp>
        <p:nvSpPr>
          <p:cNvPr id="378" name="Google Shape;378;p30"/>
          <p:cNvSpPr txBox="1"/>
          <p:nvPr/>
        </p:nvSpPr>
        <p:spPr>
          <a:xfrm>
            <a:off x="6881464" y="1348515"/>
            <a:ext cx="825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 (v)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Máximo divisor comum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1 - Decomposições</a:t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8" name="Google Shape;388;p31"/>
          <p:cNvGrpSpPr/>
          <p:nvPr/>
        </p:nvGrpSpPr>
        <p:grpSpPr>
          <a:xfrm>
            <a:off x="1773943" y="1580451"/>
            <a:ext cx="2137853" cy="4767487"/>
            <a:chOff x="2276229" y="1522225"/>
            <a:chExt cx="2137853" cy="4767487"/>
          </a:xfrm>
        </p:grpSpPr>
        <p:sp>
          <p:nvSpPr>
            <p:cNvPr id="389" name="Google Shape;389;p31"/>
            <p:cNvSpPr txBox="1"/>
            <p:nvPr/>
          </p:nvSpPr>
          <p:spPr>
            <a:xfrm>
              <a:off x="2588984" y="1522225"/>
              <a:ext cx="1509837" cy="40011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14703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390" name="Google Shape;390;p31"/>
            <p:cNvCxnSpPr>
              <a:stCxn id="389" idx="2"/>
              <a:endCxn id="391" idx="0"/>
            </p:cNvCxnSpPr>
            <p:nvPr/>
          </p:nvCxnSpPr>
          <p:spPr>
            <a:xfrm>
              <a:off x="3343903" y="1922335"/>
              <a:ext cx="600" cy="446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1" name="Google Shape;391;p31"/>
            <p:cNvSpPr txBox="1"/>
            <p:nvPr/>
          </p:nvSpPr>
          <p:spPr>
            <a:xfrm>
              <a:off x="2276229" y="2369011"/>
              <a:ext cx="2136290" cy="70788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7626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392" name="Google Shape;392;p31"/>
            <p:cNvCxnSpPr>
              <a:stCxn id="391" idx="2"/>
              <a:endCxn id="393" idx="0"/>
            </p:cNvCxnSpPr>
            <p:nvPr/>
          </p:nvCxnSpPr>
          <p:spPr>
            <a:xfrm>
              <a:off x="3344374" y="3076897"/>
              <a:ext cx="1500" cy="390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3" name="Google Shape;393;p31"/>
            <p:cNvSpPr txBox="1"/>
            <p:nvPr/>
          </p:nvSpPr>
          <p:spPr>
            <a:xfrm>
              <a:off x="2277793" y="3467328"/>
              <a:ext cx="2136289" cy="70788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7626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sp>
          <p:nvSpPr>
            <p:cNvPr id="394" name="Google Shape;394;p31"/>
            <p:cNvSpPr txBox="1"/>
            <p:nvPr/>
          </p:nvSpPr>
          <p:spPr>
            <a:xfrm>
              <a:off x="2418898" y="4524577"/>
              <a:ext cx="1850956" cy="70788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7626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395" name="Google Shape;395;p31"/>
            <p:cNvCxnSpPr>
              <a:stCxn id="393" idx="2"/>
              <a:endCxn id="394" idx="0"/>
            </p:cNvCxnSpPr>
            <p:nvPr/>
          </p:nvCxnSpPr>
          <p:spPr>
            <a:xfrm flipH="1">
              <a:off x="3344438" y="4175214"/>
              <a:ext cx="1500" cy="349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6" name="Google Shape;396;p31"/>
            <p:cNvSpPr txBox="1"/>
            <p:nvPr/>
          </p:nvSpPr>
          <p:spPr>
            <a:xfrm>
              <a:off x="2490800" y="5581826"/>
              <a:ext cx="1708288" cy="70788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7626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397" name="Google Shape;397;p31"/>
            <p:cNvCxnSpPr>
              <a:stCxn id="394" idx="2"/>
              <a:endCxn id="396" idx="0"/>
            </p:cNvCxnSpPr>
            <p:nvPr/>
          </p:nvCxnSpPr>
          <p:spPr>
            <a:xfrm>
              <a:off x="3344376" y="5232463"/>
              <a:ext cx="600" cy="349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98" name="Google Shape;398;p31"/>
          <p:cNvGrpSpPr/>
          <p:nvPr/>
        </p:nvGrpSpPr>
        <p:grpSpPr>
          <a:xfrm>
            <a:off x="5478157" y="1339733"/>
            <a:ext cx="2325508" cy="5016617"/>
            <a:chOff x="5095062" y="1311206"/>
            <a:chExt cx="2325508" cy="5016617"/>
          </a:xfrm>
        </p:grpSpPr>
        <p:sp>
          <p:nvSpPr>
            <p:cNvPr id="399" name="Google Shape;399;p31"/>
            <p:cNvSpPr txBox="1"/>
            <p:nvPr/>
          </p:nvSpPr>
          <p:spPr>
            <a:xfrm>
              <a:off x="5478157" y="1311206"/>
              <a:ext cx="1556836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22220" l="-777" r="-1945" t="-6348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400" name="Google Shape;400;p31"/>
            <p:cNvCxnSpPr>
              <a:stCxn id="399" idx="2"/>
              <a:endCxn id="401" idx="0"/>
            </p:cNvCxnSpPr>
            <p:nvPr/>
          </p:nvCxnSpPr>
          <p:spPr>
            <a:xfrm>
              <a:off x="6256575" y="1680538"/>
              <a:ext cx="1200" cy="280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1" name="Google Shape;401;p31"/>
            <p:cNvSpPr txBox="1"/>
            <p:nvPr/>
          </p:nvSpPr>
          <p:spPr>
            <a:xfrm>
              <a:off x="5095062" y="1961040"/>
              <a:ext cx="2325508" cy="646331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7406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402" name="Google Shape;402;p31"/>
            <p:cNvCxnSpPr>
              <a:stCxn id="401" idx="2"/>
              <a:endCxn id="403" idx="0"/>
            </p:cNvCxnSpPr>
            <p:nvPr/>
          </p:nvCxnSpPr>
          <p:spPr>
            <a:xfrm>
              <a:off x="6257816" y="2607371"/>
              <a:ext cx="0" cy="297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3" name="Google Shape;403;p31"/>
            <p:cNvSpPr txBox="1"/>
            <p:nvPr/>
          </p:nvSpPr>
          <p:spPr>
            <a:xfrm>
              <a:off x="5223238" y="2904617"/>
              <a:ext cx="2069028" cy="646331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7406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sp>
          <p:nvSpPr>
            <p:cNvPr id="404" name="Google Shape;404;p31"/>
            <p:cNvSpPr txBox="1"/>
            <p:nvPr/>
          </p:nvSpPr>
          <p:spPr>
            <a:xfrm>
              <a:off x="5294003" y="3835255"/>
              <a:ext cx="1940788" cy="646331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6479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405" name="Google Shape;405;p31"/>
            <p:cNvCxnSpPr>
              <a:stCxn id="403" idx="2"/>
              <a:endCxn id="404" idx="0"/>
            </p:cNvCxnSpPr>
            <p:nvPr/>
          </p:nvCxnSpPr>
          <p:spPr>
            <a:xfrm>
              <a:off x="6257752" y="3550948"/>
              <a:ext cx="6600" cy="284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6" name="Google Shape;406;p31"/>
            <p:cNvSpPr txBox="1"/>
            <p:nvPr/>
          </p:nvSpPr>
          <p:spPr>
            <a:xfrm>
              <a:off x="5422177" y="4765894"/>
              <a:ext cx="1684307" cy="646331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6420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407" name="Google Shape;407;p31"/>
            <p:cNvCxnSpPr>
              <a:stCxn id="404" idx="2"/>
              <a:endCxn id="406" idx="0"/>
            </p:cNvCxnSpPr>
            <p:nvPr/>
          </p:nvCxnSpPr>
          <p:spPr>
            <a:xfrm>
              <a:off x="6264397" y="4481586"/>
              <a:ext cx="0" cy="284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8" name="Google Shape;408;p31"/>
            <p:cNvSpPr txBox="1"/>
            <p:nvPr/>
          </p:nvSpPr>
          <p:spPr>
            <a:xfrm>
              <a:off x="5422243" y="5681492"/>
              <a:ext cx="1684307" cy="646331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6479" l="0" r="0" t="0"/>
              </a:stretch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</p:txBody>
        </p:sp>
        <p:cxnSp>
          <p:nvCxnSpPr>
            <p:cNvPr id="409" name="Google Shape;409;p31"/>
            <p:cNvCxnSpPr>
              <a:stCxn id="406" idx="2"/>
              <a:endCxn id="408" idx="0"/>
            </p:cNvCxnSpPr>
            <p:nvPr/>
          </p:nvCxnSpPr>
          <p:spPr>
            <a:xfrm>
              <a:off x="6264331" y="5412225"/>
              <a:ext cx="0" cy="269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0" name="Google Shape;410;p31"/>
          <p:cNvSpPr txBox="1"/>
          <p:nvPr/>
        </p:nvSpPr>
        <p:spPr>
          <a:xfrm>
            <a:off x="2398658" y="1174406"/>
            <a:ext cx="889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 (vi)</a:t>
            </a:r>
            <a:endParaRPr/>
          </a:p>
        </p:txBody>
      </p:sp>
      <p:sp>
        <p:nvSpPr>
          <p:cNvPr id="411" name="Google Shape;411;p31"/>
          <p:cNvSpPr txBox="1"/>
          <p:nvPr/>
        </p:nvSpPr>
        <p:spPr>
          <a:xfrm>
            <a:off x="4787111" y="1174406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 (vii)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Algoritmos Recursivos vs Iterativos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650875" y="1274762"/>
            <a:ext cx="8137525" cy="159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Interessa compreender as diferenças entre algoritmos recursivos e iterativos.</a:t>
            </a:r>
            <a:endParaRPr/>
          </a:p>
          <a:p>
            <a:pPr indent="-285750" lvl="1" marL="46355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Começaremos ilustrando com ambas versões para o problema de calculo do fatorial de um número.</a:t>
            </a:r>
            <a:endParaRPr/>
          </a:p>
          <a:p>
            <a:pPr indent="-158750" lvl="1" marL="463550" marR="0" rtl="0" algn="just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Máximo divisor comum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Implementação</a:t>
            </a:r>
            <a:endParaRPr/>
          </a:p>
        </p:txBody>
      </p:sp>
      <p:sp>
        <p:nvSpPr>
          <p:cNvPr id="417" name="Google Shape;417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3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32"/>
          <p:cNvSpPr txBox="1"/>
          <p:nvPr/>
        </p:nvSpPr>
        <p:spPr>
          <a:xfrm>
            <a:off x="78377" y="1644096"/>
            <a:ext cx="2734492" cy="16270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242" l="0" r="-178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grpSp>
        <p:nvGrpSpPr>
          <p:cNvPr id="422" name="Google Shape;422;p32"/>
          <p:cNvGrpSpPr/>
          <p:nvPr/>
        </p:nvGrpSpPr>
        <p:grpSpPr>
          <a:xfrm>
            <a:off x="2960371" y="1664689"/>
            <a:ext cx="5576776" cy="4274732"/>
            <a:chOff x="2864578" y="1809364"/>
            <a:chExt cx="5239846" cy="4016466"/>
          </a:xfrm>
        </p:grpSpPr>
        <p:pic>
          <p:nvPicPr>
            <p:cNvPr id="423" name="Google Shape;423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64579" y="1809364"/>
              <a:ext cx="5239845" cy="1122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64578" y="2913627"/>
              <a:ext cx="5239845" cy="29122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5" name="Google Shape;425;p32"/>
          <p:cNvSpPr/>
          <p:nvPr/>
        </p:nvSpPr>
        <p:spPr>
          <a:xfrm>
            <a:off x="7049752" y="4783869"/>
            <a:ext cx="1082351" cy="454180"/>
          </a:xfrm>
          <a:prstGeom prst="wedgeRoundRectCallout">
            <a:avLst>
              <a:gd fmla="val -143829" name="adj1"/>
              <a:gd fmla="val 7185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Uso da Função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Recursiva</a:t>
            </a:r>
            <a:endParaRPr/>
          </a:p>
        </p:txBody>
      </p:sp>
      <p:sp>
        <p:nvSpPr>
          <p:cNvPr id="426" name="Google Shape;426;p32"/>
          <p:cNvSpPr txBox="1"/>
          <p:nvPr/>
        </p:nvSpPr>
        <p:spPr>
          <a:xfrm>
            <a:off x="5042308" y="1274764"/>
            <a:ext cx="89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P2-01.c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Máximo divisor comum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Implementação</a:t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0" y="1682380"/>
            <a:ext cx="2917583" cy="13569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827" l="0" r="-166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437" name="Google Shape;437;p33"/>
          <p:cNvSpPr txBox="1"/>
          <p:nvPr/>
        </p:nvSpPr>
        <p:spPr>
          <a:xfrm>
            <a:off x="4576942" y="1313048"/>
            <a:ext cx="2563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P2-01.c  (Continuação... )</a:t>
            </a:r>
            <a:endParaRPr/>
          </a:p>
        </p:txBody>
      </p:sp>
      <p:pic>
        <p:nvPicPr>
          <p:cNvPr id="438" name="Google Shape;43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2401" y="1848424"/>
            <a:ext cx="5573268" cy="393020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3"/>
          <p:cNvSpPr/>
          <p:nvPr/>
        </p:nvSpPr>
        <p:spPr>
          <a:xfrm>
            <a:off x="6442533" y="4161868"/>
            <a:ext cx="1082351" cy="454180"/>
          </a:xfrm>
          <a:prstGeom prst="wedgeRoundRectCallout">
            <a:avLst>
              <a:gd fmla="val -109633" name="adj1"/>
              <a:gd fmla="val 2678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Chamada Recursiva</a:t>
            </a:r>
            <a:endParaRPr/>
          </a:p>
        </p:txBody>
      </p:sp>
      <p:sp>
        <p:nvSpPr>
          <p:cNvPr id="440" name="Google Shape;440;p33"/>
          <p:cNvSpPr/>
          <p:nvPr/>
        </p:nvSpPr>
        <p:spPr>
          <a:xfrm>
            <a:off x="6442532" y="3041968"/>
            <a:ext cx="1082351" cy="454180"/>
          </a:xfrm>
          <a:prstGeom prst="wedgeRoundRectCallout">
            <a:avLst>
              <a:gd fmla="val -114461" name="adj1"/>
              <a:gd fmla="val 378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Números de Fibonacci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2 - Descrição</a:t>
            </a:r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3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34"/>
          <p:cNvSpPr txBox="1"/>
          <p:nvPr/>
        </p:nvSpPr>
        <p:spPr>
          <a:xfrm>
            <a:off x="650875" y="1274763"/>
            <a:ext cx="8137525" cy="136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série de Fibonacci é uma sequência de números em que cada novo número é calculado como a soma dos dois números precedentes. Os dois primeiros números da série são zero e um.  Temos assim, a seguinte definição de função recursiva: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51" name="Google Shape;45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375" y="2770458"/>
            <a:ext cx="5640705" cy="161353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4"/>
          <p:cNvSpPr txBox="1"/>
          <p:nvPr/>
        </p:nvSpPr>
        <p:spPr>
          <a:xfrm>
            <a:off x="612775" y="4497953"/>
            <a:ext cx="8137525" cy="108528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que a relação de recorrência faz duas chamadas recursivas, ou decompõe o problema de tamanho n em dois subproblemas de tamanhos n-1 e n-2.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3" name="Google Shape;453;p34"/>
          <p:cNvSpPr/>
          <p:nvPr/>
        </p:nvSpPr>
        <p:spPr>
          <a:xfrm>
            <a:off x="7775717" y="2850043"/>
            <a:ext cx="1194111" cy="454180"/>
          </a:xfrm>
          <a:prstGeom prst="wedgeRoundRectCallout">
            <a:avLst>
              <a:gd fmla="val -82689" name="adj1"/>
              <a:gd fmla="val 23177" name="adj2"/>
              <a:gd fmla="val 16667" name="adj3"/>
            </a:avLst>
          </a:prstGeom>
          <a:solidFill>
            <a:srgbClr val="FEF7E2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Base</a:t>
            </a:r>
            <a:endParaRPr/>
          </a:p>
        </p:txBody>
      </p:sp>
      <p:sp>
        <p:nvSpPr>
          <p:cNvPr id="454" name="Google Shape;454;p34"/>
          <p:cNvSpPr/>
          <p:nvPr/>
        </p:nvSpPr>
        <p:spPr>
          <a:xfrm>
            <a:off x="7775717" y="3429328"/>
            <a:ext cx="1194112" cy="695232"/>
          </a:xfrm>
          <a:prstGeom prst="wedgeRoundRectCallout">
            <a:avLst>
              <a:gd fmla="val -94610" name="adj1"/>
              <a:gd fmla="val 616" name="adj2"/>
              <a:gd fmla="val 16667" name="adj3"/>
            </a:avLst>
          </a:prstGeom>
          <a:solidFill>
            <a:srgbClr val="FEF7E2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Relação de Recorrência</a:t>
            </a:r>
            <a:endParaRPr/>
          </a:p>
        </p:txBody>
      </p:sp>
      <p:sp>
        <p:nvSpPr>
          <p:cNvPr id="455" name="Google Shape;455;p34"/>
          <p:cNvSpPr/>
          <p:nvPr/>
        </p:nvSpPr>
        <p:spPr>
          <a:xfrm flipH="1">
            <a:off x="7072753" y="3012088"/>
            <a:ext cx="238338" cy="329075"/>
          </a:xfrm>
          <a:prstGeom prst="leftBrace">
            <a:avLst>
              <a:gd fmla="val 8333" name="adj1"/>
              <a:gd fmla="val 48095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Números de Fibonacci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2 - Decomposição</a:t>
            </a:r>
            <a:endParaRPr/>
          </a:p>
        </p:txBody>
      </p:sp>
      <p:sp>
        <p:nvSpPr>
          <p:cNvPr id="461" name="Google Shape;461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3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35"/>
          <p:cNvSpPr txBox="1"/>
          <p:nvPr/>
        </p:nvSpPr>
        <p:spPr>
          <a:xfrm>
            <a:off x="0" y="1690493"/>
            <a:ext cx="2764518" cy="36304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processo de decom-posição da função Fibonacci  recursiva.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Cada chamada recursiva gera dois subproblemas.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que a redução do tamanho não é significativa.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Este algoritmo é bastante ineficiente devido ao fato de que o mesmo subproblema é gerado e resolvido várias vezes. </a:t>
            </a:r>
            <a:endParaRPr/>
          </a:p>
        </p:txBody>
      </p:sp>
      <p:pic>
        <p:nvPicPr>
          <p:cNvPr id="466" name="Google Shape;46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4170" y="1459616"/>
            <a:ext cx="6259830" cy="4753928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5"/>
          <p:cNvSpPr/>
          <p:nvPr/>
        </p:nvSpPr>
        <p:spPr>
          <a:xfrm>
            <a:off x="4023360" y="3469976"/>
            <a:ext cx="635724" cy="353115"/>
          </a:xfrm>
          <a:prstGeom prst="ellipse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35"/>
          <p:cNvSpPr/>
          <p:nvPr/>
        </p:nvSpPr>
        <p:spPr>
          <a:xfrm>
            <a:off x="2965269" y="4536776"/>
            <a:ext cx="635724" cy="353115"/>
          </a:xfrm>
          <a:prstGeom prst="ellipse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5"/>
          <p:cNvSpPr/>
          <p:nvPr/>
        </p:nvSpPr>
        <p:spPr>
          <a:xfrm>
            <a:off x="4659084" y="3469975"/>
            <a:ext cx="635724" cy="353115"/>
          </a:xfrm>
          <a:prstGeom prst="ellipse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35"/>
          <p:cNvSpPr/>
          <p:nvPr/>
        </p:nvSpPr>
        <p:spPr>
          <a:xfrm>
            <a:off x="6601095" y="3476924"/>
            <a:ext cx="486045" cy="353115"/>
          </a:xfrm>
          <a:prstGeom prst="ellipse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35"/>
          <p:cNvSpPr/>
          <p:nvPr/>
        </p:nvSpPr>
        <p:spPr>
          <a:xfrm>
            <a:off x="8146866" y="2497209"/>
            <a:ext cx="486045" cy="353115"/>
          </a:xfrm>
          <a:prstGeom prst="ellipse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Números de Fibonacci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2 - Implementação</a:t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3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36"/>
          <p:cNvSpPr txBox="1"/>
          <p:nvPr/>
        </p:nvSpPr>
        <p:spPr>
          <a:xfrm>
            <a:off x="-1" y="1735873"/>
            <a:ext cx="2690949" cy="33063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59" l="0" r="-20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482" name="Google Shape;48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1805" y="1810140"/>
            <a:ext cx="5239845" cy="4491703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6"/>
          <p:cNvSpPr/>
          <p:nvPr/>
        </p:nvSpPr>
        <p:spPr>
          <a:xfrm>
            <a:off x="8061650" y="4770856"/>
            <a:ext cx="1012682" cy="454180"/>
          </a:xfrm>
          <a:prstGeom prst="wedgeRoundRectCallout">
            <a:avLst>
              <a:gd fmla="val -255994" name="adj1"/>
              <a:gd fmla="val 6322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Uso da Função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Recursiva</a:t>
            </a:r>
            <a:endParaRPr/>
          </a:p>
        </p:txBody>
      </p:sp>
      <p:sp>
        <p:nvSpPr>
          <p:cNvPr id="484" name="Google Shape;484;p36"/>
          <p:cNvSpPr txBox="1"/>
          <p:nvPr/>
        </p:nvSpPr>
        <p:spPr>
          <a:xfrm>
            <a:off x="4946514" y="1419438"/>
            <a:ext cx="89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P2-02.c</a:t>
            </a:r>
            <a:endParaRPr/>
          </a:p>
        </p:txBody>
      </p:sp>
      <p:sp>
        <p:nvSpPr>
          <p:cNvPr id="485" name="Google Shape;485;p36"/>
          <p:cNvSpPr/>
          <p:nvPr/>
        </p:nvSpPr>
        <p:spPr>
          <a:xfrm>
            <a:off x="8061650" y="5309259"/>
            <a:ext cx="1012682" cy="454180"/>
          </a:xfrm>
          <a:prstGeom prst="wedgeRoundRectCallout">
            <a:avLst>
              <a:gd fmla="val -253414" name="adj1"/>
              <a:gd fmla="val 2295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Uso da Função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Recursiva</a:t>
            </a:r>
            <a:endParaRPr/>
          </a:p>
        </p:txBody>
      </p:sp>
      <p:sp>
        <p:nvSpPr>
          <p:cNvPr id="486" name="Google Shape;486;p36"/>
          <p:cNvSpPr/>
          <p:nvPr/>
        </p:nvSpPr>
        <p:spPr>
          <a:xfrm>
            <a:off x="8061650" y="4232451"/>
            <a:ext cx="1012682" cy="329691"/>
          </a:xfrm>
          <a:prstGeom prst="wedgeRoundRectCallout">
            <a:avLst>
              <a:gd fmla="val -293832" name="adj1"/>
              <a:gd fmla="val 11358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Valor do n</a:t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>
            <a:off x="5597124" y="3341757"/>
            <a:ext cx="1543904" cy="511693"/>
          </a:xfrm>
          <a:prstGeom prst="wedgeRoundRectCallout">
            <a:avLst>
              <a:gd fmla="val -168352" name="adj1"/>
              <a:gd fmla="val -6552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Necessário para armazenar números muito grandes.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Números de Fibonacci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2 – Implementação</a:t>
            </a:r>
            <a:endParaRPr/>
          </a:p>
        </p:txBody>
      </p:sp>
      <p:sp>
        <p:nvSpPr>
          <p:cNvPr id="493" name="Google Shape;493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37"/>
          <p:cNvSpPr txBox="1"/>
          <p:nvPr/>
        </p:nvSpPr>
        <p:spPr>
          <a:xfrm>
            <a:off x="20536" y="1623114"/>
            <a:ext cx="2845623" cy="22086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203" l="0" r="-171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grpSp>
        <p:nvGrpSpPr>
          <p:cNvPr id="498" name="Google Shape;498;p37"/>
          <p:cNvGrpSpPr/>
          <p:nvPr/>
        </p:nvGrpSpPr>
        <p:grpSpPr>
          <a:xfrm>
            <a:off x="2836572" y="1829054"/>
            <a:ext cx="5289278" cy="3683293"/>
            <a:chOff x="2836574" y="1314436"/>
            <a:chExt cx="5289278" cy="3683293"/>
          </a:xfrm>
        </p:grpSpPr>
        <p:pic>
          <p:nvPicPr>
            <p:cNvPr id="499" name="Google Shape;499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45917" y="1314436"/>
              <a:ext cx="5239845" cy="18879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Google Shape;500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36574" y="3183771"/>
              <a:ext cx="5289278" cy="18139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1" name="Google Shape;501;p37"/>
          <p:cNvSpPr/>
          <p:nvPr/>
        </p:nvSpPr>
        <p:spPr>
          <a:xfrm>
            <a:off x="6288048" y="3310414"/>
            <a:ext cx="1082351" cy="454180"/>
          </a:xfrm>
          <a:prstGeom prst="wedgeRoundRectCallout">
            <a:avLst>
              <a:gd fmla="val -208196" name="adj1"/>
              <a:gd fmla="val 12026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1ª. Chamada Recursiva</a:t>
            </a: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7429641" y="3650846"/>
            <a:ext cx="1082351" cy="454180"/>
          </a:xfrm>
          <a:prstGeom prst="wedgeRoundRectCallout">
            <a:avLst>
              <a:gd fmla="val -201358" name="adj1"/>
              <a:gd fmla="val 3781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2ª. Chamada Recursiva</a:t>
            </a:r>
            <a:endParaRPr/>
          </a:p>
        </p:txBody>
      </p:sp>
      <p:sp>
        <p:nvSpPr>
          <p:cNvPr id="503" name="Google Shape;503;p37"/>
          <p:cNvSpPr txBox="1"/>
          <p:nvPr/>
        </p:nvSpPr>
        <p:spPr>
          <a:xfrm>
            <a:off x="4350519" y="1371599"/>
            <a:ext cx="2563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P2-02.c  (Continuação... )</a:t>
            </a:r>
            <a:endParaRPr/>
          </a:p>
        </p:txBody>
      </p:sp>
      <p:sp>
        <p:nvSpPr>
          <p:cNvPr id="504" name="Google Shape;504;p37"/>
          <p:cNvSpPr/>
          <p:nvPr/>
        </p:nvSpPr>
        <p:spPr>
          <a:xfrm>
            <a:off x="6722425" y="2740245"/>
            <a:ext cx="1082351" cy="454180"/>
          </a:xfrm>
          <a:prstGeom prst="wedgeRoundRectCallout">
            <a:avLst>
              <a:gd fmla="val -211817" name="adj1"/>
              <a:gd fmla="val 3637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8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Números de Fibonacci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2 - Desempenho</a:t>
            </a:r>
            <a:endParaRPr/>
          </a:p>
        </p:txBody>
      </p:sp>
      <p:sp>
        <p:nvSpPr>
          <p:cNvPr id="510" name="Google Shape;510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3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38"/>
          <p:cNvSpPr txBox="1"/>
          <p:nvPr/>
        </p:nvSpPr>
        <p:spPr>
          <a:xfrm>
            <a:off x="650875" y="1274763"/>
            <a:ext cx="8137525" cy="10678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141" l="0" r="-5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515" name="Google Shape;51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4996" y="2474365"/>
            <a:ext cx="5503545" cy="3266123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8"/>
          <p:cNvSpPr txBox="1"/>
          <p:nvPr/>
        </p:nvSpPr>
        <p:spPr>
          <a:xfrm>
            <a:off x="503237" y="5768387"/>
            <a:ext cx="8137525" cy="510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Observação:  A vírgula é o separador de milhar em países de fala inglesa; Substituir a vírgula por ponto.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Torres de Hanoi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3 - Descrição</a:t>
            </a:r>
            <a:endParaRPr/>
          </a:p>
        </p:txBody>
      </p:sp>
      <p:sp>
        <p:nvSpPr>
          <p:cNvPr id="522" name="Google Shape;522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3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650875" y="1274763"/>
            <a:ext cx="8035925" cy="300849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No inicio dos tempos, Deus criou as Torres de Brahma com 64 discos de ouro puro, dispostos em agulhas de diamante. Quando a hora chegou, ordenou a um grupo de monges de um Monastério no Tibet que dessem inicio à movimentação dos discos segundo regras determinadas e alertou que concluído o trabalho as torres desmoronariam dando inicio ao final dos tempos</a:t>
            </a:r>
            <a:r>
              <a:rPr b="1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”</a:t>
            </a:r>
            <a:r>
              <a:rPr b="1" i="0" lang="pt-BR" sz="1800" u="none" cap="none" strike="noStrike">
                <a:solidFill>
                  <a:srgbClr val="0070C0"/>
                </a:solidFill>
                <a:latin typeface="Batang"/>
                <a:ea typeface="Batang"/>
                <a:cs typeface="Batang"/>
                <a:sym typeface="Batang"/>
              </a:rPr>
              <a:t>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problema das Torres de Hanoi é um problema altamente complexo, que consiste na movimentação de discos de diâmetros diferentes de um pino para outro, observando-se a regra de que um disco de diâmetro maior não pode ser colocado sobre um disco de diâmetro menor.   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27" name="Google Shape;52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064" y="4317998"/>
            <a:ext cx="4696088" cy="2073094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9"/>
          <p:cNvSpPr txBox="1"/>
          <p:nvPr/>
        </p:nvSpPr>
        <p:spPr>
          <a:xfrm>
            <a:off x="193039" y="4790464"/>
            <a:ext cx="2400936" cy="84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caso com 3 discos.</a:t>
            </a:r>
            <a:endParaRPr b="0" i="0" sz="2000" u="none" cap="none" strike="noStrike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0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Torres de Hanoi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3 - Descrição</a:t>
            </a:r>
            <a:endParaRPr/>
          </a:p>
        </p:txBody>
      </p:sp>
      <p:sp>
        <p:nvSpPr>
          <p:cNvPr id="534" name="Google Shape;534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4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4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40"/>
          <p:cNvSpPr txBox="1"/>
          <p:nvPr/>
        </p:nvSpPr>
        <p:spPr>
          <a:xfrm>
            <a:off x="650875" y="1274763"/>
            <a:ext cx="8035925" cy="24723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62" l="0" r="-60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539" name="Google Shape;53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5647" y="3972674"/>
            <a:ext cx="4696088" cy="207309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0"/>
          <p:cNvSpPr txBox="1"/>
          <p:nvPr/>
        </p:nvSpPr>
        <p:spPr>
          <a:xfrm>
            <a:off x="193039" y="4490086"/>
            <a:ext cx="2400936" cy="84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caso com 3 discos.</a:t>
            </a:r>
            <a:endParaRPr b="0" i="0" sz="2000" u="none" cap="none" strike="noStrike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Torres de Hanoi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3 - Descrição</a:t>
            </a:r>
            <a:endParaRPr/>
          </a:p>
        </p:txBody>
      </p:sp>
      <p:sp>
        <p:nvSpPr>
          <p:cNvPr id="546" name="Google Shape;546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4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41"/>
          <p:cNvSpPr txBox="1"/>
          <p:nvPr/>
        </p:nvSpPr>
        <p:spPr>
          <a:xfrm>
            <a:off x="650875" y="1274763"/>
            <a:ext cx="7726771" cy="123330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com um disco: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Este é o caso trivial, que corresponde ao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Base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e consiste na movimentação de um único disco. Neste caso, movimentamos o disco diretamente do </a:t>
            </a: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pino origem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(A) ao </a:t>
            </a: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pino destino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(C).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51" name="Google Shape;55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620" y="2639832"/>
            <a:ext cx="3467862" cy="44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41"/>
          <p:cNvPicPr preferRelativeResize="0"/>
          <p:nvPr/>
        </p:nvPicPr>
        <p:blipFill rotWithShape="1">
          <a:blip r:embed="rId4">
            <a:alphaModFix/>
          </a:blip>
          <a:srcRect b="55859" l="11322" r="44728" t="0"/>
          <a:stretch/>
        </p:blipFill>
        <p:spPr>
          <a:xfrm>
            <a:off x="2009654" y="3498951"/>
            <a:ext cx="2063931" cy="107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1"/>
          <p:cNvPicPr preferRelativeResize="0"/>
          <p:nvPr/>
        </p:nvPicPr>
        <p:blipFill rotWithShape="1">
          <a:blip r:embed="rId5">
            <a:alphaModFix/>
          </a:blip>
          <a:srcRect b="16987" l="3844" r="83193" t="63888"/>
          <a:stretch/>
        </p:blipFill>
        <p:spPr>
          <a:xfrm>
            <a:off x="2122856" y="3609206"/>
            <a:ext cx="811462" cy="880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Fatorial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Definição Iterativa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650875" y="1274763"/>
            <a:ext cx="8137525" cy="13418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54" l="0" r="-74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8310" y="2612111"/>
            <a:ext cx="5462651" cy="137048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/>
          <p:nvPr/>
        </p:nvSpPr>
        <p:spPr>
          <a:xfrm>
            <a:off x="650875" y="4139810"/>
            <a:ext cx="8137525" cy="147359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609" l="0" r="-74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139" name="Google Shape;13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5074" y="5764105"/>
            <a:ext cx="3469125" cy="34059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/>
          <p:nvPr/>
        </p:nvSpPr>
        <p:spPr>
          <a:xfrm>
            <a:off x="7765440" y="2658511"/>
            <a:ext cx="1194111" cy="389485"/>
          </a:xfrm>
          <a:prstGeom prst="wedgeRoundRectCallout">
            <a:avLst>
              <a:gd fmla="val -93629" name="adj1"/>
              <a:gd fmla="val 22852" name="adj2"/>
              <a:gd fmla="val 16667" name="adj3"/>
            </a:avLst>
          </a:prstGeom>
          <a:solidFill>
            <a:srgbClr val="FEF7E2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Inicialização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765439" y="3169796"/>
            <a:ext cx="1194111" cy="389485"/>
          </a:xfrm>
          <a:prstGeom prst="wedgeRoundRectCallout">
            <a:avLst>
              <a:gd fmla="val -92900" name="adj1"/>
              <a:gd fmla="val -24102" name="adj2"/>
              <a:gd fmla="val 16667" name="adj3"/>
            </a:avLst>
          </a:prstGeom>
          <a:solidFill>
            <a:srgbClr val="FEF7E2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Iteração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2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Torres de Hanoi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3 - Descrição</a:t>
            </a:r>
            <a:endParaRPr/>
          </a:p>
        </p:txBody>
      </p:sp>
      <p:sp>
        <p:nvSpPr>
          <p:cNvPr id="559" name="Google Shape;559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4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4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42"/>
          <p:cNvSpPr txBox="1"/>
          <p:nvPr/>
        </p:nvSpPr>
        <p:spPr>
          <a:xfrm>
            <a:off x="650875" y="1274763"/>
            <a:ext cx="7918359" cy="23392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com dois discos: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Queremos movimentar dois discos do pino A para o pino C. 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Este caso já exige o uso do pino auxiliar (B).  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Movimentamos primeiro o disco menor de A para B.  O disco maior fica assim liberado, e é movimentado diretamente do pino origem (A) para o pino destino (C). Finamente, o disco menor é movimentado de B para C.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Observe que o problema com dois discos é decomposto em dois subproblemas com um disco (movimentar o disco menor).</a:t>
            </a:r>
            <a:endParaRPr/>
          </a:p>
        </p:txBody>
      </p:sp>
      <p:pic>
        <p:nvPicPr>
          <p:cNvPr id="564" name="Google Shape;56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04" y="4132685"/>
            <a:ext cx="5067300" cy="2626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130264"/>
            <a:ext cx="3460275" cy="950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Torres de Hanoi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3 - Descrição</a:t>
            </a:r>
            <a:endParaRPr/>
          </a:p>
        </p:txBody>
      </p:sp>
      <p:sp>
        <p:nvSpPr>
          <p:cNvPr id="571" name="Google Shape;571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4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4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5" name="Google Shape;57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121" y="2779215"/>
            <a:ext cx="5452110" cy="4011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621" y="2621898"/>
            <a:ext cx="3509708" cy="987188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43"/>
          <p:cNvSpPr txBox="1"/>
          <p:nvPr/>
        </p:nvSpPr>
        <p:spPr>
          <a:xfrm>
            <a:off x="522514" y="1185186"/>
            <a:ext cx="8081555" cy="133256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com três discos:  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Queremos movimentar três discos do pino A para o pino C. 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Movimentamos primeiro os dois discos menores de A para B.  O disco maior fica assim liberado, e é movimentado diretamente do pino origem (A) para o pino destino (C). Finamente, os dois discos menores são movimentados de B para C.</a:t>
            </a:r>
            <a:endParaRPr/>
          </a:p>
        </p:txBody>
      </p:sp>
      <p:sp>
        <p:nvSpPr>
          <p:cNvPr id="578" name="Google Shape;578;p43"/>
          <p:cNvSpPr txBox="1"/>
          <p:nvPr/>
        </p:nvSpPr>
        <p:spPr>
          <a:xfrm>
            <a:off x="6056723" y="4352035"/>
            <a:ext cx="2849213" cy="162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Observe que o problema com três discos é decomposto em dois subproblemas com dois discos (movimentar os dois discos menores).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4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Torres de Hanoi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3 - Decomposição</a:t>
            </a:r>
            <a:endParaRPr/>
          </a:p>
        </p:txBody>
      </p:sp>
      <p:sp>
        <p:nvSpPr>
          <p:cNvPr id="584" name="Google Shape;584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4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p4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8" name="Google Shape;58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5783" y="2450556"/>
            <a:ext cx="627888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4"/>
          <p:cNvSpPr txBox="1"/>
          <p:nvPr/>
        </p:nvSpPr>
        <p:spPr>
          <a:xfrm>
            <a:off x="34836" y="1331867"/>
            <a:ext cx="4136573" cy="20415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579" l="0" r="-1178" t="-14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590" name="Google Shape;590;p44"/>
          <p:cNvSpPr txBox="1"/>
          <p:nvPr/>
        </p:nvSpPr>
        <p:spPr>
          <a:xfrm>
            <a:off x="1" y="3428999"/>
            <a:ext cx="3135086" cy="12519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Observe que os pinos origem, destino e auxiliar, variam conforme necessidade.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591" name="Google Shape;591;p44"/>
          <p:cNvSpPr/>
          <p:nvPr/>
        </p:nvSpPr>
        <p:spPr>
          <a:xfrm>
            <a:off x="6173785" y="1380245"/>
            <a:ext cx="627609" cy="454180"/>
          </a:xfrm>
          <a:prstGeom prst="wedgeRoundRectCallout">
            <a:avLst>
              <a:gd fmla="val -84691" name="adj1"/>
              <a:gd fmla="val 18785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Origem</a:t>
            </a:r>
            <a:endParaRPr/>
          </a:p>
        </p:txBody>
      </p:sp>
      <p:sp>
        <p:nvSpPr>
          <p:cNvPr id="592" name="Google Shape;592;p44"/>
          <p:cNvSpPr/>
          <p:nvPr/>
        </p:nvSpPr>
        <p:spPr>
          <a:xfrm>
            <a:off x="6814457" y="1613023"/>
            <a:ext cx="740229" cy="454180"/>
          </a:xfrm>
          <a:prstGeom prst="wedgeRoundRectCallout">
            <a:avLst>
              <a:gd fmla="val -131505" name="adj1"/>
              <a:gd fmla="val 13800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Destino</a:t>
            </a:r>
            <a:endParaRPr/>
          </a:p>
        </p:txBody>
      </p:sp>
      <p:sp>
        <p:nvSpPr>
          <p:cNvPr id="593" name="Google Shape;593;p44"/>
          <p:cNvSpPr/>
          <p:nvPr/>
        </p:nvSpPr>
        <p:spPr>
          <a:xfrm>
            <a:off x="7585166" y="1921555"/>
            <a:ext cx="740229" cy="454180"/>
          </a:xfrm>
          <a:prstGeom prst="wedgeRoundRectCallout">
            <a:avLst>
              <a:gd fmla="val -211505" name="adj1"/>
              <a:gd fmla="val 6897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Auxiliar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5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Torres de Hanoi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3 - Algoritmo</a:t>
            </a:r>
            <a:endParaRPr/>
          </a:p>
        </p:txBody>
      </p:sp>
      <p:sp>
        <p:nvSpPr>
          <p:cNvPr id="599" name="Google Shape;599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4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4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45"/>
          <p:cNvSpPr txBox="1"/>
          <p:nvPr/>
        </p:nvSpPr>
        <p:spPr>
          <a:xfrm>
            <a:off x="650875" y="1274762"/>
            <a:ext cx="8137525" cy="24437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739" l="0" r="-5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604" name="Google Shape;60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7385" y="3971941"/>
            <a:ext cx="3905168" cy="962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837" y="5187833"/>
            <a:ext cx="5475600" cy="726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6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Torres de Hanoi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3 - Algoritmo</a:t>
            </a:r>
            <a:endParaRPr/>
          </a:p>
        </p:txBody>
      </p:sp>
      <p:sp>
        <p:nvSpPr>
          <p:cNvPr id="611" name="Google Shape;611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4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4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Google Shape;614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46"/>
          <p:cNvSpPr txBox="1"/>
          <p:nvPr/>
        </p:nvSpPr>
        <p:spPr>
          <a:xfrm>
            <a:off x="650875" y="1274763"/>
            <a:ext cx="7883525" cy="10611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769" l="0" r="-61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616" name="Google Shape;61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578" y="3228621"/>
            <a:ext cx="6259830" cy="3144679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46"/>
          <p:cNvSpPr/>
          <p:nvPr/>
        </p:nvSpPr>
        <p:spPr>
          <a:xfrm>
            <a:off x="4565568" y="2401144"/>
            <a:ext cx="627609" cy="454180"/>
          </a:xfrm>
          <a:prstGeom prst="wedgeRoundRectCallout">
            <a:avLst>
              <a:gd fmla="val -80528" name="adj1"/>
              <a:gd fmla="val 15717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Origem</a:t>
            </a:r>
            <a:endParaRPr/>
          </a:p>
        </p:txBody>
      </p:sp>
      <p:sp>
        <p:nvSpPr>
          <p:cNvPr id="618" name="Google Shape;618;p46"/>
          <p:cNvSpPr/>
          <p:nvPr/>
        </p:nvSpPr>
        <p:spPr>
          <a:xfrm>
            <a:off x="5685211" y="2618730"/>
            <a:ext cx="740229" cy="454180"/>
          </a:xfrm>
          <a:prstGeom prst="wedgeRoundRectCallout">
            <a:avLst>
              <a:gd fmla="val -129152" name="adj1"/>
              <a:gd fmla="val 11499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Destino</a:t>
            </a:r>
            <a:endParaRPr/>
          </a:p>
        </p:txBody>
      </p:sp>
      <p:sp>
        <p:nvSpPr>
          <p:cNvPr id="619" name="Google Shape;619;p46"/>
          <p:cNvSpPr/>
          <p:nvPr/>
        </p:nvSpPr>
        <p:spPr>
          <a:xfrm>
            <a:off x="7091572" y="2774441"/>
            <a:ext cx="740229" cy="454180"/>
          </a:xfrm>
          <a:prstGeom prst="wedgeRoundRectCallout">
            <a:avLst>
              <a:gd fmla="val -211505" name="adj1"/>
              <a:gd fmla="val 6897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Auxiliar</a:t>
            </a:r>
            <a:endParaRPr/>
          </a:p>
        </p:txBody>
      </p:sp>
      <p:sp>
        <p:nvSpPr>
          <p:cNvPr id="620" name="Google Shape;620;p46"/>
          <p:cNvSpPr/>
          <p:nvPr/>
        </p:nvSpPr>
        <p:spPr>
          <a:xfrm>
            <a:off x="7733625" y="4522088"/>
            <a:ext cx="1194111" cy="454180"/>
          </a:xfrm>
          <a:prstGeom prst="wedgeRoundRectCallout">
            <a:avLst>
              <a:gd fmla="val -181873" name="adj1"/>
              <a:gd fmla="val 30847" name="adj2"/>
              <a:gd fmla="val 16667" name="adj3"/>
            </a:avLst>
          </a:prstGeom>
          <a:solidFill>
            <a:srgbClr val="FEF7E2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Base</a:t>
            </a:r>
            <a:endParaRPr/>
          </a:p>
        </p:txBody>
      </p:sp>
      <p:sp>
        <p:nvSpPr>
          <p:cNvPr id="621" name="Google Shape;621;p46"/>
          <p:cNvSpPr/>
          <p:nvPr/>
        </p:nvSpPr>
        <p:spPr>
          <a:xfrm>
            <a:off x="7733625" y="5118034"/>
            <a:ext cx="1194112" cy="481859"/>
          </a:xfrm>
          <a:prstGeom prst="wedgeRoundRectCallout">
            <a:avLst>
              <a:gd fmla="val -75648" name="adj1"/>
              <a:gd fmla="val 24666" name="adj2"/>
              <a:gd fmla="val 16667" name="adj3"/>
            </a:avLst>
          </a:prstGeom>
          <a:solidFill>
            <a:srgbClr val="FEF7E2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Geral</a:t>
            </a:r>
            <a:endParaRPr/>
          </a:p>
        </p:txBody>
      </p:sp>
      <p:sp>
        <p:nvSpPr>
          <p:cNvPr id="622" name="Google Shape;622;p46"/>
          <p:cNvSpPr/>
          <p:nvPr/>
        </p:nvSpPr>
        <p:spPr>
          <a:xfrm flipH="1">
            <a:off x="7126070" y="5139881"/>
            <a:ext cx="238338" cy="695232"/>
          </a:xfrm>
          <a:prstGeom prst="leftBrace">
            <a:avLst>
              <a:gd fmla="val 8333" name="adj1"/>
              <a:gd fmla="val 48095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7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Torres de Hanoi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3 - Implementação</a:t>
            </a:r>
            <a:endParaRPr/>
          </a:p>
        </p:txBody>
      </p:sp>
      <p:sp>
        <p:nvSpPr>
          <p:cNvPr id="628" name="Google Shape;628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4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4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2" name="Google Shape;632;p47"/>
          <p:cNvGrpSpPr/>
          <p:nvPr/>
        </p:nvGrpSpPr>
        <p:grpSpPr>
          <a:xfrm>
            <a:off x="3531995" y="1458688"/>
            <a:ext cx="5241745" cy="4870926"/>
            <a:chOff x="2844017" y="1371599"/>
            <a:chExt cx="5241745" cy="4870926"/>
          </a:xfrm>
        </p:grpSpPr>
        <p:pic>
          <p:nvPicPr>
            <p:cNvPr id="633" name="Google Shape;633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45917" y="1371599"/>
              <a:ext cx="5239845" cy="2677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" name="Google Shape;634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44017" y="4021353"/>
              <a:ext cx="5239845" cy="22211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5" name="Google Shape;635;p47"/>
          <p:cNvSpPr/>
          <p:nvPr/>
        </p:nvSpPr>
        <p:spPr>
          <a:xfrm>
            <a:off x="7691389" y="4740892"/>
            <a:ext cx="1082351" cy="454180"/>
          </a:xfrm>
          <a:prstGeom prst="wedgeRoundRectCallout">
            <a:avLst>
              <a:gd fmla="val -105007" name="adj1"/>
              <a:gd fmla="val 5794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Uso da Função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Recursiva</a:t>
            </a:r>
            <a:endParaRPr/>
          </a:p>
        </p:txBody>
      </p:sp>
      <p:sp>
        <p:nvSpPr>
          <p:cNvPr id="636" name="Google Shape;636;p47"/>
          <p:cNvSpPr txBox="1"/>
          <p:nvPr/>
        </p:nvSpPr>
        <p:spPr>
          <a:xfrm>
            <a:off x="5700354" y="1127308"/>
            <a:ext cx="89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P2-04.c</a:t>
            </a:r>
            <a:endParaRPr/>
          </a:p>
        </p:txBody>
      </p:sp>
      <p:sp>
        <p:nvSpPr>
          <p:cNvPr id="637" name="Google Shape;637;p47"/>
          <p:cNvSpPr txBox="1"/>
          <p:nvPr/>
        </p:nvSpPr>
        <p:spPr>
          <a:xfrm>
            <a:off x="65992" y="1484900"/>
            <a:ext cx="3243265" cy="30087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36" l="0" r="-150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8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Torres de Hanoi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3 - Implementação</a:t>
            </a:r>
            <a:endParaRPr/>
          </a:p>
        </p:txBody>
      </p:sp>
      <p:sp>
        <p:nvSpPr>
          <p:cNvPr id="643" name="Google Shape;643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4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5" name="Google Shape;645;p4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6" name="Google Shape;646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p48"/>
          <p:cNvSpPr txBox="1"/>
          <p:nvPr/>
        </p:nvSpPr>
        <p:spPr>
          <a:xfrm>
            <a:off x="57603" y="1609842"/>
            <a:ext cx="3091543" cy="22393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88" l="0" r="-157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648" name="Google Shape;64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6955" y="1644089"/>
            <a:ext cx="5239845" cy="4923598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48"/>
          <p:cNvSpPr/>
          <p:nvPr/>
        </p:nvSpPr>
        <p:spPr>
          <a:xfrm>
            <a:off x="2066795" y="4899499"/>
            <a:ext cx="1082351" cy="454180"/>
          </a:xfrm>
          <a:prstGeom prst="wedgeRoundRectCallout">
            <a:avLst>
              <a:gd fmla="val 170165" name="adj1"/>
              <a:gd fmla="val 4260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1ª. Chamada Recursiva</a:t>
            </a:r>
            <a:endParaRPr/>
          </a:p>
        </p:txBody>
      </p:sp>
      <p:sp>
        <p:nvSpPr>
          <p:cNvPr id="650" name="Google Shape;650;p48"/>
          <p:cNvSpPr/>
          <p:nvPr/>
        </p:nvSpPr>
        <p:spPr>
          <a:xfrm>
            <a:off x="2052799" y="5949808"/>
            <a:ext cx="1082351" cy="454180"/>
          </a:xfrm>
          <a:prstGeom prst="wedgeRoundRectCallout">
            <a:avLst>
              <a:gd fmla="val 169361" name="adj1"/>
              <a:gd fmla="val -7627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2ª. Chamada Recursiva</a:t>
            </a:r>
            <a:endParaRPr/>
          </a:p>
        </p:txBody>
      </p:sp>
      <p:sp>
        <p:nvSpPr>
          <p:cNvPr id="651" name="Google Shape;651;p48"/>
          <p:cNvSpPr txBox="1"/>
          <p:nvPr/>
        </p:nvSpPr>
        <p:spPr>
          <a:xfrm>
            <a:off x="4446311" y="1160418"/>
            <a:ext cx="2563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P2-04.c  (Continuação... )</a:t>
            </a:r>
            <a:endParaRPr/>
          </a:p>
        </p:txBody>
      </p:sp>
      <p:sp>
        <p:nvSpPr>
          <p:cNvPr id="652" name="Google Shape;652;p48"/>
          <p:cNvSpPr/>
          <p:nvPr/>
        </p:nvSpPr>
        <p:spPr>
          <a:xfrm>
            <a:off x="7902258" y="2729516"/>
            <a:ext cx="1082351" cy="454180"/>
          </a:xfrm>
          <a:prstGeom prst="wedgeRoundRectCallout">
            <a:avLst>
              <a:gd fmla="val -95150" name="adj1"/>
              <a:gd fmla="val 2679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Recursiva</a:t>
            </a:r>
            <a:endParaRPr/>
          </a:p>
        </p:txBody>
      </p:sp>
      <p:sp>
        <p:nvSpPr>
          <p:cNvPr id="653" name="Google Shape;653;p48"/>
          <p:cNvSpPr/>
          <p:nvPr/>
        </p:nvSpPr>
        <p:spPr>
          <a:xfrm>
            <a:off x="2215699" y="5469045"/>
            <a:ext cx="1082351" cy="365125"/>
          </a:xfrm>
          <a:prstGeom prst="wedgeRoundRectCallout">
            <a:avLst>
              <a:gd fmla="val 152882" name="adj1"/>
              <a:gd fmla="val -4090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Impressão</a:t>
            </a:r>
            <a:endParaRPr/>
          </a:p>
        </p:txBody>
      </p:sp>
      <p:sp>
        <p:nvSpPr>
          <p:cNvPr id="654" name="Google Shape;654;p48"/>
          <p:cNvSpPr/>
          <p:nvPr/>
        </p:nvSpPr>
        <p:spPr>
          <a:xfrm>
            <a:off x="2208701" y="4438295"/>
            <a:ext cx="1082351" cy="365125"/>
          </a:xfrm>
          <a:prstGeom prst="wedgeRoundRectCallout">
            <a:avLst>
              <a:gd fmla="val 149663" name="adj1"/>
              <a:gd fmla="val 917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Impressão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9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Conversão Posfixa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4 - Descrição</a:t>
            </a:r>
            <a:endParaRPr/>
          </a:p>
        </p:txBody>
      </p:sp>
      <p:sp>
        <p:nvSpPr>
          <p:cNvPr id="660" name="Google Shape;660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1" name="Google Shape;661;p4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2" name="Google Shape;662;p4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Google Shape;664;p49"/>
          <p:cNvSpPr txBox="1"/>
          <p:nvPr/>
        </p:nvSpPr>
        <p:spPr>
          <a:xfrm>
            <a:off x="650875" y="1274763"/>
            <a:ext cx="8137525" cy="166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Diferentes notações são usadas para representar expressões aritméticas.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Na notação pré-fixa o operador precede aos dois operandos. 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Enquanto, na notação infixa o operador se encontra no meio dos dois operandos.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Já na notação pós-fixa o operador sucede aos dois operandos.</a:t>
            </a:r>
            <a:endParaRPr b="0" i="0" sz="2000" u="none" cap="none" strike="noStrike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65" name="Google Shape;66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1962" y="3039302"/>
            <a:ext cx="2146935" cy="70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8506" y="3923184"/>
            <a:ext cx="4093845" cy="128016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49"/>
          <p:cNvSpPr txBox="1"/>
          <p:nvPr/>
        </p:nvSpPr>
        <p:spPr>
          <a:xfrm>
            <a:off x="650875" y="5178516"/>
            <a:ext cx="7761605" cy="82169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Estudaremos um algoritmo recursivo para converter uma expressão pré-fixa na notação pós-fixa.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0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Conversão Posfixa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4 - Decomposição</a:t>
            </a:r>
            <a:endParaRPr/>
          </a:p>
        </p:txBody>
      </p:sp>
      <p:sp>
        <p:nvSpPr>
          <p:cNvPr id="673" name="Google Shape;673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5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Google Shape;675;p5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7" name="Google Shape;677;p50"/>
          <p:cNvSpPr txBox="1"/>
          <p:nvPr/>
        </p:nvSpPr>
        <p:spPr>
          <a:xfrm>
            <a:off x="650875" y="1274763"/>
            <a:ext cx="8137525" cy="132909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Como em todos os casos os operadores são binários, as expressões podem ser decompostas em duas partes.  A figura ilustra a decomposição de uma expressão pré-fixa em duas componentes mais o operador correspondente.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Esse processo se repete até ter um termo de comprimento um (Caso Base).</a:t>
            </a:r>
            <a:endParaRPr/>
          </a:p>
          <a:p>
            <a:pPr indent="-158750" lvl="1" marL="4635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78" name="Google Shape;67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5004" y="2684853"/>
            <a:ext cx="1200150" cy="3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1778" y="3153957"/>
            <a:ext cx="5906453" cy="3318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1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00000"/>
                </a:solidFill>
              </a:rPr>
              <a:t>Conversão Posfixa</a:t>
            </a:r>
            <a:br>
              <a:rPr lang="pt-BR" sz="2200">
                <a:solidFill>
                  <a:srgbClr val="C00000"/>
                </a:solidFill>
              </a:rPr>
            </a:br>
            <a:r>
              <a:rPr lang="pt-BR" sz="2000">
                <a:solidFill>
                  <a:srgbClr val="008000"/>
                </a:solidFill>
              </a:rPr>
              <a:t>Exemplo 4 - </a:t>
            </a:r>
            <a:r>
              <a:rPr lang="pt-BR" sz="2200">
                <a:solidFill>
                  <a:srgbClr val="008000"/>
                </a:solidFill>
              </a:rPr>
              <a:t>Implementação</a:t>
            </a:r>
            <a:endParaRPr/>
          </a:p>
        </p:txBody>
      </p:sp>
      <p:sp>
        <p:nvSpPr>
          <p:cNvPr id="685" name="Google Shape;685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6" name="Google Shape;686;p5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7" name="Google Shape;687;p5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8" name="Google Shape;688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89" name="Google Shape;689;p51"/>
          <p:cNvGrpSpPr/>
          <p:nvPr/>
        </p:nvGrpSpPr>
        <p:grpSpPr>
          <a:xfrm>
            <a:off x="3490918" y="1195771"/>
            <a:ext cx="5150644" cy="5160579"/>
            <a:chOff x="3142569" y="1274763"/>
            <a:chExt cx="5150644" cy="5160579"/>
          </a:xfrm>
        </p:grpSpPr>
        <p:pic>
          <p:nvPicPr>
            <p:cNvPr id="690" name="Google Shape;690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42569" y="1274763"/>
              <a:ext cx="5150644" cy="26703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Google Shape;691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52094" y="3905026"/>
              <a:ext cx="5140643" cy="25303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2" name="Google Shape;692;p51"/>
          <p:cNvSpPr/>
          <p:nvPr/>
        </p:nvSpPr>
        <p:spPr>
          <a:xfrm>
            <a:off x="7897184" y="4884137"/>
            <a:ext cx="1082351" cy="454180"/>
          </a:xfrm>
          <a:prstGeom prst="wedgeRoundRectCallout">
            <a:avLst>
              <a:gd fmla="val -88111" name="adj1"/>
              <a:gd fmla="val -724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Uso da Função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Recursiva</a:t>
            </a:r>
            <a:endParaRPr/>
          </a:p>
        </p:txBody>
      </p:sp>
      <p:sp>
        <p:nvSpPr>
          <p:cNvPr id="693" name="Google Shape;693;p51"/>
          <p:cNvSpPr txBox="1"/>
          <p:nvPr/>
        </p:nvSpPr>
        <p:spPr>
          <a:xfrm>
            <a:off x="5561016" y="826439"/>
            <a:ext cx="89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P2-03.c</a:t>
            </a:r>
            <a:endParaRPr/>
          </a:p>
        </p:txBody>
      </p:sp>
      <p:sp>
        <p:nvSpPr>
          <p:cNvPr id="694" name="Google Shape;694;p51"/>
          <p:cNvSpPr txBox="1"/>
          <p:nvPr/>
        </p:nvSpPr>
        <p:spPr>
          <a:xfrm>
            <a:off x="65992" y="1484900"/>
            <a:ext cx="3243265" cy="274746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443" l="0" r="-150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Fatorial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Definição Recursiva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650875" y="1274762"/>
            <a:ext cx="8137525" cy="160120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 algoritmo usa </a:t>
            </a:r>
            <a:r>
              <a:rPr b="1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recursão 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quando o próprio algoritmo aparece dentro da sua definição.</a:t>
            </a:r>
            <a:endParaRPr/>
          </a:p>
          <a:p>
            <a:pPr indent="-285750" lvl="1" marL="46355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Considere o caso do cálculo do fatorial.  O algoritmo para o cálculo do fatorial pode ser definido de maneira recursiva como mostrado a seguir: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7138" y="3007725"/>
            <a:ext cx="5504997" cy="142319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/>
          <p:nvPr/>
        </p:nvSpPr>
        <p:spPr>
          <a:xfrm>
            <a:off x="7706049" y="3068405"/>
            <a:ext cx="1194111" cy="454180"/>
          </a:xfrm>
          <a:prstGeom prst="wedgeRoundRectCallout">
            <a:avLst>
              <a:gd fmla="val -89982" name="adj1"/>
              <a:gd fmla="val 13590" name="adj2"/>
              <a:gd fmla="val 16667" name="adj3"/>
            </a:avLst>
          </a:prstGeom>
          <a:solidFill>
            <a:srgbClr val="FEF7E2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Base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7706048" y="3674985"/>
            <a:ext cx="1194112" cy="695232"/>
          </a:xfrm>
          <a:prstGeom prst="wedgeRoundRectCallout">
            <a:avLst>
              <a:gd fmla="val -88047" name="adj1"/>
              <a:gd fmla="val -40719" name="adj2"/>
              <a:gd fmla="val 16667" name="adj3"/>
            </a:avLst>
          </a:prstGeom>
          <a:solidFill>
            <a:srgbClr val="FEF7E2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Relação de Recorrência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650873" y="4562683"/>
            <a:ext cx="8137525" cy="160120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Todo algoritmo recursivo possui duas partes:</a:t>
            </a:r>
            <a:endParaRPr/>
          </a:p>
          <a:p>
            <a:pPr indent="-228600" lvl="2" marL="114300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Base: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É a condição de parada para as chamadas recursivas.</a:t>
            </a:r>
            <a:endParaRPr/>
          </a:p>
          <a:p>
            <a:pPr indent="-228600" lvl="2" marL="114300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Geral: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É a relação de recorrência, define de que maneira o problema é subdividido em instancias menores dele próprio.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2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00000"/>
                </a:solidFill>
              </a:rPr>
              <a:t>Conversão Posfixa</a:t>
            </a:r>
            <a:br>
              <a:rPr lang="pt-BR" sz="2200">
                <a:solidFill>
                  <a:srgbClr val="C00000"/>
                </a:solidFill>
              </a:rPr>
            </a:br>
            <a:r>
              <a:rPr lang="pt-BR" sz="2000">
                <a:solidFill>
                  <a:srgbClr val="008000"/>
                </a:solidFill>
              </a:rPr>
              <a:t>Exemplo 4 - Ilustração</a:t>
            </a:r>
            <a:endParaRPr sz="2200">
              <a:solidFill>
                <a:srgbClr val="008000"/>
              </a:solidFill>
            </a:endParaRPr>
          </a:p>
        </p:txBody>
      </p:sp>
      <p:sp>
        <p:nvSpPr>
          <p:cNvPr id="700" name="Google Shape;700;p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5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2" name="Google Shape;702;p5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3" name="Google Shape;703;p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04" name="Google Shape;704;p52"/>
          <p:cNvGraphicFramePr/>
          <p:nvPr/>
        </p:nvGraphicFramePr>
        <p:xfrm>
          <a:off x="612775" y="2180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{0DAEA808-2F0C-4593-A69F-4734440082C7}</a:tableStyleId>
              </a:tblPr>
              <a:tblGrid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-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C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/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F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\0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5" name="Google Shape;705;p52"/>
          <p:cNvGraphicFramePr/>
          <p:nvPr/>
        </p:nvGraphicFramePr>
        <p:xfrm>
          <a:off x="4850552" y="2180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{0DAEA808-2F0C-4593-A69F-4734440082C7}</a:tableStyleId>
              </a:tblPr>
              <a:tblGrid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solidFill>
                            <a:schemeClr val="dk1"/>
                          </a:solidFill>
                        </a:rPr>
                        <a:t>\0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solidFill>
                            <a:srgbClr val="C00000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06" name="Google Shape;706;p52"/>
          <p:cNvSpPr txBox="1"/>
          <p:nvPr/>
        </p:nvSpPr>
        <p:spPr>
          <a:xfrm>
            <a:off x="1740657" y="2844185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preFixExpr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p52"/>
          <p:cNvSpPr txBox="1"/>
          <p:nvPr/>
        </p:nvSpPr>
        <p:spPr>
          <a:xfrm>
            <a:off x="5933550" y="2810533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postFixExpr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8" name="Google Shape;708;p52"/>
          <p:cNvCxnSpPr/>
          <p:nvPr/>
        </p:nvCxnSpPr>
        <p:spPr>
          <a:xfrm>
            <a:off x="805542" y="1861881"/>
            <a:ext cx="0" cy="31883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9" name="Google Shape;709;p52"/>
          <p:cNvCxnSpPr/>
          <p:nvPr/>
        </p:nvCxnSpPr>
        <p:spPr>
          <a:xfrm>
            <a:off x="5016136" y="1861881"/>
            <a:ext cx="0" cy="31883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0" name="Google Shape;710;p52"/>
          <p:cNvSpPr txBox="1"/>
          <p:nvPr/>
        </p:nvSpPr>
        <p:spPr>
          <a:xfrm>
            <a:off x="612775" y="1492549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preFixIn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p52"/>
          <p:cNvSpPr txBox="1"/>
          <p:nvPr/>
        </p:nvSpPr>
        <p:spPr>
          <a:xfrm>
            <a:off x="4785360" y="1473143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3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00000"/>
                </a:solidFill>
              </a:rPr>
              <a:t>Conversão Posfixa</a:t>
            </a:r>
            <a:br>
              <a:rPr lang="pt-BR" sz="2200">
                <a:solidFill>
                  <a:srgbClr val="C00000"/>
                </a:solidFill>
              </a:rPr>
            </a:br>
            <a:r>
              <a:rPr lang="pt-BR" sz="2000">
                <a:solidFill>
                  <a:srgbClr val="008000"/>
                </a:solidFill>
              </a:rPr>
              <a:t>Ex.4-</a:t>
            </a:r>
            <a:r>
              <a:rPr lang="pt-BR" sz="2200">
                <a:solidFill>
                  <a:srgbClr val="008000"/>
                </a:solidFill>
              </a:rPr>
              <a:t>Implementação</a:t>
            </a:r>
            <a:endParaRPr/>
          </a:p>
        </p:txBody>
      </p:sp>
      <p:sp>
        <p:nvSpPr>
          <p:cNvPr id="717" name="Google Shape;717;p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5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9" name="Google Shape;719;p5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0" name="Google Shape;720;p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1" name="Google Shape;721;p53"/>
          <p:cNvGrpSpPr/>
          <p:nvPr/>
        </p:nvGrpSpPr>
        <p:grpSpPr>
          <a:xfrm>
            <a:off x="3372918" y="145916"/>
            <a:ext cx="5416868" cy="6536203"/>
            <a:chOff x="3362032" y="80600"/>
            <a:chExt cx="5416868" cy="6536203"/>
          </a:xfrm>
        </p:grpSpPr>
        <p:pic>
          <p:nvPicPr>
            <p:cNvPr id="722" name="Google Shape;722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62032" y="80600"/>
              <a:ext cx="5416868" cy="4431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3" name="Google Shape;723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72919" y="4468915"/>
              <a:ext cx="5395913" cy="21478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4" name="Google Shape;724;p53"/>
          <p:cNvSpPr/>
          <p:nvPr/>
        </p:nvSpPr>
        <p:spPr>
          <a:xfrm>
            <a:off x="7532447" y="4232421"/>
            <a:ext cx="1082351" cy="454180"/>
          </a:xfrm>
          <a:prstGeom prst="wedgeRoundRectCallout">
            <a:avLst>
              <a:gd fmla="val -119892" name="adj1"/>
              <a:gd fmla="val 809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1ª. Chamada Recursiva</a:t>
            </a:r>
            <a:endParaRPr/>
          </a:p>
        </p:txBody>
      </p:sp>
      <p:sp>
        <p:nvSpPr>
          <p:cNvPr id="725" name="Google Shape;725;p53"/>
          <p:cNvSpPr/>
          <p:nvPr/>
        </p:nvSpPr>
        <p:spPr>
          <a:xfrm>
            <a:off x="7532447" y="5112595"/>
            <a:ext cx="1082351" cy="454180"/>
          </a:xfrm>
          <a:prstGeom prst="wedgeRoundRectCallout">
            <a:avLst>
              <a:gd fmla="val -119490" name="adj1"/>
              <a:gd fmla="val -2785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2ª. Chamada Recursiva</a:t>
            </a:r>
            <a:endParaRPr/>
          </a:p>
        </p:txBody>
      </p:sp>
      <p:sp>
        <p:nvSpPr>
          <p:cNvPr id="726" name="Google Shape;726;p53"/>
          <p:cNvSpPr/>
          <p:nvPr/>
        </p:nvSpPr>
        <p:spPr>
          <a:xfrm>
            <a:off x="7532447" y="3265132"/>
            <a:ext cx="1082351" cy="454180"/>
          </a:xfrm>
          <a:prstGeom prst="wedgeRoundRectCallout">
            <a:avLst>
              <a:gd fmla="val -182249" name="adj1"/>
              <a:gd fmla="val 8335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Comprimento da primeira expressão</a:t>
            </a:r>
            <a:endParaRPr/>
          </a:p>
        </p:txBody>
      </p:sp>
      <p:sp>
        <p:nvSpPr>
          <p:cNvPr id="727" name="Google Shape;727;p53"/>
          <p:cNvSpPr/>
          <p:nvPr/>
        </p:nvSpPr>
        <p:spPr>
          <a:xfrm>
            <a:off x="7255421" y="5721738"/>
            <a:ext cx="1431379" cy="760490"/>
          </a:xfrm>
          <a:prstGeom prst="wedgeRoundRectCallout">
            <a:avLst>
              <a:gd fmla="val -78108" name="adj1"/>
              <a:gd fmla="val -2497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 as duas expressões postfixas e o operador</a:t>
            </a:r>
            <a:endParaRPr/>
          </a:p>
        </p:txBody>
      </p:sp>
      <p:sp>
        <p:nvSpPr>
          <p:cNvPr id="728" name="Google Shape;728;p53"/>
          <p:cNvSpPr txBox="1"/>
          <p:nvPr/>
        </p:nvSpPr>
        <p:spPr>
          <a:xfrm>
            <a:off x="457200" y="1199721"/>
            <a:ext cx="2563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P2-03.c  (Continuação... )</a:t>
            </a:r>
            <a:endParaRPr/>
          </a:p>
        </p:txBody>
      </p:sp>
      <p:sp>
        <p:nvSpPr>
          <p:cNvPr id="729" name="Google Shape;729;p53"/>
          <p:cNvSpPr/>
          <p:nvPr/>
        </p:nvSpPr>
        <p:spPr>
          <a:xfrm flipH="1">
            <a:off x="6516484" y="5661118"/>
            <a:ext cx="238338" cy="513259"/>
          </a:xfrm>
          <a:prstGeom prst="leftBrace">
            <a:avLst>
              <a:gd fmla="val 8333" name="adj1"/>
              <a:gd fmla="val 48095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53"/>
          <p:cNvSpPr/>
          <p:nvPr/>
        </p:nvSpPr>
        <p:spPr>
          <a:xfrm>
            <a:off x="7532446" y="482735"/>
            <a:ext cx="1082351" cy="454180"/>
          </a:xfrm>
          <a:prstGeom prst="wedgeRoundRectCallout">
            <a:avLst>
              <a:gd fmla="val -304345" name="adj1"/>
              <a:gd fmla="val -8058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Recursiva</a:t>
            </a:r>
            <a:endParaRPr/>
          </a:p>
        </p:txBody>
      </p:sp>
      <p:sp>
        <p:nvSpPr>
          <p:cNvPr id="731" name="Google Shape;731;p53"/>
          <p:cNvSpPr txBox="1"/>
          <p:nvPr/>
        </p:nvSpPr>
        <p:spPr>
          <a:xfrm>
            <a:off x="36829" y="1625773"/>
            <a:ext cx="3272428" cy="331198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72" l="0" r="-167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732" name="Google Shape;732;p53"/>
          <p:cNvSpPr/>
          <p:nvPr/>
        </p:nvSpPr>
        <p:spPr>
          <a:xfrm>
            <a:off x="7420685" y="1972052"/>
            <a:ext cx="1194112" cy="481859"/>
          </a:xfrm>
          <a:prstGeom prst="wedgeRoundRectCallout">
            <a:avLst>
              <a:gd fmla="val -75648" name="adj1"/>
              <a:gd fmla="val 24666" name="adj2"/>
              <a:gd fmla="val 16667" name="adj3"/>
            </a:avLst>
          </a:prstGeom>
          <a:solidFill>
            <a:srgbClr val="FEF7E2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Base</a:t>
            </a:r>
            <a:endParaRPr/>
          </a:p>
        </p:txBody>
      </p:sp>
      <p:sp>
        <p:nvSpPr>
          <p:cNvPr id="733" name="Google Shape;733;p53"/>
          <p:cNvSpPr/>
          <p:nvPr/>
        </p:nvSpPr>
        <p:spPr>
          <a:xfrm flipH="1">
            <a:off x="6813130" y="1993899"/>
            <a:ext cx="238338" cy="695232"/>
          </a:xfrm>
          <a:prstGeom prst="leftBrace">
            <a:avLst>
              <a:gd fmla="val 8333" name="adj1"/>
              <a:gd fmla="val 48095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4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00000"/>
                </a:solidFill>
              </a:rPr>
              <a:t>Conversão Posfixa</a:t>
            </a:r>
            <a:br>
              <a:rPr lang="pt-BR" sz="2200">
                <a:solidFill>
                  <a:srgbClr val="C00000"/>
                </a:solidFill>
              </a:rPr>
            </a:br>
            <a:r>
              <a:rPr lang="pt-BR" sz="2000">
                <a:solidFill>
                  <a:srgbClr val="008000"/>
                </a:solidFill>
              </a:rPr>
              <a:t>Exemplo 4 - Ilustração</a:t>
            </a:r>
            <a:endParaRPr sz="2200">
              <a:solidFill>
                <a:srgbClr val="008000"/>
              </a:solidFill>
            </a:endParaRPr>
          </a:p>
        </p:txBody>
      </p:sp>
      <p:sp>
        <p:nvSpPr>
          <p:cNvPr id="739" name="Google Shape;739;p5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0" name="Google Shape;740;p5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Google Shape;741;p5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2" name="Google Shape;742;p5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43" name="Google Shape;743;p54"/>
          <p:cNvGraphicFramePr/>
          <p:nvPr/>
        </p:nvGraphicFramePr>
        <p:xfrm>
          <a:off x="2231929" y="2063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{0DAEA808-2F0C-4593-A69F-4734440082C7}</a:tableStyleId>
              </a:tblPr>
              <a:tblGrid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</a:tblGrid>
              <a:tr h="32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-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C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/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F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\0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44" name="Google Shape;744;p54"/>
          <p:cNvSpPr txBox="1"/>
          <p:nvPr/>
        </p:nvSpPr>
        <p:spPr>
          <a:xfrm>
            <a:off x="1620791" y="1315300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preFixIn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54"/>
          <p:cNvSpPr txBox="1"/>
          <p:nvPr/>
        </p:nvSpPr>
        <p:spPr>
          <a:xfrm>
            <a:off x="398749" y="2068383"/>
            <a:ext cx="1584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lenPreExpr = 5</a:t>
            </a:r>
            <a:endParaRPr/>
          </a:p>
        </p:txBody>
      </p:sp>
      <p:sp>
        <p:nvSpPr>
          <p:cNvPr id="746" name="Google Shape;746;p54"/>
          <p:cNvSpPr txBox="1"/>
          <p:nvPr/>
        </p:nvSpPr>
        <p:spPr>
          <a:xfrm>
            <a:off x="281234" y="2831076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47" name="Google Shape;747;p54"/>
          <p:cNvCxnSpPr/>
          <p:nvPr/>
        </p:nvCxnSpPr>
        <p:spPr>
          <a:xfrm>
            <a:off x="2424696" y="1744233"/>
            <a:ext cx="0" cy="31883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8" name="Google Shape;748;p54"/>
          <p:cNvCxnSpPr/>
          <p:nvPr/>
        </p:nvCxnSpPr>
        <p:spPr>
          <a:xfrm>
            <a:off x="4536524" y="1744233"/>
            <a:ext cx="0" cy="31883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749" name="Google Shape;749;p54"/>
          <p:cNvGraphicFramePr/>
          <p:nvPr/>
        </p:nvGraphicFramePr>
        <p:xfrm>
          <a:off x="604400" y="35343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{0DAEA808-2F0C-4593-A69F-4734440082C7}</a:tableStyleId>
              </a:tblPr>
              <a:tblGrid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C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\0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0" name="Google Shape;750;p54"/>
          <p:cNvGraphicFramePr/>
          <p:nvPr/>
        </p:nvGraphicFramePr>
        <p:xfrm>
          <a:off x="5093949" y="3519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{0DAEA808-2F0C-4593-A69F-4734440082C7}</a:tableStyleId>
              </a:tblPr>
              <a:tblGrid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C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\0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51" name="Google Shape;751;p54"/>
          <p:cNvSpPr txBox="1"/>
          <p:nvPr/>
        </p:nvSpPr>
        <p:spPr>
          <a:xfrm>
            <a:off x="4462231" y="2867502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postFix1</a:t>
            </a:r>
            <a:endParaRPr/>
          </a:p>
        </p:txBody>
      </p:sp>
      <p:sp>
        <p:nvSpPr>
          <p:cNvPr id="752" name="Google Shape;752;p54"/>
          <p:cNvSpPr txBox="1"/>
          <p:nvPr/>
        </p:nvSpPr>
        <p:spPr>
          <a:xfrm>
            <a:off x="281234" y="455989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53" name="Google Shape;753;p54"/>
          <p:cNvGraphicFramePr/>
          <p:nvPr/>
        </p:nvGraphicFramePr>
        <p:xfrm>
          <a:off x="604399" y="52877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{0DAEA808-2F0C-4593-A69F-4734440082C7}</a:tableStyleId>
              </a:tblPr>
              <a:tblGrid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/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F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\0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54" name="Google Shape;754;p54"/>
          <p:cNvSpPr txBox="1"/>
          <p:nvPr/>
        </p:nvSpPr>
        <p:spPr>
          <a:xfrm>
            <a:off x="4347805" y="1317084"/>
            <a:ext cx="2451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preFixIn+1+ lenPreExpr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55" name="Google Shape;755;p54"/>
          <p:cNvCxnSpPr/>
          <p:nvPr/>
        </p:nvCxnSpPr>
        <p:spPr>
          <a:xfrm>
            <a:off x="2768685" y="1737216"/>
            <a:ext cx="0" cy="31883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6" name="Google Shape;756;p54"/>
          <p:cNvSpPr txBox="1"/>
          <p:nvPr/>
        </p:nvSpPr>
        <p:spPr>
          <a:xfrm>
            <a:off x="2644046" y="1302113"/>
            <a:ext cx="1225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preFixIn+1</a:t>
            </a:r>
            <a:endParaRPr/>
          </a:p>
        </p:txBody>
      </p:sp>
      <p:cxnSp>
        <p:nvCxnSpPr>
          <p:cNvPr id="757" name="Google Shape;757;p54"/>
          <p:cNvCxnSpPr/>
          <p:nvPr/>
        </p:nvCxnSpPr>
        <p:spPr>
          <a:xfrm>
            <a:off x="784103" y="3200408"/>
            <a:ext cx="0" cy="31883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8" name="Google Shape;758;p54"/>
          <p:cNvCxnSpPr/>
          <p:nvPr/>
        </p:nvCxnSpPr>
        <p:spPr>
          <a:xfrm>
            <a:off x="5266053" y="3174281"/>
            <a:ext cx="0" cy="31883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9" name="Google Shape;759;p54"/>
          <p:cNvSpPr txBox="1"/>
          <p:nvPr/>
        </p:nvSpPr>
        <p:spPr>
          <a:xfrm>
            <a:off x="566410" y="4188058"/>
            <a:ext cx="3759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strncpy (temp, preFixIn+1, lenPreExpr)</a:t>
            </a:r>
            <a:endParaRPr/>
          </a:p>
        </p:txBody>
      </p:sp>
      <p:cxnSp>
        <p:nvCxnSpPr>
          <p:cNvPr id="760" name="Google Shape;760;p54"/>
          <p:cNvCxnSpPr/>
          <p:nvPr/>
        </p:nvCxnSpPr>
        <p:spPr>
          <a:xfrm>
            <a:off x="784103" y="4929222"/>
            <a:ext cx="0" cy="31883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1" name="Google Shape;761;p54"/>
          <p:cNvSpPr txBox="1"/>
          <p:nvPr/>
        </p:nvSpPr>
        <p:spPr>
          <a:xfrm>
            <a:off x="566410" y="5967545"/>
            <a:ext cx="37597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strcpy (temp, preFixIn+1+lenPreExpr)</a:t>
            </a:r>
            <a:endParaRPr/>
          </a:p>
        </p:txBody>
      </p:sp>
      <p:graphicFrame>
        <p:nvGraphicFramePr>
          <p:cNvPr id="762" name="Google Shape;762;p54"/>
          <p:cNvGraphicFramePr/>
          <p:nvPr/>
        </p:nvGraphicFramePr>
        <p:xfrm>
          <a:off x="5093949" y="5293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{0DAEA808-2F0C-4593-A69F-4734440082C7}</a:tableStyleId>
              </a:tblPr>
              <a:tblGrid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F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/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\0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63" name="Google Shape;763;p54"/>
          <p:cNvSpPr txBox="1"/>
          <p:nvPr/>
        </p:nvSpPr>
        <p:spPr>
          <a:xfrm>
            <a:off x="4462231" y="4641671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postFix2</a:t>
            </a:r>
            <a:endParaRPr/>
          </a:p>
        </p:txBody>
      </p:sp>
      <p:cxnSp>
        <p:nvCxnSpPr>
          <p:cNvPr id="764" name="Google Shape;764;p54"/>
          <p:cNvCxnSpPr/>
          <p:nvPr/>
        </p:nvCxnSpPr>
        <p:spPr>
          <a:xfrm>
            <a:off x="5266053" y="4948450"/>
            <a:ext cx="0" cy="31883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765" name="Google Shape;765;p54"/>
          <p:cNvGraphicFramePr/>
          <p:nvPr/>
        </p:nvGraphicFramePr>
        <p:xfrm>
          <a:off x="7510890" y="2063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{0DAEA808-2F0C-4593-A69F-4734440082C7}</a:tableStyleId>
              </a:tblPr>
              <a:tblGrid>
                <a:gridCol w="349200"/>
                <a:gridCol w="349200"/>
              </a:tblGrid>
              <a:tr h="32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-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\0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66" name="Google Shape;766;p54"/>
          <p:cNvCxnSpPr/>
          <p:nvPr/>
        </p:nvCxnSpPr>
        <p:spPr>
          <a:xfrm>
            <a:off x="7721421" y="1721045"/>
            <a:ext cx="0" cy="31883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7" name="Google Shape;767;p54"/>
          <p:cNvSpPr txBox="1"/>
          <p:nvPr/>
        </p:nvSpPr>
        <p:spPr>
          <a:xfrm>
            <a:off x="7596782" y="1285942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operador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5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00000"/>
                </a:solidFill>
              </a:rPr>
              <a:t>Conversão Posfixa</a:t>
            </a:r>
            <a:br>
              <a:rPr lang="pt-BR" sz="2200">
                <a:solidFill>
                  <a:srgbClr val="C00000"/>
                </a:solidFill>
              </a:rPr>
            </a:br>
            <a:r>
              <a:rPr lang="pt-BR" sz="2000">
                <a:solidFill>
                  <a:srgbClr val="008000"/>
                </a:solidFill>
              </a:rPr>
              <a:t>Exemplo 4 - Ilustração</a:t>
            </a:r>
            <a:endParaRPr sz="2200">
              <a:solidFill>
                <a:srgbClr val="008000"/>
              </a:solidFill>
            </a:endParaRPr>
          </a:p>
        </p:txBody>
      </p:sp>
      <p:sp>
        <p:nvSpPr>
          <p:cNvPr id="773" name="Google Shape;773;p5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4" name="Google Shape;774;p5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5" name="Google Shape;775;p5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5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77" name="Google Shape;777;p55"/>
          <p:cNvGraphicFramePr/>
          <p:nvPr/>
        </p:nvGraphicFramePr>
        <p:xfrm>
          <a:off x="847975" y="36644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{0DAEA808-2F0C-4593-A69F-4734440082C7}</a:tableStyleId>
              </a:tblPr>
              <a:tblGrid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C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\0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78" name="Google Shape;778;p55"/>
          <p:cNvSpPr txBox="1"/>
          <p:nvPr/>
        </p:nvSpPr>
        <p:spPr>
          <a:xfrm>
            <a:off x="216257" y="3012718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postFix1</a:t>
            </a:r>
            <a:endParaRPr/>
          </a:p>
        </p:txBody>
      </p:sp>
      <p:cxnSp>
        <p:nvCxnSpPr>
          <p:cNvPr id="779" name="Google Shape;779;p55"/>
          <p:cNvCxnSpPr/>
          <p:nvPr/>
        </p:nvCxnSpPr>
        <p:spPr>
          <a:xfrm>
            <a:off x="1020079" y="3319497"/>
            <a:ext cx="0" cy="31883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780" name="Google Shape;780;p55"/>
          <p:cNvGraphicFramePr/>
          <p:nvPr/>
        </p:nvGraphicFramePr>
        <p:xfrm>
          <a:off x="847975" y="54386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{0DAEA808-2F0C-4593-A69F-4734440082C7}</a:tableStyleId>
              </a:tblPr>
              <a:tblGrid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F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/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\0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81" name="Google Shape;781;p55"/>
          <p:cNvSpPr txBox="1"/>
          <p:nvPr/>
        </p:nvSpPr>
        <p:spPr>
          <a:xfrm>
            <a:off x="216257" y="4786887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postFix2</a:t>
            </a:r>
            <a:endParaRPr/>
          </a:p>
        </p:txBody>
      </p:sp>
      <p:cxnSp>
        <p:nvCxnSpPr>
          <p:cNvPr id="782" name="Google Shape;782;p55"/>
          <p:cNvCxnSpPr/>
          <p:nvPr/>
        </p:nvCxnSpPr>
        <p:spPr>
          <a:xfrm>
            <a:off x="1020079" y="5093666"/>
            <a:ext cx="0" cy="31883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783" name="Google Shape;783;p55"/>
          <p:cNvGraphicFramePr/>
          <p:nvPr/>
        </p:nvGraphicFramePr>
        <p:xfrm>
          <a:off x="847975" y="22540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{0DAEA808-2F0C-4593-A69F-4734440082C7}</a:tableStyleId>
              </a:tblPr>
              <a:tblGrid>
                <a:gridCol w="349200"/>
                <a:gridCol w="349200"/>
              </a:tblGrid>
              <a:tr h="32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-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\0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84" name="Google Shape;784;p55"/>
          <p:cNvCxnSpPr/>
          <p:nvPr/>
        </p:nvCxnSpPr>
        <p:spPr>
          <a:xfrm>
            <a:off x="1058506" y="1911986"/>
            <a:ext cx="0" cy="31883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5" name="Google Shape;785;p55"/>
          <p:cNvSpPr txBox="1"/>
          <p:nvPr/>
        </p:nvSpPr>
        <p:spPr>
          <a:xfrm>
            <a:off x="216257" y="1468099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operador</a:t>
            </a:r>
            <a:endParaRPr/>
          </a:p>
        </p:txBody>
      </p:sp>
      <p:graphicFrame>
        <p:nvGraphicFramePr>
          <p:cNvPr id="786" name="Google Shape;786;p55"/>
          <p:cNvGraphicFramePr/>
          <p:nvPr/>
        </p:nvGraphicFramePr>
        <p:xfrm>
          <a:off x="5194800" y="2168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{0DAEA808-2F0C-4593-A69F-4734440082C7}</a:tableStyleId>
              </a:tblPr>
              <a:tblGrid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  <a:gridCol w="3492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C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F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/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-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\0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rgbClr val="C00000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87" name="Google Shape;787;p55"/>
          <p:cNvSpPr txBox="1"/>
          <p:nvPr/>
        </p:nvSpPr>
        <p:spPr>
          <a:xfrm>
            <a:off x="4563082" y="1516997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8" name="Google Shape;788;p55"/>
          <p:cNvCxnSpPr/>
          <p:nvPr/>
        </p:nvCxnSpPr>
        <p:spPr>
          <a:xfrm>
            <a:off x="5366904" y="1823776"/>
            <a:ext cx="0" cy="31883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9" name="Google Shape;789;p55"/>
          <p:cNvSpPr txBox="1"/>
          <p:nvPr/>
        </p:nvSpPr>
        <p:spPr>
          <a:xfrm>
            <a:off x="5366904" y="3638330"/>
            <a:ext cx="24850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strcpy (postFix, postFix1)</a:t>
            </a:r>
            <a:endParaRPr/>
          </a:p>
        </p:txBody>
      </p:sp>
      <p:sp>
        <p:nvSpPr>
          <p:cNvPr id="790" name="Google Shape;790;p55"/>
          <p:cNvSpPr txBox="1"/>
          <p:nvPr/>
        </p:nvSpPr>
        <p:spPr>
          <a:xfrm>
            <a:off x="5366904" y="3978305"/>
            <a:ext cx="24850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strcat (postFix, postFix2)</a:t>
            </a:r>
            <a:endParaRPr/>
          </a:p>
        </p:txBody>
      </p:sp>
      <p:sp>
        <p:nvSpPr>
          <p:cNvPr id="791" name="Google Shape;791;p55"/>
          <p:cNvSpPr txBox="1"/>
          <p:nvPr/>
        </p:nvSpPr>
        <p:spPr>
          <a:xfrm>
            <a:off x="5366903" y="4344747"/>
            <a:ext cx="24850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strcat (postFix, operador)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6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00000"/>
                </a:solidFill>
              </a:rPr>
              <a:t>Conversão Posfixa</a:t>
            </a:r>
            <a:br>
              <a:rPr lang="pt-BR" sz="2200">
                <a:solidFill>
                  <a:srgbClr val="C00000"/>
                </a:solidFill>
              </a:rPr>
            </a:br>
            <a:r>
              <a:rPr lang="pt-BR" sz="2000">
                <a:solidFill>
                  <a:srgbClr val="008000"/>
                </a:solidFill>
              </a:rPr>
              <a:t>Ex.4-</a:t>
            </a:r>
            <a:r>
              <a:rPr lang="pt-BR" sz="2200">
                <a:solidFill>
                  <a:srgbClr val="008000"/>
                </a:solidFill>
              </a:rPr>
              <a:t>Implementação</a:t>
            </a:r>
            <a:endParaRPr/>
          </a:p>
        </p:txBody>
      </p:sp>
      <p:sp>
        <p:nvSpPr>
          <p:cNvPr id="797" name="Google Shape;797;p5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5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9" name="Google Shape;799;p5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0" name="Google Shape;800;p5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1" name="Google Shape;80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6156" y="1607200"/>
            <a:ext cx="5150644" cy="4540568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56"/>
          <p:cNvSpPr/>
          <p:nvPr/>
        </p:nvSpPr>
        <p:spPr>
          <a:xfrm>
            <a:off x="7996396" y="4155488"/>
            <a:ext cx="1082351" cy="454180"/>
          </a:xfrm>
          <a:prstGeom prst="wedgeRoundRectCallout">
            <a:avLst>
              <a:gd fmla="val -98571" name="adj1"/>
              <a:gd fmla="val 1001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1ª. Chamada Recursiva</a:t>
            </a:r>
            <a:endParaRPr/>
          </a:p>
        </p:txBody>
      </p:sp>
      <p:sp>
        <p:nvSpPr>
          <p:cNvPr id="803" name="Google Shape;803;p56"/>
          <p:cNvSpPr/>
          <p:nvPr/>
        </p:nvSpPr>
        <p:spPr>
          <a:xfrm>
            <a:off x="7996397" y="4733031"/>
            <a:ext cx="1082351" cy="454180"/>
          </a:xfrm>
          <a:prstGeom prst="wedgeRoundRectCallout">
            <a:avLst>
              <a:gd fmla="val -80869" name="adj1"/>
              <a:gd fmla="val 1192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2ª. Chamada Recursiva</a:t>
            </a:r>
            <a:endParaRPr/>
          </a:p>
        </p:txBody>
      </p:sp>
      <p:sp>
        <p:nvSpPr>
          <p:cNvPr id="804" name="Google Shape;804;p56"/>
          <p:cNvSpPr/>
          <p:nvPr/>
        </p:nvSpPr>
        <p:spPr>
          <a:xfrm>
            <a:off x="7455222" y="2717914"/>
            <a:ext cx="1082351" cy="454180"/>
          </a:xfrm>
          <a:prstGeom prst="wedgeRoundRectCallout">
            <a:avLst>
              <a:gd fmla="val -165755" name="adj1"/>
              <a:gd fmla="val -5422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Expressão Prefixa</a:t>
            </a:r>
            <a:endParaRPr/>
          </a:p>
        </p:txBody>
      </p:sp>
      <p:sp>
        <p:nvSpPr>
          <p:cNvPr id="805" name="Google Shape;805;p56"/>
          <p:cNvSpPr txBox="1"/>
          <p:nvPr/>
        </p:nvSpPr>
        <p:spPr>
          <a:xfrm>
            <a:off x="4970077" y="1194208"/>
            <a:ext cx="2563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P2-03.c  (Continuação... )</a:t>
            </a:r>
            <a:endParaRPr/>
          </a:p>
        </p:txBody>
      </p:sp>
      <p:sp>
        <p:nvSpPr>
          <p:cNvPr id="806" name="Google Shape;806;p56"/>
          <p:cNvSpPr txBox="1"/>
          <p:nvPr/>
        </p:nvSpPr>
        <p:spPr>
          <a:xfrm>
            <a:off x="36829" y="1625773"/>
            <a:ext cx="3272428" cy="466181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569" l="0" r="-167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7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Conversão Posfixa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 4 - Função </a:t>
            </a:r>
            <a:r>
              <a:rPr i="1" lang="pt-BR" sz="2400">
                <a:solidFill>
                  <a:srgbClr val="008000"/>
                </a:solidFill>
              </a:rPr>
              <a:t>findExprLen()</a:t>
            </a:r>
            <a:endParaRPr/>
          </a:p>
        </p:txBody>
      </p:sp>
      <p:sp>
        <p:nvSpPr>
          <p:cNvPr id="812" name="Google Shape;812;p5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3" name="Google Shape;813;p5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4" name="Google Shape;814;p5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5" name="Google Shape;815;p5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6" name="Google Shape;81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9265" y="1250156"/>
            <a:ext cx="6107906" cy="5607844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57"/>
          <p:cNvSpPr txBox="1"/>
          <p:nvPr/>
        </p:nvSpPr>
        <p:spPr>
          <a:xfrm>
            <a:off x="36829" y="2375960"/>
            <a:ext cx="2809695" cy="18917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160" l="0" r="-173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818" name="Google Shape;818;p57"/>
          <p:cNvSpPr txBox="1"/>
          <p:nvPr/>
        </p:nvSpPr>
        <p:spPr>
          <a:xfrm>
            <a:off x="117225" y="4372803"/>
            <a:ext cx="33896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strcspn(exprIn, OPERATORS)==0</a:t>
            </a:r>
            <a:endParaRPr/>
          </a:p>
        </p:txBody>
      </p:sp>
      <p:sp>
        <p:nvSpPr>
          <p:cNvPr id="819" name="Google Shape;819;p57"/>
          <p:cNvSpPr txBox="1"/>
          <p:nvPr/>
        </p:nvSpPr>
        <p:spPr>
          <a:xfrm>
            <a:off x="78773" y="4676927"/>
            <a:ext cx="2809695" cy="110775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Retorna o número de caracteres antes do primeiro operador.</a:t>
            </a:r>
            <a:endParaRPr/>
          </a:p>
        </p:txBody>
      </p:sp>
      <p:sp>
        <p:nvSpPr>
          <p:cNvPr id="820" name="Google Shape;820;p57"/>
          <p:cNvSpPr txBox="1"/>
          <p:nvPr/>
        </p:nvSpPr>
        <p:spPr>
          <a:xfrm>
            <a:off x="6626883" y="1665508"/>
            <a:ext cx="11498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+*ABC</a:t>
            </a:r>
            <a:r>
              <a:rPr lang="pt-BR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/EF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8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Conversão Posfixa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Ex.4 - Resultados</a:t>
            </a:r>
            <a:endParaRPr/>
          </a:p>
        </p:txBody>
      </p:sp>
      <p:sp>
        <p:nvSpPr>
          <p:cNvPr id="826" name="Google Shape;826;p5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7" name="Google Shape;827;p5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8" name="Google Shape;828;p5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9" name="Google Shape;829;p5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0" name="Google Shape;830;p58"/>
          <p:cNvSpPr txBox="1"/>
          <p:nvPr/>
        </p:nvSpPr>
        <p:spPr>
          <a:xfrm>
            <a:off x="650875" y="1274764"/>
            <a:ext cx="8137525" cy="53537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a expressão posfixa correspondente.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31" name="Google Shape;83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224" y="2017713"/>
            <a:ext cx="5886450" cy="1577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9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837" name="Google Shape;837;p5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5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p5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0" name="Google Shape;840;p5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1" name="Google Shape;841;p59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2. Recursion.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Fatorial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Definição Recursiva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650875" y="1246627"/>
            <a:ext cx="8137525" cy="109408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caraterística fundamental de algoritmo recursivo é a decomposição de um problema em um ou mais subproblemas de tamanho menor.</a:t>
            </a:r>
            <a:endParaRPr/>
          </a:p>
          <a:p>
            <a:pPr indent="-285750" lvl="1" marL="46355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a decomposição do Fatorial(3).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b="17174" l="0" r="0" t="0"/>
          <a:stretch/>
        </p:blipFill>
        <p:spPr>
          <a:xfrm>
            <a:off x="2231367" y="2405577"/>
            <a:ext cx="5335612" cy="227896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749351" y="4808342"/>
            <a:ext cx="8137525" cy="1437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Vale observar, que a solução recursiva de um problema de fato envolve um percurso em </a:t>
            </a:r>
            <a:r>
              <a:rPr b="0" i="0" lang="pt-BR" sz="2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duas direções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endParaRPr/>
          </a:p>
          <a:p>
            <a:pPr indent="-228600" lvl="2" marL="1143000" marR="0" rtl="0" algn="just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decomposição do problema, de cima para baixo;</a:t>
            </a:r>
            <a:endParaRPr/>
          </a:p>
          <a:p>
            <a:pPr indent="-228600" lvl="2" marL="1143000" marR="0" rtl="0" algn="just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resolução dos subproblemas, e o retorno de baixo para cima.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2011680" y="2577737"/>
            <a:ext cx="139338" cy="193955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7"/>
          <p:cNvSpPr/>
          <p:nvPr/>
        </p:nvSpPr>
        <p:spPr>
          <a:xfrm rot="10800000">
            <a:off x="7711440" y="2580497"/>
            <a:ext cx="139338" cy="193955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503405" y="3441357"/>
            <a:ext cx="1406154" cy="338554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Decomposição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7937518" y="3441357"/>
            <a:ext cx="1040670" cy="338554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Resolução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Fatorial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Definição Recursiva</a:t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650875" y="1246627"/>
            <a:ext cx="8137525" cy="109408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Embora a solução recursiva possa parecer mais longa e mais difícil de acompanhar, ela com frequência costuma ser uma solução </a:t>
            </a:r>
            <a:r>
              <a:rPr b="0" i="0" lang="pt-BR" sz="2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mais simples de formular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 até mais elegante por causa disso.</a:t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1223889" y="2464973"/>
            <a:ext cx="7090117" cy="694176"/>
          </a:xfrm>
          <a:prstGeom prst="rect">
            <a:avLst/>
          </a:prstGeom>
          <a:solidFill>
            <a:srgbClr val="FDEFC8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778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Recursividade é um processo repetitivo em que um algoritmo chama a se próprio.</a:t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1223888" y="3448709"/>
            <a:ext cx="7090117" cy="694176"/>
          </a:xfrm>
          <a:prstGeom prst="rect">
            <a:avLst/>
          </a:prstGeom>
          <a:solidFill>
            <a:srgbClr val="FDEFC8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778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Cada chamada recursiva deve resolver parte do problema ou reduzir o tamanho do problema.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Fatorial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Algoritmo Iterativo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650875" y="1246627"/>
            <a:ext cx="8137525" cy="104372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Considere o seguinte </a:t>
            </a:r>
            <a:r>
              <a:rPr b="0" i="0" lang="pt-BR" sz="2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algoritmo iterativo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para resolver o problema do calculo do fatorial de um número. Este tipo de solução envolve o uso de um ou mais loops.</a:t>
            </a:r>
            <a:endParaRPr/>
          </a:p>
        </p:txBody>
      </p:sp>
      <p:pic>
        <p:nvPicPr>
          <p:cNvPr id="194" name="Google Shape;1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4243" y="2558192"/>
            <a:ext cx="5325840" cy="305318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/>
          <p:nvPr/>
        </p:nvSpPr>
        <p:spPr>
          <a:xfrm>
            <a:off x="457200" y="3705433"/>
            <a:ext cx="1082351" cy="454180"/>
          </a:xfrm>
          <a:prstGeom prst="wedgeRoundRectCallout">
            <a:avLst>
              <a:gd fmla="val 99098" name="adj1"/>
              <a:gd fmla="val 15507" name="adj2"/>
              <a:gd fmla="val 16667" name="adj3"/>
            </a:avLst>
          </a:prstGeom>
          <a:solidFill>
            <a:srgbClr val="FEF7E2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Inicialização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457200" y="4427463"/>
            <a:ext cx="1082351" cy="425318"/>
          </a:xfrm>
          <a:prstGeom prst="wedgeRoundRectCallout">
            <a:avLst>
              <a:gd fmla="val 99222" name="adj1"/>
              <a:gd fmla="val 8125" name="adj2"/>
              <a:gd fmla="val 16667" name="adj3"/>
            </a:avLst>
          </a:prstGeom>
          <a:solidFill>
            <a:srgbClr val="FEF7E2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Iteração</a:t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2156519" y="4232966"/>
            <a:ext cx="238338" cy="914400"/>
          </a:xfrm>
          <a:prstGeom prst="leftBrace">
            <a:avLst>
              <a:gd fmla="val 8333" name="adj1"/>
              <a:gd fmla="val 48095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2156519" y="3793917"/>
            <a:ext cx="238338" cy="426552"/>
          </a:xfrm>
          <a:prstGeom prst="leftBrace">
            <a:avLst>
              <a:gd fmla="val 8333" name="adj1"/>
              <a:gd fmla="val 48095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Fatorial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Algoritmo Recursivo</a:t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650875" y="1246627"/>
            <a:ext cx="8137525" cy="170758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Considere agora o seguinte </a:t>
            </a:r>
            <a:r>
              <a:rPr b="0" i="0" lang="pt-BR" sz="2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algoritmo recursivo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para resolver o problema de calculo do fatorial de um número. Neste tipo de solução não existem loops, a própria recursão é em si uma repetição.</a:t>
            </a:r>
            <a:endParaRPr/>
          </a:p>
          <a:p>
            <a:pPr indent="-285750" lvl="1" marL="46355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fatorial se chama a si próprio, cada vez com um conjunto diferente de parâmetros.</a:t>
            </a:r>
            <a:endParaRPr/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141" y="3114109"/>
            <a:ext cx="5423562" cy="2615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/>
          <p:nvPr/>
        </p:nvSpPr>
        <p:spPr>
          <a:xfrm>
            <a:off x="7219692" y="4357118"/>
            <a:ext cx="1082350" cy="583435"/>
          </a:xfrm>
          <a:prstGeom prst="wedgeRoundRectCallout">
            <a:avLst>
              <a:gd fmla="val -233553" name="adj1"/>
              <a:gd fmla="val 54400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Chamada Recursiva</a:t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423947" y="4194656"/>
            <a:ext cx="1201496" cy="454180"/>
          </a:xfrm>
          <a:prstGeom prst="wedgeRoundRectCallout">
            <a:avLst>
              <a:gd fmla="val 134042" name="adj1"/>
              <a:gd fmla="val 51938" name="adj2"/>
              <a:gd fmla="val 16667" name="adj3"/>
            </a:avLst>
          </a:prstGeom>
          <a:solidFill>
            <a:srgbClr val="FEF7E2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Base</a:t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423946" y="4790370"/>
            <a:ext cx="1201497" cy="820999"/>
          </a:xfrm>
          <a:prstGeom prst="wedgeRoundRectCallout">
            <a:avLst>
              <a:gd fmla="val 130941" name="adj1"/>
              <a:gd fmla="val -16534" name="adj2"/>
              <a:gd fmla="val 16667" name="adj3"/>
            </a:avLst>
          </a:prstGeom>
          <a:solidFill>
            <a:srgbClr val="FEF7E2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Geral: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Relação de Recorrência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22" y="594362"/>
            <a:ext cx="5856795" cy="6079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/>
          <p:nvPr>
            <p:ph idx="4294967295" type="title"/>
          </p:nvPr>
        </p:nvSpPr>
        <p:spPr>
          <a:xfrm>
            <a:off x="457200" y="57667"/>
            <a:ext cx="6753497" cy="566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00000"/>
                </a:solidFill>
              </a:rPr>
              <a:t>Decomposição do Fatorial Recursivo</a:t>
            </a:r>
            <a:endParaRPr sz="2200">
              <a:solidFill>
                <a:srgbClr val="00B050"/>
              </a:solidFill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119699" y="1507296"/>
            <a:ext cx="3506544" cy="483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a geração de funções para cada subproblema do fatorial.</a:t>
            </a:r>
            <a:endParaRPr/>
          </a:p>
          <a:p>
            <a:pPr indent="-285750" lvl="1" marL="46355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Cada chamada recursiva se sobrepõe a função de origem criando uma pilha de chamadas recursivas.</a:t>
            </a:r>
            <a:endParaRPr/>
          </a:p>
          <a:p>
            <a:pPr indent="-285750" lvl="1" marL="46355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os caminhos de ida e volta:</a:t>
            </a:r>
            <a:endParaRPr/>
          </a:p>
          <a:p>
            <a:pPr indent="-285750" lvl="1" marL="463550" marR="0" rtl="0" algn="just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No caminho de ida, etapa de decomposição, observe a passagem de parâmetros. </a:t>
            </a:r>
            <a:endParaRPr/>
          </a:p>
          <a:p>
            <a:pPr indent="-285750" lvl="1" marL="463550" marR="0" rtl="0" algn="just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No caminho de volta, resolução dos subproblemas, observe o retorno dos resultados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