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797675" cy="9926625"/>
  <p:embeddedFontLs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GillSans-bold.fntdata"/><Relationship Id="rId16" Type="http://schemas.openxmlformats.org/officeDocument/2006/relationships/slide" Target="slides/slide11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Pilhas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49300" y="14605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 conceitual e Estrutura Física como Lista Encadeada.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334" y="2058985"/>
            <a:ext cx="5393531" cy="2536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Estruturas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749300" y="1460500"/>
            <a:ext cx="7772400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Estruturas de dados de uma Pilha: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Cabeçalho da Pilha (Stack Head) 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Nó da Pilha (Stack node)</a:t>
            </a:r>
            <a:endParaRPr/>
          </a:p>
          <a:p>
            <a:pPr indent="-2413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09" y="2840028"/>
            <a:ext cx="5750719" cy="305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749300" y="1460500"/>
            <a:ext cx="777240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seguinte 8 operações são suficientes para resolver qualquer problema básico com pilhas: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Pilha 		(Create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Inserir Pilha	(Push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Remover Pilha 	(Pop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Topo Pilha 		(Stack Top);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Pilha Vazia 		(Empty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Pilha Cheia 	(Full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Contador Pilha	(Stack Count);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Destruir Pilha	(Destroy Stack).</a:t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749300" y="1460500"/>
            <a:ext cx="77724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as 4 operações de pilha mais comuns: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Pilha 		(Create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Inserir Pilha	(Push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Remover Pilha 	(Pop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Destruir Pilha	(Destroy Stack).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360" y="3443283"/>
            <a:ext cx="6187440" cy="262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749300" y="14605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as 4 operações de pilha mais comuns: 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3" y="1892300"/>
            <a:ext cx="6147435" cy="44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Implementações em Linguagem C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749300" y="1460500"/>
            <a:ext cx="77724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mencionado anteriormente, existem duas abordagens para implementar pilhas.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um lado podemos escrever programas específicos em C, que são mais simples de escrever, porém não serão reutilizáveis.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outro lado, podemos criar um tipo abstrato de dado (TAD) para a pilha, TAD Pilha (Stack ADT), que poderá ser reutilizado com qualquer aplicação de pilha. Teremos o trabalho extra de escrever a aplicação em separado. 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Programa Principal</a:t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749300" y="1460500"/>
            <a:ext cx="77724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mostra como implementar uma pilha que utiliza caracteres em maiúsculas (caixa alta) como elementos.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caracteres são gerados de maneira aleatória e inseridos utilizando a operação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push()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Quando a inserção termina os elementos são impressos para isso eles são removidos um a um, utilizando a operação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pop()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design do programa básico de pilha é mostrado na figura.</a:t>
            </a:r>
            <a:endParaRPr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800" y="3877310"/>
            <a:ext cx="4846320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Programa Principal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" y="1600835"/>
            <a:ext cx="5852160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5919470" y="3749675"/>
            <a:ext cx="3067776" cy="9696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o tipo STACK_NODE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Que define a estrutura do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         Com dado caracter;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         Um ponteiro de ligação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2454606" y="1200785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P3-01.c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Estrutura</a:t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8" name="Google Shape;298;p30"/>
          <p:cNvGrpSpPr/>
          <p:nvPr/>
        </p:nvGrpSpPr>
        <p:grpSpPr>
          <a:xfrm>
            <a:off x="3860154" y="1731731"/>
            <a:ext cx="1065121" cy="699988"/>
            <a:chOff x="3826982" y="3076536"/>
            <a:chExt cx="1065121" cy="699988"/>
          </a:xfrm>
        </p:grpSpPr>
        <p:sp>
          <p:nvSpPr>
            <p:cNvPr id="299" name="Google Shape;299;p3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30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3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4" name="Google Shape;304;p30"/>
          <p:cNvSpPr txBox="1"/>
          <p:nvPr/>
        </p:nvSpPr>
        <p:spPr>
          <a:xfrm>
            <a:off x="3638802" y="1385599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305" name="Google Shape;305;p30"/>
          <p:cNvSpPr txBox="1"/>
          <p:nvPr/>
        </p:nvSpPr>
        <p:spPr>
          <a:xfrm>
            <a:off x="3325505" y="2995935"/>
            <a:ext cx="249299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typedef struct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char              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struct node*  link;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STACK_NODE;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Programa Principal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b="31121" l="0" r="0" t="0"/>
          <a:stretch/>
        </p:blipFill>
        <p:spPr>
          <a:xfrm>
            <a:off x="76192" y="1722439"/>
            <a:ext cx="5840730" cy="322782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 txBox="1"/>
          <p:nvPr/>
        </p:nvSpPr>
        <p:spPr>
          <a:xfrm>
            <a:off x="5891522" y="2252073"/>
            <a:ext cx="3087378" cy="5720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pStackTop como  ponteiro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ao nó da pilha</a:t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5866122" y="3555865"/>
            <a:ext cx="3087378" cy="5720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Repassa o endereço de  pStackTop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Repassa o endereço de  pStackTop </a:t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2378406" y="1281010"/>
            <a:ext cx="2505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P3-01.c  (Continuação...)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Definição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pilha (stack) é uma lista linear na qual todas as inserções e remoções ficam limitadas a apenas uma extremidade, chamada de topo (top).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inserir uma sequência de dados em uma pilha e depois remover essa sequência, a ordem desses dados será invertida.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  Os dados inseridos na sequência {5, 10, 15, 20} serão removidos como {20, 15, 10, 5}.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atributo (ou caraterística) de inversão é motivo pelo qual a pilha é conhecida como uma estrutura de dados LIFO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Last in – First Out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último a entrar,  primeiro a sair.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749300" y="5181600"/>
            <a:ext cx="7772400" cy="996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pilha (stack) é uma estrutura de dados LIFO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Last in – First Out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em que todas as inserções e remoções estão restritas a um extremo chamado topo.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Ponteiro a Pilha</a:t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8" name="Google Shape;328;p32"/>
          <p:cNvGrpSpPr/>
          <p:nvPr/>
        </p:nvGrpSpPr>
        <p:grpSpPr>
          <a:xfrm>
            <a:off x="2452130" y="2081954"/>
            <a:ext cx="1065121" cy="699988"/>
            <a:chOff x="3826982" y="3076536"/>
            <a:chExt cx="1065121" cy="699988"/>
          </a:xfrm>
        </p:grpSpPr>
        <p:sp>
          <p:nvSpPr>
            <p:cNvPr id="329" name="Google Shape;329;p32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32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32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4" name="Google Shape;334;p32"/>
          <p:cNvSpPr txBox="1"/>
          <p:nvPr/>
        </p:nvSpPr>
        <p:spPr>
          <a:xfrm>
            <a:off x="2230778" y="1735822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335" name="Google Shape;335;p32"/>
          <p:cNvSpPr txBox="1"/>
          <p:nvPr/>
        </p:nvSpPr>
        <p:spPr>
          <a:xfrm>
            <a:off x="2230778" y="3119437"/>
            <a:ext cx="29140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STACK_NODE*     pStackTop;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pStackTop=NULL;</a:t>
            </a:r>
            <a:endParaRPr/>
          </a:p>
        </p:txBody>
      </p:sp>
      <p:sp>
        <p:nvSpPr>
          <p:cNvPr id="336" name="Google Shape;336;p32"/>
          <p:cNvSpPr txBox="1"/>
          <p:nvPr/>
        </p:nvSpPr>
        <p:spPr>
          <a:xfrm>
            <a:off x="2038654" y="1279569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 Principal:</a:t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7262434" y="352105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38" name="Google Shape;338;p32"/>
          <p:cNvSpPr txBox="1"/>
          <p:nvPr/>
        </p:nvSpPr>
        <p:spPr>
          <a:xfrm>
            <a:off x="6999100" y="3840963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2242322" y="4752715"/>
            <a:ext cx="23522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insertdata(&amp;pStackTop);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print(&amp;pStackTop);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7284950" y="486369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7021616" y="5183601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5906005" y="487470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5642671" y="5194618"/>
            <a:ext cx="10890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&amp;pStackTop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4" name="Google Shape;344;p32"/>
          <p:cNvCxnSpPr/>
          <p:nvPr/>
        </p:nvCxnSpPr>
        <p:spPr>
          <a:xfrm>
            <a:off x="6075706" y="5045102"/>
            <a:ext cx="1175711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Resultado</a:t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4" name="Google Shape;354;p33"/>
          <p:cNvPicPr preferRelativeResize="0"/>
          <p:nvPr/>
        </p:nvPicPr>
        <p:blipFill rotWithShape="1">
          <a:blip r:embed="rId3">
            <a:alphaModFix/>
          </a:blip>
          <a:srcRect b="0" l="0" r="0" t="66998"/>
          <a:stretch/>
        </p:blipFill>
        <p:spPr>
          <a:xfrm>
            <a:off x="1651635" y="1772279"/>
            <a:ext cx="5840730" cy="154659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/>
          <p:nvPr/>
        </p:nvSpPr>
        <p:spPr>
          <a:xfrm>
            <a:off x="595066" y="1273212"/>
            <a:ext cx="7772400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implementação produz a seguinte saída:</a:t>
            </a:r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612775" y="3545133"/>
            <a:ext cx="7772400" cy="154659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gera caracteres de maneira pseudo-aleatória. Cada caráter gerado é impresso e inserido em uma pilha.  Os caracteres são apresentados na ordem de criação.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Posteriormente, cada caracter é extraído da pilha e impresso, obtendo-se assim uma sequência em ordem inversa a ordem de criação.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457200" y="69391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Inserir Dados (InsertData)</a:t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6" name="Google Shape;3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1130293"/>
            <a:ext cx="5608320" cy="556450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 txBox="1"/>
          <p:nvPr/>
        </p:nvSpPr>
        <p:spPr>
          <a:xfrm>
            <a:off x="5633720" y="4654889"/>
            <a:ext cx="3087378" cy="28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Chama a operação Push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5621020" y="2831817"/>
            <a:ext cx="3100078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um caracter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5633720" y="4222389"/>
            <a:ext cx="3100078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Gera um caracter aleatório</a:t>
            </a:r>
            <a:endParaRPr/>
          </a:p>
        </p:txBody>
      </p:sp>
      <p:sp>
        <p:nvSpPr>
          <p:cNvPr id="370" name="Google Shape;370;p34"/>
          <p:cNvSpPr txBox="1"/>
          <p:nvPr/>
        </p:nvSpPr>
        <p:spPr>
          <a:xfrm>
            <a:off x="5739788" y="1273211"/>
            <a:ext cx="3249976" cy="122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insertData() gera 10 caracteres aleatórios e os insere em uma pilha, passada como parâmetro.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2527300" y="866373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P3-02.h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type="title"/>
          </p:nvPr>
        </p:nvSpPr>
        <p:spPr>
          <a:xfrm>
            <a:off x="457200" y="84693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Insere (Push)</a:t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2" y="1245870"/>
            <a:ext cx="5863590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5"/>
          <p:cNvSpPr txBox="1"/>
          <p:nvPr/>
        </p:nvSpPr>
        <p:spPr>
          <a:xfrm>
            <a:off x="5830205" y="3145178"/>
            <a:ext cx="329565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um ponteiro a um nó da pilha</a:t>
            </a:r>
            <a:endParaRPr/>
          </a:p>
        </p:txBody>
      </p:sp>
      <p:sp>
        <p:nvSpPr>
          <p:cNvPr id="383" name="Google Shape;383;p35"/>
          <p:cNvSpPr txBox="1"/>
          <p:nvPr/>
        </p:nvSpPr>
        <p:spPr>
          <a:xfrm>
            <a:off x="5834923" y="3838960"/>
            <a:ext cx="3295650" cy="5251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Aloca memória para um nó da pilha // retorna um ponteiro a esse nó</a:t>
            </a:r>
            <a:endParaRPr/>
          </a:p>
        </p:txBody>
      </p:sp>
      <p:sp>
        <p:nvSpPr>
          <p:cNvPr id="384" name="Google Shape;384;p35"/>
          <p:cNvSpPr txBox="1"/>
          <p:nvPr/>
        </p:nvSpPr>
        <p:spPr>
          <a:xfrm>
            <a:off x="5818232" y="4834278"/>
            <a:ext cx="3295650" cy="5251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Copia o caracter no novo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Refaz as ligações</a:t>
            </a:r>
            <a:endParaRPr/>
          </a:p>
        </p:txBody>
      </p:sp>
      <p:sp>
        <p:nvSpPr>
          <p:cNvPr id="385" name="Google Shape;385;p35"/>
          <p:cNvSpPr txBox="1"/>
          <p:nvPr/>
        </p:nvSpPr>
        <p:spPr>
          <a:xfrm>
            <a:off x="5739788" y="1273211"/>
            <a:ext cx="3249976" cy="147191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push() cria um novo nó e o insere na pilha especificada como parâmetro da função. O nó contém um novo caráter.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2515275" y="899119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P3-03.h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push</a:t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6" name="Google Shape;396;p36"/>
          <p:cNvGrpSpPr/>
          <p:nvPr/>
        </p:nvGrpSpPr>
        <p:grpSpPr>
          <a:xfrm>
            <a:off x="4101790" y="1910167"/>
            <a:ext cx="1065121" cy="699988"/>
            <a:chOff x="3826982" y="3076536"/>
            <a:chExt cx="1065121" cy="699988"/>
          </a:xfrm>
        </p:grpSpPr>
        <p:sp>
          <p:nvSpPr>
            <p:cNvPr id="397" name="Google Shape;397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36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02" name="Google Shape;402;p36"/>
          <p:cNvSpPr txBox="1"/>
          <p:nvPr/>
        </p:nvSpPr>
        <p:spPr>
          <a:xfrm>
            <a:off x="3880438" y="1564035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cxnSp>
        <p:nvCxnSpPr>
          <p:cNvPr id="403" name="Google Shape;403;p36"/>
          <p:cNvCxnSpPr/>
          <p:nvPr/>
        </p:nvCxnSpPr>
        <p:spPr>
          <a:xfrm>
            <a:off x="3405052" y="1266434"/>
            <a:ext cx="0" cy="4450815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36"/>
          <p:cNvSpPr txBox="1"/>
          <p:nvPr/>
        </p:nvSpPr>
        <p:spPr>
          <a:xfrm>
            <a:off x="514186" y="1371241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Chamada:</a:t>
            </a:r>
            <a:endParaRPr/>
          </a:p>
        </p:txBody>
      </p:sp>
      <p:sp>
        <p:nvSpPr>
          <p:cNvPr id="405" name="Google Shape;405;p36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push:</a:t>
            </a:r>
            <a:endParaRPr/>
          </a:p>
        </p:txBody>
      </p:sp>
      <p:grpSp>
        <p:nvGrpSpPr>
          <p:cNvPr id="406" name="Google Shape;406;p36"/>
          <p:cNvGrpSpPr/>
          <p:nvPr/>
        </p:nvGrpSpPr>
        <p:grpSpPr>
          <a:xfrm>
            <a:off x="6592433" y="3862347"/>
            <a:ext cx="1065121" cy="699988"/>
            <a:chOff x="3826982" y="3076536"/>
            <a:chExt cx="1065121" cy="699988"/>
          </a:xfrm>
        </p:grpSpPr>
        <p:sp>
          <p:nvSpPr>
            <p:cNvPr id="407" name="Google Shape;407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36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2" name="Google Shape;412;p36"/>
          <p:cNvSpPr txBox="1"/>
          <p:nvPr/>
        </p:nvSpPr>
        <p:spPr>
          <a:xfrm>
            <a:off x="5509438" y="4263774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3875560" y="2731488"/>
            <a:ext cx="25744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STACK_NODE*     pNew;</a:t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3570597" y="277190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3880438" y="3390114"/>
            <a:ext cx="52337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pNew=(STACK_NODE*)malloc(sizeof(STACK_NODE));</a:t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6646462" y="270053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17" name="Google Shape;417;p36"/>
          <p:cNvSpPr txBox="1"/>
          <p:nvPr/>
        </p:nvSpPr>
        <p:spPr>
          <a:xfrm>
            <a:off x="6526349" y="3020449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3570597" y="344509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5588642" y="394249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0" name="Google Shape;420;p36"/>
          <p:cNvCxnSpPr/>
          <p:nvPr/>
        </p:nvCxnSpPr>
        <p:spPr>
          <a:xfrm flipH="1" rot="10800000">
            <a:off x="5779142" y="4108481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6"/>
          <p:cNvSpPr/>
          <p:nvPr/>
        </p:nvSpPr>
        <p:spPr>
          <a:xfrm>
            <a:off x="2251989" y="422498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22" name="Google Shape;422;p36"/>
          <p:cNvSpPr txBox="1"/>
          <p:nvPr/>
        </p:nvSpPr>
        <p:spPr>
          <a:xfrm>
            <a:off x="1988655" y="4544896"/>
            <a:ext cx="10393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873044" y="423600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09710" y="4555913"/>
            <a:ext cx="10890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&amp;pStackTop</a:t>
            </a:r>
            <a:endParaRPr sz="1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5" name="Google Shape;425;p36"/>
          <p:cNvCxnSpPr/>
          <p:nvPr/>
        </p:nvCxnSpPr>
        <p:spPr>
          <a:xfrm>
            <a:off x="1042745" y="4406397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6"/>
          <p:cNvSpPr txBox="1"/>
          <p:nvPr/>
        </p:nvSpPr>
        <p:spPr>
          <a:xfrm>
            <a:off x="549975" y="3465521"/>
            <a:ext cx="25209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push (pStackTop, charIn);</a:t>
            </a:r>
            <a:endParaRPr/>
          </a:p>
        </p:txBody>
      </p:sp>
      <p:sp>
        <p:nvSpPr>
          <p:cNvPr id="427" name="Google Shape;427;p36"/>
          <p:cNvSpPr txBox="1"/>
          <p:nvPr/>
        </p:nvSpPr>
        <p:spPr>
          <a:xfrm>
            <a:off x="3909498" y="4632115"/>
            <a:ext cx="20557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pNew-&gt;data=charIn;</a:t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3599658" y="468709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6588034" y="5106657"/>
            <a:ext cx="1065121" cy="699988"/>
            <a:chOff x="3826982" y="3076536"/>
            <a:chExt cx="1065121" cy="699988"/>
          </a:xfrm>
        </p:grpSpPr>
        <p:sp>
          <p:nvSpPr>
            <p:cNvPr id="430" name="Google Shape;430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36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435" name="Google Shape;435;p36"/>
          <p:cNvSpPr txBox="1"/>
          <p:nvPr/>
        </p:nvSpPr>
        <p:spPr>
          <a:xfrm>
            <a:off x="5505039" y="5508084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5584243" y="518680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7" name="Google Shape;437;p36"/>
          <p:cNvCxnSpPr/>
          <p:nvPr/>
        </p:nvCxnSpPr>
        <p:spPr>
          <a:xfrm flipH="1" rot="10800000">
            <a:off x="5774743" y="5352791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6"/>
          <p:cNvSpPr txBox="1"/>
          <p:nvPr/>
        </p:nvSpPr>
        <p:spPr>
          <a:xfrm>
            <a:off x="-11400" y="4549235"/>
            <a:ext cx="6623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push</a:t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push:</a:t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2194239" y="174568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50" name="Google Shape;450;p37"/>
          <p:cNvSpPr txBox="1"/>
          <p:nvPr/>
        </p:nvSpPr>
        <p:spPr>
          <a:xfrm>
            <a:off x="1930905" y="2065593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815294" y="175669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621690" y="2076610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984995" y="1927094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7"/>
          <p:cNvSpPr txBox="1"/>
          <p:nvPr/>
        </p:nvSpPr>
        <p:spPr>
          <a:xfrm>
            <a:off x="829347" y="2836809"/>
            <a:ext cx="26650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pNew-&gt;link=*pStackTop;</a:t>
            </a: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519508" y="289178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26512" y="3322813"/>
            <a:ext cx="1065121" cy="699988"/>
            <a:chOff x="3826982" y="3076536"/>
            <a:chExt cx="1065121" cy="699988"/>
          </a:xfrm>
        </p:grpSpPr>
        <p:sp>
          <p:nvSpPr>
            <p:cNvPr id="457" name="Google Shape;457;p37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37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60" name="Google Shape;460;p37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462" name="Google Shape;462;p37"/>
          <p:cNvSpPr txBox="1"/>
          <p:nvPr/>
        </p:nvSpPr>
        <p:spPr>
          <a:xfrm>
            <a:off x="2143517" y="3724240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2222721" y="340295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4" name="Google Shape;464;p37"/>
          <p:cNvCxnSpPr/>
          <p:nvPr/>
        </p:nvCxnSpPr>
        <p:spPr>
          <a:xfrm flipH="1" rot="10800000">
            <a:off x="2413221" y="3568947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7"/>
          <p:cNvSpPr txBox="1"/>
          <p:nvPr/>
        </p:nvSpPr>
        <p:spPr>
          <a:xfrm>
            <a:off x="6138160" y="1629725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não existem elementos na pilha.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846700" y="4473614"/>
            <a:ext cx="26650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*pStackTop=pNew;</a:t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536861" y="452859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2218764" y="498351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7"/>
          <p:cNvSpPr txBox="1"/>
          <p:nvPr/>
        </p:nvSpPr>
        <p:spPr>
          <a:xfrm>
            <a:off x="1867294" y="5303427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839819" y="499453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558079" y="5314444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2" name="Google Shape;472;p37"/>
          <p:cNvCxnSpPr/>
          <p:nvPr/>
        </p:nvCxnSpPr>
        <p:spPr>
          <a:xfrm>
            <a:off x="1009520" y="5164928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3" name="Google Shape;473;p37"/>
          <p:cNvGrpSpPr/>
          <p:nvPr/>
        </p:nvGrpSpPr>
        <p:grpSpPr>
          <a:xfrm>
            <a:off x="3231908" y="4903793"/>
            <a:ext cx="1065121" cy="699988"/>
            <a:chOff x="3826982" y="3076536"/>
            <a:chExt cx="1065121" cy="699988"/>
          </a:xfrm>
        </p:grpSpPr>
        <p:sp>
          <p:nvSpPr>
            <p:cNvPr id="474" name="Google Shape;474;p37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37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77" name="Google Shape;477;p37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479" name="Google Shape;479;p37"/>
          <p:cNvSpPr txBox="1"/>
          <p:nvPr/>
        </p:nvSpPr>
        <p:spPr>
          <a:xfrm>
            <a:off x="2130005" y="6079724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2241322" y="576512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1" name="Google Shape;481;p37"/>
          <p:cNvCxnSpPr>
            <a:endCxn id="474" idx="1"/>
          </p:cNvCxnSpPr>
          <p:nvPr/>
        </p:nvCxnSpPr>
        <p:spPr>
          <a:xfrm flipH="1" rot="10800000">
            <a:off x="2431808" y="5253787"/>
            <a:ext cx="800100" cy="68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37"/>
          <p:cNvCxnSpPr/>
          <p:nvPr/>
        </p:nvCxnSpPr>
        <p:spPr>
          <a:xfrm flipH="1" rot="10800000">
            <a:off x="2391456" y="5165536"/>
            <a:ext cx="799816" cy="784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push</a:t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push:</a:t>
            </a:r>
            <a:endParaRPr/>
          </a:p>
        </p:txBody>
      </p:sp>
      <p:sp>
        <p:nvSpPr>
          <p:cNvPr id="493" name="Google Shape;493;p38"/>
          <p:cNvSpPr txBox="1"/>
          <p:nvPr/>
        </p:nvSpPr>
        <p:spPr>
          <a:xfrm>
            <a:off x="975256" y="3028284"/>
            <a:ext cx="26650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pNew-&gt;link=*pStackTop;</a:t>
            </a: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665417" y="308326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grpSp>
        <p:nvGrpSpPr>
          <p:cNvPr id="495" name="Google Shape;495;p38"/>
          <p:cNvGrpSpPr/>
          <p:nvPr/>
        </p:nvGrpSpPr>
        <p:grpSpPr>
          <a:xfrm>
            <a:off x="3438523" y="3514288"/>
            <a:ext cx="1065121" cy="699988"/>
            <a:chOff x="3826982" y="3076536"/>
            <a:chExt cx="1065121" cy="699988"/>
          </a:xfrm>
        </p:grpSpPr>
        <p:sp>
          <p:nvSpPr>
            <p:cNvPr id="496" name="Google Shape;496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501" name="Google Shape;501;p38"/>
          <p:cNvSpPr txBox="1"/>
          <p:nvPr/>
        </p:nvSpPr>
        <p:spPr>
          <a:xfrm>
            <a:off x="2355528" y="3915715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2434732" y="359443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3" name="Google Shape;503;p38"/>
          <p:cNvCxnSpPr/>
          <p:nvPr/>
        </p:nvCxnSpPr>
        <p:spPr>
          <a:xfrm flipH="1" rot="10800000">
            <a:off x="2625232" y="376042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38"/>
          <p:cNvSpPr txBox="1"/>
          <p:nvPr/>
        </p:nvSpPr>
        <p:spPr>
          <a:xfrm>
            <a:off x="6713182" y="1804455"/>
            <a:ext cx="2240407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existem elementos na pilha.</a:t>
            </a:r>
            <a:endParaRPr/>
          </a:p>
        </p:txBody>
      </p:sp>
      <p:sp>
        <p:nvSpPr>
          <p:cNvPr id="505" name="Google Shape;505;p38"/>
          <p:cNvSpPr txBox="1"/>
          <p:nvPr/>
        </p:nvSpPr>
        <p:spPr>
          <a:xfrm>
            <a:off x="992841" y="4439325"/>
            <a:ext cx="26650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*pStackTop=pNew;</a:t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683002" y="449430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2364905" y="494922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2013435" y="5269138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985960" y="496024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704220" y="5280155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1" name="Google Shape;511;p38"/>
          <p:cNvCxnSpPr/>
          <p:nvPr/>
        </p:nvCxnSpPr>
        <p:spPr>
          <a:xfrm>
            <a:off x="1155661" y="5130639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38"/>
          <p:cNvSpPr txBox="1"/>
          <p:nvPr/>
        </p:nvSpPr>
        <p:spPr>
          <a:xfrm>
            <a:off x="2276146" y="6045435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8"/>
          <p:cNvSpPr/>
          <p:nvPr/>
        </p:nvSpPr>
        <p:spPr>
          <a:xfrm>
            <a:off x="2387463" y="573083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4" name="Google Shape;514;p38"/>
          <p:cNvCxnSpPr/>
          <p:nvPr/>
        </p:nvCxnSpPr>
        <p:spPr>
          <a:xfrm flipH="1" rot="10800000">
            <a:off x="2577963" y="5219498"/>
            <a:ext cx="800086" cy="68517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8"/>
          <p:cNvCxnSpPr/>
          <p:nvPr/>
        </p:nvCxnSpPr>
        <p:spPr>
          <a:xfrm flipH="1" rot="10800000">
            <a:off x="2537597" y="5131247"/>
            <a:ext cx="799816" cy="784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16" name="Google Shape;516;p38"/>
          <p:cNvSpPr/>
          <p:nvPr/>
        </p:nvSpPr>
        <p:spPr>
          <a:xfrm>
            <a:off x="2192013" y="187221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1840543" y="2192123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38"/>
          <p:cNvSpPr/>
          <p:nvPr/>
        </p:nvSpPr>
        <p:spPr>
          <a:xfrm>
            <a:off x="813068" y="188322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531328" y="2203140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0" name="Google Shape;520;p38"/>
          <p:cNvCxnSpPr/>
          <p:nvPr/>
        </p:nvCxnSpPr>
        <p:spPr>
          <a:xfrm>
            <a:off x="982769" y="2053624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1" name="Google Shape;521;p38"/>
          <p:cNvGrpSpPr/>
          <p:nvPr/>
        </p:nvGrpSpPr>
        <p:grpSpPr>
          <a:xfrm>
            <a:off x="3205157" y="1792489"/>
            <a:ext cx="1065121" cy="699988"/>
            <a:chOff x="3826982" y="3076536"/>
            <a:chExt cx="1065121" cy="699988"/>
          </a:xfrm>
        </p:grpSpPr>
        <p:sp>
          <p:nvSpPr>
            <p:cNvPr id="522" name="Google Shape;522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527" name="Google Shape;527;p38"/>
          <p:cNvCxnSpPr/>
          <p:nvPr/>
        </p:nvCxnSpPr>
        <p:spPr>
          <a:xfrm flipH="1" rot="10800000">
            <a:off x="2364705" y="205423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8" name="Google Shape;528;p38"/>
          <p:cNvGrpSpPr/>
          <p:nvPr/>
        </p:nvGrpSpPr>
        <p:grpSpPr>
          <a:xfrm>
            <a:off x="4797242" y="1788894"/>
            <a:ext cx="1065121" cy="699988"/>
            <a:chOff x="3826982" y="3076536"/>
            <a:chExt cx="1065121" cy="699988"/>
          </a:xfrm>
        </p:grpSpPr>
        <p:sp>
          <p:nvSpPr>
            <p:cNvPr id="529" name="Google Shape;529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Google Shape;530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2" name="Google Shape;532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cxnSp>
        <p:nvCxnSpPr>
          <p:cNvPr id="534" name="Google Shape;534;p38"/>
          <p:cNvCxnSpPr/>
          <p:nvPr/>
        </p:nvCxnSpPr>
        <p:spPr>
          <a:xfrm flipH="1" rot="10800000">
            <a:off x="3956790" y="2050637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35" name="Google Shape;535;p38"/>
          <p:cNvGrpSpPr/>
          <p:nvPr/>
        </p:nvGrpSpPr>
        <p:grpSpPr>
          <a:xfrm>
            <a:off x="5027034" y="3508931"/>
            <a:ext cx="1065121" cy="699988"/>
            <a:chOff x="3826982" y="3076536"/>
            <a:chExt cx="1065121" cy="699988"/>
          </a:xfrm>
        </p:grpSpPr>
        <p:sp>
          <p:nvSpPr>
            <p:cNvPr id="536" name="Google Shape;536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541" name="Google Shape;541;p38"/>
          <p:cNvCxnSpPr/>
          <p:nvPr/>
        </p:nvCxnSpPr>
        <p:spPr>
          <a:xfrm flipH="1" rot="10800000">
            <a:off x="4186582" y="3770674"/>
            <a:ext cx="799816" cy="784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542" name="Google Shape;542;p38"/>
          <p:cNvGrpSpPr/>
          <p:nvPr/>
        </p:nvGrpSpPr>
        <p:grpSpPr>
          <a:xfrm>
            <a:off x="6619119" y="3505336"/>
            <a:ext cx="1065121" cy="699988"/>
            <a:chOff x="3826982" y="3076536"/>
            <a:chExt cx="1065121" cy="699988"/>
          </a:xfrm>
        </p:grpSpPr>
        <p:sp>
          <p:nvSpPr>
            <p:cNvPr id="543" name="Google Shape;543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4" name="Google Shape;544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6" name="Google Shape;546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cxnSp>
        <p:nvCxnSpPr>
          <p:cNvPr id="548" name="Google Shape;548;p38"/>
          <p:cNvCxnSpPr/>
          <p:nvPr/>
        </p:nvCxnSpPr>
        <p:spPr>
          <a:xfrm flipH="1" rot="10800000">
            <a:off x="5778667" y="3767079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49" name="Google Shape;549;p38"/>
          <p:cNvGrpSpPr/>
          <p:nvPr/>
        </p:nvGrpSpPr>
        <p:grpSpPr>
          <a:xfrm>
            <a:off x="3417408" y="4856361"/>
            <a:ext cx="1065121" cy="699988"/>
            <a:chOff x="3826982" y="3076536"/>
            <a:chExt cx="1065121" cy="699988"/>
          </a:xfrm>
        </p:grpSpPr>
        <p:sp>
          <p:nvSpPr>
            <p:cNvPr id="550" name="Google Shape;550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1" name="Google Shape;551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3" name="Google Shape;553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555" name="Google Shape;555;p38"/>
          <p:cNvGrpSpPr/>
          <p:nvPr/>
        </p:nvGrpSpPr>
        <p:grpSpPr>
          <a:xfrm>
            <a:off x="5005919" y="4851004"/>
            <a:ext cx="1065121" cy="699988"/>
            <a:chOff x="3826982" y="3076536"/>
            <a:chExt cx="1065121" cy="699988"/>
          </a:xfrm>
        </p:grpSpPr>
        <p:sp>
          <p:nvSpPr>
            <p:cNvPr id="556" name="Google Shape;556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Google Shape;557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561" name="Google Shape;561;p38"/>
          <p:cNvCxnSpPr/>
          <p:nvPr/>
        </p:nvCxnSpPr>
        <p:spPr>
          <a:xfrm flipH="1" rot="10800000">
            <a:off x="4165467" y="5112747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2" name="Google Shape;562;p38"/>
          <p:cNvGrpSpPr/>
          <p:nvPr/>
        </p:nvGrpSpPr>
        <p:grpSpPr>
          <a:xfrm>
            <a:off x="6598004" y="4847409"/>
            <a:ext cx="1065121" cy="699988"/>
            <a:chOff x="3826982" y="3076536"/>
            <a:chExt cx="1065121" cy="699988"/>
          </a:xfrm>
        </p:grpSpPr>
        <p:sp>
          <p:nvSpPr>
            <p:cNvPr id="563" name="Google Shape;563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38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cxnSp>
        <p:nvCxnSpPr>
          <p:cNvPr id="568" name="Google Shape;568;p38"/>
          <p:cNvCxnSpPr/>
          <p:nvPr/>
        </p:nvCxnSpPr>
        <p:spPr>
          <a:xfrm flipH="1" rot="10800000">
            <a:off x="5757552" y="510915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Imprime (Print)</a:t>
            </a:r>
            <a:endParaRPr/>
          </a:p>
        </p:txBody>
      </p:sp>
      <p:sp>
        <p:nvSpPr>
          <p:cNvPr id="574" name="Google Shape;574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8" name="Google Shape;5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46" y="2883061"/>
            <a:ext cx="5383530" cy="158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471" y="4359429"/>
            <a:ext cx="5440680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9"/>
          <p:cNvSpPr txBox="1"/>
          <p:nvPr/>
        </p:nvSpPr>
        <p:spPr>
          <a:xfrm>
            <a:off x="5568751" y="5380509"/>
            <a:ext cx="3295650" cy="57754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Chama a operação 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     recupera o caracter removido </a:t>
            </a:r>
            <a:endParaRPr/>
          </a:p>
        </p:txBody>
      </p:sp>
      <p:sp>
        <p:nvSpPr>
          <p:cNvPr id="581" name="Google Shape;581;p39"/>
          <p:cNvSpPr txBox="1"/>
          <p:nvPr/>
        </p:nvSpPr>
        <p:spPr>
          <a:xfrm>
            <a:off x="5556051" y="4590590"/>
            <a:ext cx="329565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um caracter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2" name="Google Shape;582;p39"/>
          <p:cNvSpPr txBox="1"/>
          <p:nvPr/>
        </p:nvSpPr>
        <p:spPr>
          <a:xfrm>
            <a:off x="595066" y="1273211"/>
            <a:ext cx="7772400" cy="12278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de impressão print() imprime o conteúdo de uma pilha. Ela recebe como parâmetro o endereço de um ponteiro à pilha.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Consiste de um loop que se repete enquanto for possível extrair o elemento no topo da pilha.  Assim, que for extraído o elemento é impresso.</a:t>
            </a:r>
            <a:endParaRPr/>
          </a:p>
        </p:txBody>
      </p:sp>
      <p:sp>
        <p:nvSpPr>
          <p:cNvPr id="583" name="Google Shape;583;p39"/>
          <p:cNvSpPr txBox="1"/>
          <p:nvPr/>
        </p:nvSpPr>
        <p:spPr>
          <a:xfrm>
            <a:off x="2593975" y="2502611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P3-04.h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"/>
          <p:cNvSpPr txBox="1"/>
          <p:nvPr>
            <p:ph type="title"/>
          </p:nvPr>
        </p:nvSpPr>
        <p:spPr>
          <a:xfrm>
            <a:off x="457200" y="4125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direta – Remove (Pop)</a:t>
            </a:r>
            <a:endParaRPr/>
          </a:p>
        </p:txBody>
      </p:sp>
      <p:sp>
        <p:nvSpPr>
          <p:cNvPr id="589" name="Google Shape;58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3" name="Google Shape;5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7" y="1155700"/>
            <a:ext cx="5086350" cy="526923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0"/>
          <p:cNvSpPr txBox="1"/>
          <p:nvPr/>
        </p:nvSpPr>
        <p:spPr>
          <a:xfrm>
            <a:off x="4869180" y="3897630"/>
            <a:ext cx="329565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Se o valor apontado não é nulo</a:t>
            </a:r>
            <a:endParaRPr/>
          </a:p>
        </p:txBody>
      </p:sp>
      <p:sp>
        <p:nvSpPr>
          <p:cNvPr id="595" name="Google Shape;595;p40"/>
          <p:cNvSpPr txBox="1"/>
          <p:nvPr/>
        </p:nvSpPr>
        <p:spPr>
          <a:xfrm>
            <a:off x="4871085" y="4372656"/>
            <a:ext cx="3815716" cy="107564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Salva o carater no topo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Salva o ponteiro ao topo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Atualiza o ponteiro ao topo com o seguinte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Libera memória do nó apontado</a:t>
            </a:r>
            <a:endParaRPr/>
          </a:p>
        </p:txBody>
      </p:sp>
      <p:sp>
        <p:nvSpPr>
          <p:cNvPr id="596" name="Google Shape;596;p40"/>
          <p:cNvSpPr txBox="1"/>
          <p:nvPr/>
        </p:nvSpPr>
        <p:spPr>
          <a:xfrm>
            <a:off x="4856480" y="3046730"/>
            <a:ext cx="329565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um ponteiro a um nó</a:t>
            </a:r>
            <a:endParaRPr/>
          </a:p>
        </p:txBody>
      </p:sp>
      <p:sp>
        <p:nvSpPr>
          <p:cNvPr id="597" name="Google Shape;597;p40"/>
          <p:cNvSpPr txBox="1"/>
          <p:nvPr/>
        </p:nvSpPr>
        <p:spPr>
          <a:xfrm>
            <a:off x="5369535" y="1245304"/>
            <a:ext cx="3249976" cy="147191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pop() tenta extrair o caráter contido no primeiro nó da pilha, caso exista.  Esse nó é removido da pilha.</a:t>
            </a:r>
            <a:endParaRPr/>
          </a:p>
        </p:txBody>
      </p:sp>
      <p:sp>
        <p:nvSpPr>
          <p:cNvPr id="598" name="Google Shape;598;p40"/>
          <p:cNvSpPr txBox="1"/>
          <p:nvPr/>
        </p:nvSpPr>
        <p:spPr>
          <a:xfrm>
            <a:off x="2515275" y="849630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P3-05.h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pop</a:t>
            </a:r>
            <a:endParaRPr/>
          </a:p>
        </p:txBody>
      </p:sp>
      <p:sp>
        <p:nvSpPr>
          <p:cNvPr id="604" name="Google Shape;604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41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pop:</a:t>
            </a:r>
            <a:endParaRPr/>
          </a:p>
        </p:txBody>
      </p:sp>
      <p:sp>
        <p:nvSpPr>
          <p:cNvPr id="609" name="Google Shape;609;p41"/>
          <p:cNvSpPr/>
          <p:nvPr/>
        </p:nvSpPr>
        <p:spPr>
          <a:xfrm>
            <a:off x="2194239" y="174568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10" name="Google Shape;610;p41"/>
          <p:cNvSpPr txBox="1"/>
          <p:nvPr/>
        </p:nvSpPr>
        <p:spPr>
          <a:xfrm>
            <a:off x="1930905" y="2065593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41"/>
          <p:cNvSpPr/>
          <p:nvPr/>
        </p:nvSpPr>
        <p:spPr>
          <a:xfrm>
            <a:off x="815294" y="175669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621690" y="2076610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3" name="Google Shape;613;p41"/>
          <p:cNvCxnSpPr/>
          <p:nvPr/>
        </p:nvCxnSpPr>
        <p:spPr>
          <a:xfrm>
            <a:off x="984995" y="1927094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1"/>
          <p:cNvSpPr txBox="1"/>
          <p:nvPr/>
        </p:nvSpPr>
        <p:spPr>
          <a:xfrm>
            <a:off x="6138160" y="1629725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não existem elementos na pilha.</a:t>
            </a:r>
            <a:endParaRPr/>
          </a:p>
        </p:txBody>
      </p:sp>
      <p:sp>
        <p:nvSpPr>
          <p:cNvPr id="615" name="Google Shape;615;p41"/>
          <p:cNvSpPr txBox="1"/>
          <p:nvPr/>
        </p:nvSpPr>
        <p:spPr>
          <a:xfrm>
            <a:off x="829347" y="2836809"/>
            <a:ext cx="14621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sucess=false;</a:t>
            </a: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519508" y="289178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749300" y="12446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conceito de pilha é familiar. Utilizamos diferentes tipos de pilhas no nosso dia a dia.  Por exemplo, falamos de pilhas de pratos, pilhas de livros, pilhas de moedas.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Qualquer situação em que somente podemos inserir ou remover um objeto no topo é uma pilha.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quisermos remover um objeto diferente do topo, deveremos remover todos os outros objetos acima dele.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820" y="3771900"/>
            <a:ext cx="5394960" cy="25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pop</a:t>
            </a:r>
            <a:endParaRPr/>
          </a:p>
        </p:txBody>
      </p:sp>
      <p:sp>
        <p:nvSpPr>
          <p:cNvPr id="622" name="Google Shape;622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42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pop:</a:t>
            </a:r>
            <a:endParaRPr/>
          </a:p>
        </p:txBody>
      </p:sp>
      <p:sp>
        <p:nvSpPr>
          <p:cNvPr id="627" name="Google Shape;627;p42"/>
          <p:cNvSpPr/>
          <p:nvPr/>
        </p:nvSpPr>
        <p:spPr>
          <a:xfrm>
            <a:off x="2267214" y="22687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42"/>
          <p:cNvSpPr txBox="1"/>
          <p:nvPr/>
        </p:nvSpPr>
        <p:spPr>
          <a:xfrm>
            <a:off x="2003880" y="2588624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888269" y="227973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42"/>
          <p:cNvSpPr txBox="1"/>
          <p:nvPr/>
        </p:nvSpPr>
        <p:spPr>
          <a:xfrm>
            <a:off x="663431" y="2590638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1" name="Google Shape;631;p42"/>
          <p:cNvCxnSpPr/>
          <p:nvPr/>
        </p:nvCxnSpPr>
        <p:spPr>
          <a:xfrm>
            <a:off x="1057970" y="2450125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42"/>
          <p:cNvSpPr txBox="1"/>
          <p:nvPr/>
        </p:nvSpPr>
        <p:spPr>
          <a:xfrm>
            <a:off x="814359" y="1342338"/>
            <a:ext cx="29247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sucess=true;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*charOut=(*pStackTop)-&gt;data;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pDlt=*pStackTop;</a:t>
            </a:r>
            <a:endParaRPr/>
          </a:p>
        </p:txBody>
      </p:sp>
      <p:sp>
        <p:nvSpPr>
          <p:cNvPr id="633" name="Google Shape;633;p42"/>
          <p:cNvSpPr/>
          <p:nvPr/>
        </p:nvSpPr>
        <p:spPr>
          <a:xfrm>
            <a:off x="504520" y="139731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634" name="Google Shape;634;p42"/>
          <p:cNvGrpSpPr/>
          <p:nvPr/>
        </p:nvGrpSpPr>
        <p:grpSpPr>
          <a:xfrm>
            <a:off x="3254351" y="2191098"/>
            <a:ext cx="1065121" cy="699988"/>
            <a:chOff x="3826982" y="3076536"/>
            <a:chExt cx="1065121" cy="699988"/>
          </a:xfrm>
        </p:grpSpPr>
        <p:sp>
          <p:nvSpPr>
            <p:cNvPr id="635" name="Google Shape;635;p42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42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638" name="Google Shape;638;p42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cxnSp>
        <p:nvCxnSpPr>
          <p:cNvPr id="640" name="Google Shape;640;p42"/>
          <p:cNvCxnSpPr/>
          <p:nvPr/>
        </p:nvCxnSpPr>
        <p:spPr>
          <a:xfrm flipH="1" rot="10800000">
            <a:off x="2441060" y="243723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42"/>
          <p:cNvSpPr txBox="1"/>
          <p:nvPr/>
        </p:nvSpPr>
        <p:spPr>
          <a:xfrm>
            <a:off x="6138160" y="1629725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exista um elemento na pilha.</a:t>
            </a:r>
            <a:endParaRPr/>
          </a:p>
        </p:txBody>
      </p:sp>
      <p:sp>
        <p:nvSpPr>
          <p:cNvPr id="642" name="Google Shape;642;p42"/>
          <p:cNvSpPr txBox="1"/>
          <p:nvPr/>
        </p:nvSpPr>
        <p:spPr>
          <a:xfrm>
            <a:off x="758564" y="3790565"/>
            <a:ext cx="31083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*pStackTop= (*pStackTop)-&gt;link;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free(pDlt);</a:t>
            </a:r>
            <a:endParaRPr/>
          </a:p>
        </p:txBody>
      </p:sp>
      <p:sp>
        <p:nvSpPr>
          <p:cNvPr id="643" name="Google Shape;643;p42"/>
          <p:cNvSpPr/>
          <p:nvPr/>
        </p:nvSpPr>
        <p:spPr>
          <a:xfrm>
            <a:off x="470759" y="384554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44" name="Google Shape;644;p42"/>
          <p:cNvSpPr/>
          <p:nvPr/>
        </p:nvSpPr>
        <p:spPr>
          <a:xfrm>
            <a:off x="4154408" y="304310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45" name="Google Shape;645;p42"/>
          <p:cNvSpPr txBox="1"/>
          <p:nvPr/>
        </p:nvSpPr>
        <p:spPr>
          <a:xfrm>
            <a:off x="3984177" y="3363015"/>
            <a:ext cx="8531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3348340" y="30541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42"/>
          <p:cNvSpPr txBox="1"/>
          <p:nvPr/>
        </p:nvSpPr>
        <p:spPr>
          <a:xfrm>
            <a:off x="3181737" y="3374032"/>
            <a:ext cx="7633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8" name="Google Shape;648;p42"/>
          <p:cNvCxnSpPr/>
          <p:nvPr/>
        </p:nvCxnSpPr>
        <p:spPr>
          <a:xfrm>
            <a:off x="3518041" y="3224516"/>
            <a:ext cx="6125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42"/>
          <p:cNvSpPr/>
          <p:nvPr/>
        </p:nvSpPr>
        <p:spPr>
          <a:xfrm>
            <a:off x="2280873" y="305439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42"/>
          <p:cNvSpPr txBox="1"/>
          <p:nvPr/>
        </p:nvSpPr>
        <p:spPr>
          <a:xfrm>
            <a:off x="2219270" y="3374305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pDlt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1" name="Google Shape;651;p42"/>
          <p:cNvCxnSpPr/>
          <p:nvPr/>
        </p:nvCxnSpPr>
        <p:spPr>
          <a:xfrm flipH="1" rot="10800000">
            <a:off x="2471102" y="2760213"/>
            <a:ext cx="748084" cy="48733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52" name="Google Shape;652;p42"/>
          <p:cNvSpPr/>
          <p:nvPr/>
        </p:nvSpPr>
        <p:spPr>
          <a:xfrm>
            <a:off x="2278621" y="452498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53" name="Google Shape;653;p42"/>
          <p:cNvSpPr txBox="1"/>
          <p:nvPr/>
        </p:nvSpPr>
        <p:spPr>
          <a:xfrm>
            <a:off x="2015287" y="4844891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899676" y="453599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674838" y="4846905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6" name="Google Shape;656;p42"/>
          <p:cNvCxnSpPr/>
          <p:nvPr/>
        </p:nvCxnSpPr>
        <p:spPr>
          <a:xfrm>
            <a:off x="1069377" y="4706392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42"/>
          <p:cNvSpPr/>
          <p:nvPr/>
        </p:nvSpPr>
        <p:spPr>
          <a:xfrm>
            <a:off x="4165815" y="529937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58" name="Google Shape;658;p42"/>
          <p:cNvSpPr txBox="1"/>
          <p:nvPr/>
        </p:nvSpPr>
        <p:spPr>
          <a:xfrm>
            <a:off x="3995584" y="5619282"/>
            <a:ext cx="8531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42"/>
          <p:cNvSpPr/>
          <p:nvPr/>
        </p:nvSpPr>
        <p:spPr>
          <a:xfrm>
            <a:off x="3359747" y="531038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42"/>
          <p:cNvSpPr txBox="1"/>
          <p:nvPr/>
        </p:nvSpPr>
        <p:spPr>
          <a:xfrm>
            <a:off x="3193144" y="5630299"/>
            <a:ext cx="7633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1" name="Google Shape;661;p42"/>
          <p:cNvCxnSpPr/>
          <p:nvPr/>
        </p:nvCxnSpPr>
        <p:spPr>
          <a:xfrm>
            <a:off x="3529448" y="5480783"/>
            <a:ext cx="6125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42"/>
          <p:cNvSpPr/>
          <p:nvPr/>
        </p:nvSpPr>
        <p:spPr>
          <a:xfrm>
            <a:off x="2292280" y="531066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63" name="Google Shape;663;p42"/>
          <p:cNvSpPr txBox="1"/>
          <p:nvPr/>
        </p:nvSpPr>
        <p:spPr>
          <a:xfrm>
            <a:off x="2230677" y="5630572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pDlt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uma Pilha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Implementação direta – pop</a:t>
            </a:r>
            <a:endParaRPr/>
          </a:p>
        </p:txBody>
      </p:sp>
      <p:sp>
        <p:nvSpPr>
          <p:cNvPr id="669" name="Google Shape;669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43"/>
          <p:cNvSpPr txBox="1"/>
          <p:nvPr/>
        </p:nvSpPr>
        <p:spPr>
          <a:xfrm>
            <a:off x="3739141" y="1207324"/>
            <a:ext cx="174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pop:</a:t>
            </a:r>
            <a:endParaRPr/>
          </a:p>
        </p:txBody>
      </p:sp>
      <p:sp>
        <p:nvSpPr>
          <p:cNvPr id="674" name="Google Shape;674;p43"/>
          <p:cNvSpPr/>
          <p:nvPr/>
        </p:nvSpPr>
        <p:spPr>
          <a:xfrm>
            <a:off x="2267214" y="22687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43"/>
          <p:cNvSpPr txBox="1"/>
          <p:nvPr/>
        </p:nvSpPr>
        <p:spPr>
          <a:xfrm>
            <a:off x="2003880" y="2588624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43"/>
          <p:cNvSpPr/>
          <p:nvPr/>
        </p:nvSpPr>
        <p:spPr>
          <a:xfrm>
            <a:off x="888269" y="227973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43"/>
          <p:cNvSpPr txBox="1"/>
          <p:nvPr/>
        </p:nvSpPr>
        <p:spPr>
          <a:xfrm>
            <a:off x="663431" y="2590638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8" name="Google Shape;678;p43"/>
          <p:cNvCxnSpPr/>
          <p:nvPr/>
        </p:nvCxnSpPr>
        <p:spPr>
          <a:xfrm>
            <a:off x="1057970" y="2450125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43"/>
          <p:cNvSpPr txBox="1"/>
          <p:nvPr/>
        </p:nvSpPr>
        <p:spPr>
          <a:xfrm>
            <a:off x="814359" y="1342338"/>
            <a:ext cx="29247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sucess=true;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*charOut=(*pStackTop)-&gt;data;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pDlt=*pStackTop;</a:t>
            </a:r>
            <a:endParaRPr/>
          </a:p>
        </p:txBody>
      </p:sp>
      <p:sp>
        <p:nvSpPr>
          <p:cNvPr id="680" name="Google Shape;680;p43"/>
          <p:cNvSpPr/>
          <p:nvPr/>
        </p:nvSpPr>
        <p:spPr>
          <a:xfrm>
            <a:off x="504520" y="139731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681" name="Google Shape;681;p43"/>
          <p:cNvGrpSpPr/>
          <p:nvPr/>
        </p:nvGrpSpPr>
        <p:grpSpPr>
          <a:xfrm>
            <a:off x="3254351" y="2191098"/>
            <a:ext cx="1065121" cy="699988"/>
            <a:chOff x="3826982" y="3076536"/>
            <a:chExt cx="1065121" cy="699988"/>
          </a:xfrm>
        </p:grpSpPr>
        <p:sp>
          <p:nvSpPr>
            <p:cNvPr id="682" name="Google Shape;682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3" name="Google Shape;683;p43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5" name="Google Shape;685;p4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cxnSp>
        <p:nvCxnSpPr>
          <p:cNvPr id="687" name="Google Shape;687;p43"/>
          <p:cNvCxnSpPr/>
          <p:nvPr/>
        </p:nvCxnSpPr>
        <p:spPr>
          <a:xfrm flipH="1" rot="10800000">
            <a:off x="2441060" y="243723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43"/>
          <p:cNvSpPr txBox="1"/>
          <p:nvPr/>
        </p:nvSpPr>
        <p:spPr>
          <a:xfrm>
            <a:off x="6197628" y="1214532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existam vários elementos na pilha.</a:t>
            </a:r>
            <a:endParaRPr/>
          </a:p>
        </p:txBody>
      </p:sp>
      <p:sp>
        <p:nvSpPr>
          <p:cNvPr id="689" name="Google Shape;689;p43"/>
          <p:cNvSpPr txBox="1"/>
          <p:nvPr/>
        </p:nvSpPr>
        <p:spPr>
          <a:xfrm>
            <a:off x="758564" y="3790565"/>
            <a:ext cx="31083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*pStackTop= (*pStackTop)-&gt;link;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free(pDlt);</a:t>
            </a:r>
            <a:endParaRPr/>
          </a:p>
        </p:txBody>
      </p:sp>
      <p:sp>
        <p:nvSpPr>
          <p:cNvPr id="690" name="Google Shape;690;p43"/>
          <p:cNvSpPr/>
          <p:nvPr/>
        </p:nvSpPr>
        <p:spPr>
          <a:xfrm>
            <a:off x="470759" y="384554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91" name="Google Shape;691;p43"/>
          <p:cNvSpPr/>
          <p:nvPr/>
        </p:nvSpPr>
        <p:spPr>
          <a:xfrm>
            <a:off x="4154408" y="304310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92" name="Google Shape;692;p43"/>
          <p:cNvSpPr txBox="1"/>
          <p:nvPr/>
        </p:nvSpPr>
        <p:spPr>
          <a:xfrm>
            <a:off x="3984177" y="3363015"/>
            <a:ext cx="8531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43"/>
          <p:cNvSpPr/>
          <p:nvPr/>
        </p:nvSpPr>
        <p:spPr>
          <a:xfrm>
            <a:off x="3348340" y="30541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43"/>
          <p:cNvSpPr txBox="1"/>
          <p:nvPr/>
        </p:nvSpPr>
        <p:spPr>
          <a:xfrm>
            <a:off x="3181737" y="3374032"/>
            <a:ext cx="7633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5" name="Google Shape;695;p43"/>
          <p:cNvCxnSpPr/>
          <p:nvPr/>
        </p:nvCxnSpPr>
        <p:spPr>
          <a:xfrm>
            <a:off x="3518041" y="3224516"/>
            <a:ext cx="6125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43"/>
          <p:cNvSpPr/>
          <p:nvPr/>
        </p:nvSpPr>
        <p:spPr>
          <a:xfrm>
            <a:off x="2280873" y="305439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2219270" y="3374305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pDlt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8" name="Google Shape;698;p43"/>
          <p:cNvCxnSpPr/>
          <p:nvPr/>
        </p:nvCxnSpPr>
        <p:spPr>
          <a:xfrm flipH="1" rot="10800000">
            <a:off x="2471102" y="2760213"/>
            <a:ext cx="748084" cy="48733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99" name="Google Shape;699;p43"/>
          <p:cNvSpPr/>
          <p:nvPr/>
        </p:nvSpPr>
        <p:spPr>
          <a:xfrm>
            <a:off x="2278621" y="452498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2015287" y="4844891"/>
            <a:ext cx="1039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43"/>
          <p:cNvSpPr/>
          <p:nvPr/>
        </p:nvSpPr>
        <p:spPr>
          <a:xfrm>
            <a:off x="899676" y="453599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674838" y="4846905"/>
            <a:ext cx="9495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pStackTop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3" name="Google Shape;703;p43"/>
          <p:cNvCxnSpPr/>
          <p:nvPr/>
        </p:nvCxnSpPr>
        <p:spPr>
          <a:xfrm>
            <a:off x="1069377" y="4706392"/>
            <a:ext cx="117571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43"/>
          <p:cNvSpPr/>
          <p:nvPr/>
        </p:nvSpPr>
        <p:spPr>
          <a:xfrm>
            <a:off x="4165815" y="529937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705" name="Google Shape;705;p43"/>
          <p:cNvSpPr txBox="1"/>
          <p:nvPr/>
        </p:nvSpPr>
        <p:spPr>
          <a:xfrm>
            <a:off x="3995584" y="5619282"/>
            <a:ext cx="8531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3359747" y="531038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43"/>
          <p:cNvSpPr txBox="1"/>
          <p:nvPr/>
        </p:nvSpPr>
        <p:spPr>
          <a:xfrm>
            <a:off x="3193144" y="5630299"/>
            <a:ext cx="7633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8" name="Google Shape;708;p43"/>
          <p:cNvCxnSpPr/>
          <p:nvPr/>
        </p:nvCxnSpPr>
        <p:spPr>
          <a:xfrm>
            <a:off x="3529448" y="5480783"/>
            <a:ext cx="6125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43"/>
          <p:cNvSpPr/>
          <p:nvPr/>
        </p:nvSpPr>
        <p:spPr>
          <a:xfrm>
            <a:off x="2292280" y="531066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10" name="Google Shape;710;p43"/>
          <p:cNvSpPr txBox="1"/>
          <p:nvPr/>
        </p:nvSpPr>
        <p:spPr>
          <a:xfrm>
            <a:off x="2230677" y="5630572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pDlt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11" name="Google Shape;711;p43"/>
          <p:cNvGrpSpPr/>
          <p:nvPr/>
        </p:nvGrpSpPr>
        <p:grpSpPr>
          <a:xfrm>
            <a:off x="4813404" y="2173335"/>
            <a:ext cx="1065121" cy="699988"/>
            <a:chOff x="3826982" y="3076536"/>
            <a:chExt cx="1065121" cy="699988"/>
          </a:xfrm>
        </p:grpSpPr>
        <p:sp>
          <p:nvSpPr>
            <p:cNvPr id="712" name="Google Shape;712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Google Shape;713;p43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5" name="Google Shape;715;p4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717" name="Google Shape;717;p43"/>
          <p:cNvCxnSpPr/>
          <p:nvPr/>
        </p:nvCxnSpPr>
        <p:spPr>
          <a:xfrm flipH="1" rot="10800000">
            <a:off x="4018014" y="2446701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8" name="Google Shape;718;p43"/>
          <p:cNvGrpSpPr/>
          <p:nvPr/>
        </p:nvGrpSpPr>
        <p:grpSpPr>
          <a:xfrm>
            <a:off x="6450551" y="2181363"/>
            <a:ext cx="1065121" cy="699988"/>
            <a:chOff x="3826982" y="3076536"/>
            <a:chExt cx="1065121" cy="699988"/>
          </a:xfrm>
        </p:grpSpPr>
        <p:sp>
          <p:nvSpPr>
            <p:cNvPr id="719" name="Google Shape;719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0" name="Google Shape;720;p43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2" name="Google Shape;722;p4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cxnSp>
        <p:nvCxnSpPr>
          <p:cNvPr id="724" name="Google Shape;724;p43"/>
          <p:cNvCxnSpPr/>
          <p:nvPr/>
        </p:nvCxnSpPr>
        <p:spPr>
          <a:xfrm flipH="1" rot="10800000">
            <a:off x="5610099" y="2443106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5" name="Google Shape;725;p43"/>
          <p:cNvGrpSpPr/>
          <p:nvPr/>
        </p:nvGrpSpPr>
        <p:grpSpPr>
          <a:xfrm>
            <a:off x="4848702" y="4415901"/>
            <a:ext cx="1065121" cy="699988"/>
            <a:chOff x="3826982" y="3076536"/>
            <a:chExt cx="1065121" cy="699988"/>
          </a:xfrm>
        </p:grpSpPr>
        <p:sp>
          <p:nvSpPr>
            <p:cNvPr id="726" name="Google Shape;726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43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4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731" name="Google Shape;731;p43"/>
          <p:cNvGrpSpPr/>
          <p:nvPr/>
        </p:nvGrpSpPr>
        <p:grpSpPr>
          <a:xfrm>
            <a:off x="6485849" y="4423929"/>
            <a:ext cx="1065121" cy="699988"/>
            <a:chOff x="3826982" y="3076536"/>
            <a:chExt cx="1065121" cy="699988"/>
          </a:xfrm>
        </p:grpSpPr>
        <p:sp>
          <p:nvSpPr>
            <p:cNvPr id="732" name="Google Shape;732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3" name="Google Shape;733;p43"/>
            <p:cNvSpPr txBox="1"/>
            <p:nvPr/>
          </p:nvSpPr>
          <p:spPr>
            <a:xfrm>
              <a:off x="3879609" y="3468747"/>
              <a:ext cx="484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5" name="Google Shape;735;p4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cxnSp>
        <p:nvCxnSpPr>
          <p:cNvPr id="737" name="Google Shape;737;p43"/>
          <p:cNvCxnSpPr/>
          <p:nvPr/>
        </p:nvCxnSpPr>
        <p:spPr>
          <a:xfrm flipH="1" rot="10800000">
            <a:off x="5645397" y="4685672"/>
            <a:ext cx="799816" cy="78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43"/>
          <p:cNvSpPr/>
          <p:nvPr/>
        </p:nvSpPr>
        <p:spPr>
          <a:xfrm>
            <a:off x="2477177" y="4127685"/>
            <a:ext cx="2330889" cy="1094988"/>
          </a:xfrm>
          <a:prstGeom prst="arc">
            <a:avLst>
              <a:gd fmla="val 10833481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744" name="Google Shape;744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4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44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3. Stacks.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 Básicas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749300" y="1460500"/>
            <a:ext cx="77724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três operações básicas são: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Inserir Pilha 	(push)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Remover Pilha	(pop)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Topo da Pilha	(top)</a:t>
            </a:r>
            <a:endParaRPr/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Inserir Pilha (PushStack)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749300" y="1460500"/>
            <a:ext cx="7772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PushStack: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065328"/>
            <a:ext cx="5619750" cy="229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Remover Pilha (PopStack)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749300" y="1460500"/>
            <a:ext cx="7772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PopStack: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953" y="2020885"/>
            <a:ext cx="5607844" cy="2440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Topo Pilha (StackTop)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749300" y="1460500"/>
            <a:ext cx="7772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StackTop: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128" y="2041519"/>
            <a:ext cx="5631656" cy="245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 de Operação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166" y="1793872"/>
            <a:ext cx="4641533" cy="437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 de Operação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375" y="2273933"/>
            <a:ext cx="4631055" cy="328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