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0" r:id="rId3"/>
    <p:sldId id="259" r:id="rId4"/>
    <p:sldId id="258" r:id="rId5"/>
    <p:sldId id="262" r:id="rId6"/>
    <p:sldId id="267" r:id="rId7"/>
    <p:sldId id="264" r:id="rId8"/>
    <p:sldId id="266" r:id="rId9"/>
    <p:sldId id="268" r:id="rId10"/>
    <p:sldId id="261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8E8"/>
    <a:srgbClr val="0783B3"/>
    <a:srgbClr val="156082"/>
    <a:srgbClr val="819AB7"/>
    <a:srgbClr val="879CB7"/>
    <a:srgbClr val="7390B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83" autoAdjust="0"/>
  </p:normalViewPr>
  <p:slideViewPr>
    <p:cSldViewPr snapToGrid="0">
      <p:cViewPr varScale="1">
        <p:scale>
          <a:sx n="55" d="100"/>
          <a:sy n="55" d="100"/>
        </p:scale>
        <p:origin x="3114" y="10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39" d="100"/>
          <a:sy n="139" d="100"/>
        </p:scale>
        <p:origin x="114" y="9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3B94B-ED21-49DE-BA87-C6BF45942907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4B2C-0375-4990-A9D6-FC054FAB4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4B2C-0375-4990-A9D6-FC054FAB4E6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2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3062-434C-6209-AD53-6E00C6F9B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BDA242-A974-C8DF-0BE9-960DEFC8B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09F36F-0E11-636A-0926-4CC76DF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A95716-D2A9-C6CD-2948-CE0E88655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4B2C-0375-4990-A9D6-FC054FAB4E6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0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23B84-3869-41F6-DBE9-81CF7CC9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BF8880-D6AC-2058-1CC4-A6F0855AD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8C88FE-5CB2-B10B-2F87-47D5C08A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9C7618-CA37-4118-F277-2A8827CCD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4B2C-0375-4990-A9D6-FC054FAB4E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69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3F2A-C979-E51C-9498-08389D1C7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981D8F-E83C-0AF6-D3B5-ECA4C10DC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AC1A1C-EF7C-CCCB-DA6B-BF8C2C332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3755D3-EEC6-E5EE-6542-9806440DA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4B2C-0375-4990-A9D6-FC054FAB4E6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C7E-F618-4A7C-979F-64D27A170D13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5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A6C-78C4-48DC-BEAC-7C1BC2270887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83D-5B5C-4C56-9F69-D79B3A0E7F63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4868-EE4E-4226-A326-B8A2A88A7550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88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615-25C1-4284-A2C0-1D23FAD95539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FF91-D830-4CD2-B83F-AEF55C59DD4F}" type="datetime1">
              <a:rPr lang="pt-BR" smtClean="0"/>
              <a:t>11/03/2025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677-9430-42F8-BA43-5972C45E4DC3}" type="datetime1">
              <a:rPr lang="pt-BR" smtClean="0"/>
              <a:t>11/03/2025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5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FB83-F04E-4ABC-90CA-FE1D7BCB3806}" type="datetime1">
              <a:rPr lang="pt-BR" smtClean="0"/>
              <a:t>11/03/2025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1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EA5-1D6B-4559-A002-E7EB6B27E9DC}" type="datetime1">
              <a:rPr lang="pt-BR" smtClean="0"/>
              <a:t>11/03/2025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ED89-0F46-4B87-8CBA-0D7E2C12FC00}" type="datetime1">
              <a:rPr lang="pt-BR" smtClean="0"/>
              <a:t>11/03/2025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CF1-9553-481A-9956-88F87517AAA2}" type="datetime1">
              <a:rPr lang="pt-BR" smtClean="0"/>
              <a:t>11/03/2025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3110A-30E8-4A6E-B920-23C01F485C68}" type="datetime1">
              <a:rPr lang="pt-BR" smtClean="0"/>
              <a:t>11/03/2025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CSS dos Heróis - O despertar dos heróis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61E9E-1C88-4CB3-AC05-01FC48467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9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5FC5-20B7-61DE-FE46-EC836C44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BE151C8-4993-5AB5-7600-1B758FA57FF4}"/>
              </a:ext>
            </a:extLst>
          </p:cNvPr>
          <p:cNvSpPr/>
          <p:nvPr/>
        </p:nvSpPr>
        <p:spPr>
          <a:xfrm>
            <a:off x="-35170" y="0"/>
            <a:ext cx="9601200" cy="12801600"/>
          </a:xfrm>
          <a:prstGeom prst="rect">
            <a:avLst/>
          </a:prstGeom>
          <a:solidFill>
            <a:srgbClr val="739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magem digital fictícia de personagem de desenho animado">
            <a:extLst>
              <a:ext uri="{FF2B5EF4-FFF2-40B4-BE49-F238E27FC236}">
                <a16:creationId xmlns:a16="http://schemas.microsoft.com/office/drawing/2014/main" id="{FAE4EAE5-950D-1369-7116-F37D042F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417"/>
            <a:ext cx="9601200" cy="5426765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16267226-2ED4-B4C5-DD7A-CE6D65E0A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81" t="18556" r="32681" b="15464"/>
          <a:stretch/>
        </p:blipFill>
        <p:spPr>
          <a:xfrm>
            <a:off x="4536831" y="6559062"/>
            <a:ext cx="527538" cy="5627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93609E-8052-30BC-EF26-AC3A31E5BC69}"/>
              </a:ext>
            </a:extLst>
          </p:cNvPr>
          <p:cNvSpPr txBox="1"/>
          <p:nvPr/>
        </p:nvSpPr>
        <p:spPr>
          <a:xfrm>
            <a:off x="1459522" y="928155"/>
            <a:ext cx="7209693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CSS dos Heróis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6F1541-56FC-B8A8-E35C-9DDCEC47C35F}"/>
              </a:ext>
            </a:extLst>
          </p:cNvPr>
          <p:cNvSpPr/>
          <p:nvPr/>
        </p:nvSpPr>
        <p:spPr>
          <a:xfrm>
            <a:off x="-35170" y="2409092"/>
            <a:ext cx="9601200" cy="1125416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783B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47EBE0-5F95-F8C3-CE44-0CA5863AEAC6}"/>
              </a:ext>
            </a:extLst>
          </p:cNvPr>
          <p:cNvSpPr txBox="1"/>
          <p:nvPr/>
        </p:nvSpPr>
        <p:spPr>
          <a:xfrm>
            <a:off x="1459522" y="2468584"/>
            <a:ext cx="7209693" cy="861774"/>
          </a:xfrm>
          <a:prstGeom prst="rect">
            <a:avLst/>
          </a:prstGeom>
          <a:solidFill>
            <a:srgbClr val="15608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chemeClr val="bg1"/>
                </a:solidFill>
                <a:latin typeface="Impact" panose="020B0806030902050204" pitchFamily="34" charset="0"/>
              </a:rPr>
              <a:t>O despertar dos heróis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01A50F-C42B-9616-6035-2ED0F87378F3}"/>
              </a:ext>
            </a:extLst>
          </p:cNvPr>
          <p:cNvSpPr txBox="1"/>
          <p:nvPr/>
        </p:nvSpPr>
        <p:spPr>
          <a:xfrm>
            <a:off x="1459521" y="11611014"/>
            <a:ext cx="7209693" cy="861774"/>
          </a:xfrm>
          <a:prstGeom prst="rect">
            <a:avLst/>
          </a:prstGeom>
          <a:solidFill>
            <a:srgbClr val="15608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chemeClr val="bg1"/>
                </a:solidFill>
                <a:latin typeface="Impact" panose="020B0806030902050204" pitchFamily="34" charset="0"/>
              </a:rPr>
              <a:t>Matheus Brazão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1871A8-06AB-55DA-50F8-8C92F567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6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1F5B-F03E-F08B-8468-FFFFDBE4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5C7D7A9-BCB4-7B3E-1780-1B46CF8E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1E529-E4AA-5F4F-94B1-895904E4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799F-7C32-A510-F9A1-BF811A68D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BA227D-7AAE-4B12-C4B5-A31DEF509193}"/>
              </a:ext>
            </a:extLst>
          </p:cNvPr>
          <p:cNvSpPr txBox="1"/>
          <p:nvPr/>
        </p:nvSpPr>
        <p:spPr>
          <a:xfrm rot="10800000" flipV="1">
            <a:off x="3310780" y="673713"/>
            <a:ext cx="297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49B17E-F992-B2D3-2290-4DEB48F7B8B1}"/>
              </a:ext>
            </a:extLst>
          </p:cNvPr>
          <p:cNvSpPr txBox="1"/>
          <p:nvPr/>
        </p:nvSpPr>
        <p:spPr>
          <a:xfrm rot="10800000" flipV="1">
            <a:off x="733424" y="1591686"/>
            <a:ext cx="627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CSS: O Despertar dos Heróis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56C067-3E4A-EAC4-CB03-2F7CECF39A53}"/>
              </a:ext>
            </a:extLst>
          </p:cNvPr>
          <p:cNvSpPr txBox="1"/>
          <p:nvPr/>
        </p:nvSpPr>
        <p:spPr>
          <a:xfrm>
            <a:off x="733424" y="2596634"/>
            <a:ext cx="84677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	Os seletores CSS são a base para estilizar páginas da web. Eles funcionam como os superpoderes dos heróis da Marvel: poderosos, precisos e essenciais para dominar o universo do desenvolvimento </a:t>
            </a:r>
            <a:r>
              <a:rPr lang="pt-BR" sz="2400" dirty="0" err="1"/>
              <a:t>frontend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	Neste guia, você aprenderá os principais seletores CSS de forma rápida, com exemplos simples e práticos.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7EB3175-BDD0-2FF6-E812-3093C6165DEF}"/>
              </a:ext>
            </a:extLst>
          </p:cNvPr>
          <p:cNvSpPr/>
          <p:nvPr/>
        </p:nvSpPr>
        <p:spPr>
          <a:xfrm>
            <a:off x="533400" y="-150973"/>
            <a:ext cx="95250" cy="1229200"/>
          </a:xfrm>
          <a:prstGeom prst="rect">
            <a:avLst/>
          </a:prstGeom>
          <a:gradFill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0A7E1723-5340-3385-0942-431880CA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81" t="18556" r="32681" b="15464"/>
          <a:stretch/>
        </p:blipFill>
        <p:spPr>
          <a:xfrm>
            <a:off x="4079631" y="6400800"/>
            <a:ext cx="1441938" cy="153806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CA9621D-37E5-23F3-FB9F-EF50AD73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B5DE302-6482-3D57-DDB9-4AD6DDE6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0E2CA-5225-AFAD-EC5C-D717E727E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AEC96D7-C8FC-257E-DC93-AE7A85AD64AB}"/>
              </a:ext>
            </a:extLst>
          </p:cNvPr>
          <p:cNvSpPr/>
          <p:nvPr/>
        </p:nvSpPr>
        <p:spPr>
          <a:xfrm>
            <a:off x="147639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D8C28C-BBE4-29DD-7645-59E62E793BD8}"/>
              </a:ext>
            </a:extLst>
          </p:cNvPr>
          <p:cNvSpPr txBox="1"/>
          <p:nvPr/>
        </p:nvSpPr>
        <p:spPr>
          <a:xfrm rot="10800000" flipV="1">
            <a:off x="66675" y="6400800"/>
            <a:ext cx="97631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O Despertar dos Seletores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0B55-B0D3-FDEB-D57B-16996CAAA463}"/>
              </a:ext>
            </a:extLst>
          </p:cNvPr>
          <p:cNvSpPr txBox="1"/>
          <p:nvPr/>
        </p:nvSpPr>
        <p:spPr>
          <a:xfrm rot="10800000" flipV="1">
            <a:off x="2471735" y="476906"/>
            <a:ext cx="4638678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0" b="1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30000" b="1" dirty="0">
              <a:ln>
                <a:solidFill>
                  <a:srgbClr val="00B0F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01695F-350A-281C-E290-4AEE50404242}"/>
              </a:ext>
            </a:extLst>
          </p:cNvPr>
          <p:cNvSpPr/>
          <p:nvPr/>
        </p:nvSpPr>
        <p:spPr>
          <a:xfrm>
            <a:off x="1009649" y="9366767"/>
            <a:ext cx="7562850" cy="177283"/>
          </a:xfrm>
          <a:prstGeom prst="rect">
            <a:avLst/>
          </a:prstGeom>
          <a:gradFill flip="none" rotWithShape="1"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E40B54-CB01-57F4-ED1E-16F600C2C33E}"/>
              </a:ext>
            </a:extLst>
          </p:cNvPr>
          <p:cNvSpPr txBox="1"/>
          <p:nvPr/>
        </p:nvSpPr>
        <p:spPr>
          <a:xfrm>
            <a:off x="1009649" y="9833997"/>
            <a:ext cx="7993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seletor de elemento permite aplicar estilos diretamente a todos os elementos de um tipo específico. Ele é útil quando se deseja uma estilização uniforme para todas as ocorrências de um determinado elemento dentro da página, garantindo consistência visual sem a necessidade de classes ou </a:t>
            </a:r>
            <a:r>
              <a:rPr lang="pt-BR" sz="2400" dirty="0" err="1">
                <a:solidFill>
                  <a:schemeClr val="bg1"/>
                </a:solidFill>
              </a:rPr>
              <a:t>IDs</a:t>
            </a:r>
            <a:r>
              <a:rPr lang="pt-BR" sz="2400" dirty="0">
                <a:solidFill>
                  <a:schemeClr val="bg1"/>
                </a:solidFill>
              </a:rPr>
              <a:t> individuais.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25B1F-969F-E1EB-C291-4E3DF40F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49775-0977-7CDC-277E-9285FB0A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3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514C22-93A0-FDE3-5A47-35675340A07C}"/>
              </a:ext>
            </a:extLst>
          </p:cNvPr>
          <p:cNvSpPr txBox="1"/>
          <p:nvPr/>
        </p:nvSpPr>
        <p:spPr>
          <a:xfrm rot="10800000" flipV="1">
            <a:off x="1366837" y="281088"/>
            <a:ext cx="686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O Despertar dos Seletores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AA3D6C-294D-B44D-47C4-F1E699B823D4}"/>
              </a:ext>
            </a:extLst>
          </p:cNvPr>
          <p:cNvSpPr txBox="1"/>
          <p:nvPr/>
        </p:nvSpPr>
        <p:spPr>
          <a:xfrm rot="10800000" flipV="1">
            <a:off x="0" y="1937070"/>
            <a:ext cx="9601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	O seletor de elemento permite aplicar estilos diretamente a todos os elementos de um tipo específico. Ele é útil quando se deseja uma estilização uniforme para todas as ocorrências de um determinado elemento dentro da página, garantindo consistência visual sem a necessidade de classes ou </a:t>
            </a:r>
            <a:r>
              <a:rPr lang="pt-BR" sz="2500" dirty="0" err="1"/>
              <a:t>IDs</a:t>
            </a:r>
            <a:r>
              <a:rPr lang="pt-BR" sz="2500" dirty="0"/>
              <a:t> individuais.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4DC890C-E3C3-134E-34C5-FEF73471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774"/>
            <a:ext cx="9601200" cy="5336052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F88C105-1BF5-E9DB-7334-FA9BDFF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0563922-8F5E-21E6-A86C-CA41EC58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4</a:t>
            </a:fld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F9FDDF-A796-F149-2D42-47DD4562022E}"/>
              </a:ext>
            </a:extLst>
          </p:cNvPr>
          <p:cNvSpPr/>
          <p:nvPr/>
        </p:nvSpPr>
        <p:spPr>
          <a:xfrm>
            <a:off x="533400" y="-150973"/>
            <a:ext cx="95250" cy="1229200"/>
          </a:xfrm>
          <a:prstGeom prst="rect">
            <a:avLst/>
          </a:prstGeom>
          <a:gradFill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3BA69-67AF-B950-E768-FA65E6AB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BCF432-3E98-B121-1058-98D485D91A58}"/>
              </a:ext>
            </a:extLst>
          </p:cNvPr>
          <p:cNvSpPr/>
          <p:nvPr/>
        </p:nvSpPr>
        <p:spPr>
          <a:xfrm>
            <a:off x="147639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2C0406-8C7B-68B0-75AC-37E29D603BE3}"/>
              </a:ext>
            </a:extLst>
          </p:cNvPr>
          <p:cNvSpPr txBox="1"/>
          <p:nvPr/>
        </p:nvSpPr>
        <p:spPr>
          <a:xfrm rot="10800000" flipV="1">
            <a:off x="0" y="621091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 Seletor</a:t>
            </a:r>
            <a:r>
              <a:rPr lang="pt-BR" sz="8800" b="1" dirty="0">
                <a:solidFill>
                  <a:schemeClr val="bg1"/>
                </a:solidFill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de Classe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Traje do aranha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A487B-2E42-A953-4B50-19DE37476F7B}"/>
              </a:ext>
            </a:extLst>
          </p:cNvPr>
          <p:cNvSpPr txBox="1"/>
          <p:nvPr/>
        </p:nvSpPr>
        <p:spPr>
          <a:xfrm rot="10800000" flipV="1">
            <a:off x="2476499" y="534769"/>
            <a:ext cx="5076828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0" b="1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30000" b="1" dirty="0">
              <a:ln>
                <a:solidFill>
                  <a:srgbClr val="00B0F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6DD572-387B-9342-B33F-EADF933A5855}"/>
              </a:ext>
            </a:extLst>
          </p:cNvPr>
          <p:cNvSpPr/>
          <p:nvPr/>
        </p:nvSpPr>
        <p:spPr>
          <a:xfrm>
            <a:off x="1166814" y="9460945"/>
            <a:ext cx="7562850" cy="177283"/>
          </a:xfrm>
          <a:prstGeom prst="rect">
            <a:avLst/>
          </a:prstGeom>
          <a:gradFill flip="none" rotWithShape="1"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0F66E-34A1-0D11-B0D5-4C3788DD1797}"/>
              </a:ext>
            </a:extLst>
          </p:cNvPr>
          <p:cNvSpPr txBox="1"/>
          <p:nvPr/>
        </p:nvSpPr>
        <p:spPr>
          <a:xfrm>
            <a:off x="1009649" y="9833997"/>
            <a:ext cx="7993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seletor de classe permite estilizar elementos de forma mais flexível e reutilizável. Diferente do seletor de elemento, ele pode ser aplicado a múltiplos elementos de tipos diferentes sem afetar toda a estrutura da página. Seu uso é essencial para manter o código organizado e escalável.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3C791BB-E6AC-363E-A83D-EBFA30D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331E95F-C618-DC48-866F-2C4843AC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A99B-69D5-2467-FBF6-5223D37F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C68776-C918-2F8D-1821-286150D4F6B8}"/>
              </a:ext>
            </a:extLst>
          </p:cNvPr>
          <p:cNvSpPr txBox="1"/>
          <p:nvPr/>
        </p:nvSpPr>
        <p:spPr>
          <a:xfrm rot="10800000" flipV="1">
            <a:off x="1419224" y="254844"/>
            <a:ext cx="6867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 Seletor de Classe - Traje do aranha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F59B8F-387B-28E8-4369-EF40AAF280D8}"/>
              </a:ext>
            </a:extLst>
          </p:cNvPr>
          <p:cNvSpPr txBox="1"/>
          <p:nvPr/>
        </p:nvSpPr>
        <p:spPr>
          <a:xfrm>
            <a:off x="104774" y="2177534"/>
            <a:ext cx="94964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	O seletor de classe permite estilizar elementos de forma mais flexível e reutilizável. Diferente do seletor de elemento, ele pode ser aplicado a múltiplos elementos de tipos diferentes sem afetar toda a estrutura da página. Seu uso é essencial para manter o código organizado e escalável.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ABAB69-41AD-7399-68D4-C3B190D4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6526"/>
            <a:ext cx="9601200" cy="6166925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0CFF52D-6EF7-3E84-CEAC-B80FAB6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ADDEBB-32C9-A31A-61A9-1222EFE6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78B10A-7C70-1B9D-F445-A6A2EA40EF0C}"/>
              </a:ext>
            </a:extLst>
          </p:cNvPr>
          <p:cNvSpPr/>
          <p:nvPr/>
        </p:nvSpPr>
        <p:spPr>
          <a:xfrm>
            <a:off x="533400" y="-150973"/>
            <a:ext cx="95250" cy="1229200"/>
          </a:xfrm>
          <a:prstGeom prst="rect">
            <a:avLst/>
          </a:prstGeom>
          <a:gradFill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12DDF-FFB5-585F-0DAD-79966611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5C4BF7-9DA7-A86B-EF8C-511F77EEB082}"/>
              </a:ext>
            </a:extLst>
          </p:cNvPr>
          <p:cNvSpPr/>
          <p:nvPr/>
        </p:nvSpPr>
        <p:spPr>
          <a:xfrm>
            <a:off x="147639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FA80CB-0F16-14B6-5708-6BD2CC07C64A}"/>
              </a:ext>
            </a:extLst>
          </p:cNvPr>
          <p:cNvSpPr txBox="1"/>
          <p:nvPr/>
        </p:nvSpPr>
        <p:spPr>
          <a:xfrm rot="10800000" flipV="1">
            <a:off x="0" y="6634520"/>
            <a:ext cx="97631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Seletor de ID: O Escudo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3AA0A1-0953-0609-36C3-C5C68D9DA9CE}"/>
              </a:ext>
            </a:extLst>
          </p:cNvPr>
          <p:cNvSpPr txBox="1"/>
          <p:nvPr/>
        </p:nvSpPr>
        <p:spPr>
          <a:xfrm rot="10800000" flipV="1">
            <a:off x="2476499" y="534769"/>
            <a:ext cx="5076828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0" b="1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30000" b="1" dirty="0">
              <a:ln>
                <a:solidFill>
                  <a:srgbClr val="00B0F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2EE49B-3585-38A8-E142-1FA708DF8D72}"/>
              </a:ext>
            </a:extLst>
          </p:cNvPr>
          <p:cNvSpPr/>
          <p:nvPr/>
        </p:nvSpPr>
        <p:spPr>
          <a:xfrm>
            <a:off x="1166814" y="9460945"/>
            <a:ext cx="7562850" cy="177283"/>
          </a:xfrm>
          <a:prstGeom prst="rect">
            <a:avLst/>
          </a:prstGeom>
          <a:gradFill flip="none" rotWithShape="1"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5206CC-C973-829B-C3EF-7143BA9CD272}"/>
              </a:ext>
            </a:extLst>
          </p:cNvPr>
          <p:cNvSpPr txBox="1"/>
          <p:nvPr/>
        </p:nvSpPr>
        <p:spPr>
          <a:xfrm>
            <a:off x="1009649" y="9833997"/>
            <a:ext cx="799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seletor de ID aplica estilos exclusivos a um único elemento da página. Ele deve ser utilizado com moderação, pois </a:t>
            </a:r>
            <a:r>
              <a:rPr lang="pt-BR" sz="2400" dirty="0" err="1">
                <a:solidFill>
                  <a:schemeClr val="bg1"/>
                </a:solidFill>
              </a:rPr>
              <a:t>IDs</a:t>
            </a:r>
            <a:r>
              <a:rPr lang="pt-BR" sz="2400" dirty="0">
                <a:solidFill>
                  <a:schemeClr val="bg1"/>
                </a:solidFill>
              </a:rPr>
              <a:t> devem ser únicos dentro de um documento HTML. Esse seletor é ideal para elementos que requerem uma personalização única, sem afetar outros componentes.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2FD4AC4-5B2D-4246-1398-56EADC61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1A10C2C-A00E-2D82-B475-020532F8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1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1EDE9-17A2-6106-882E-A85D85E8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6CD6C9-53D2-F672-5F45-F66DF785953B}"/>
              </a:ext>
            </a:extLst>
          </p:cNvPr>
          <p:cNvSpPr txBox="1"/>
          <p:nvPr/>
        </p:nvSpPr>
        <p:spPr>
          <a:xfrm rot="10800000" flipV="1">
            <a:off x="1213339" y="254844"/>
            <a:ext cx="686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Seletor de ID: O Escudo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51EDA0-86B7-B8DD-141A-762380E92963}"/>
              </a:ext>
            </a:extLst>
          </p:cNvPr>
          <p:cNvSpPr txBox="1"/>
          <p:nvPr/>
        </p:nvSpPr>
        <p:spPr>
          <a:xfrm>
            <a:off x="104774" y="2177534"/>
            <a:ext cx="94964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	O seletor de ID aplica estilos exclusivos a um único elemento da página. Ele deve ser utilizado com moderação, pois </a:t>
            </a:r>
            <a:r>
              <a:rPr lang="pt-BR" sz="2400" dirty="0" err="1"/>
              <a:t>IDs</a:t>
            </a:r>
            <a:r>
              <a:rPr lang="pt-BR" sz="2400" dirty="0"/>
              <a:t> devem ser únicos dentro de um documento HTML. Esse seletor é ideal para elementos que requerem uma personalização única, sem afetar outros componentes.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A7045A-8EA8-136C-8BA0-E7245EEE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8230"/>
            <a:ext cx="9601200" cy="5535637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3A4BAA9-BA99-5332-400E-305D4CA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A9CFB37-97E7-1740-C580-B51DC4B3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31B6166-0E8C-DFF1-54C5-AC45E5BA0C5E}"/>
              </a:ext>
            </a:extLst>
          </p:cNvPr>
          <p:cNvSpPr/>
          <p:nvPr/>
        </p:nvSpPr>
        <p:spPr>
          <a:xfrm>
            <a:off x="533400" y="-150973"/>
            <a:ext cx="95250" cy="1229200"/>
          </a:xfrm>
          <a:prstGeom prst="rect">
            <a:avLst/>
          </a:prstGeom>
          <a:gradFill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3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94A6-B17D-1942-D4F5-F2CBE20F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79A2702-3C64-1791-9CB1-D1EA26E48BDB}"/>
              </a:ext>
            </a:extLst>
          </p:cNvPr>
          <p:cNvSpPr txBox="1"/>
          <p:nvPr/>
        </p:nvSpPr>
        <p:spPr>
          <a:xfrm rot="10800000" flipV="1">
            <a:off x="1366837" y="254844"/>
            <a:ext cx="686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24DDC6-4871-AE3E-8E7E-1D12C17236AB}"/>
              </a:ext>
            </a:extLst>
          </p:cNvPr>
          <p:cNvSpPr txBox="1"/>
          <p:nvPr/>
        </p:nvSpPr>
        <p:spPr>
          <a:xfrm>
            <a:off x="69602" y="1491734"/>
            <a:ext cx="94964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	Obrigado por embarcar nessa jornada pelo universo do CSS! Se você chegou até aqui, parabéns, pois agora está pronto para estilizar páginas com a precisão do Gavião Arqueiro, a força do Hulk e a inteligência do Homem de Ferro.</a:t>
            </a:r>
          </a:p>
          <a:p>
            <a:r>
              <a:rPr lang="pt-BR" sz="2400" dirty="0"/>
              <a:t> Que seu código seja tão fluido quanto o do Doutor Estranho e tão responsivo quanto o Homem-Aranha. </a:t>
            </a:r>
          </a:p>
          <a:p>
            <a:endParaRPr lang="pt-BR" sz="2400" dirty="0"/>
          </a:p>
          <a:p>
            <a:r>
              <a:rPr lang="pt-BR" sz="2400" dirty="0"/>
              <a:t>Lembre-se: com grandes seletores, vêm grandes responsabilidades. Até a próxima, herói do </a:t>
            </a:r>
            <a:r>
              <a:rPr lang="pt-BR" sz="2400" dirty="0" err="1"/>
              <a:t>frontend</a:t>
            </a:r>
            <a:r>
              <a:rPr lang="pt-BR" sz="2400" dirty="0"/>
              <a:t>! </a:t>
            </a:r>
          </a:p>
          <a:p>
            <a:endParaRPr lang="pt-BR" sz="2400" dirty="0"/>
          </a:p>
          <a:p>
            <a:r>
              <a:rPr lang="pt-BR" sz="2400" dirty="0"/>
              <a:t>Conteúdo criado unicamente com IA e diagramado por um humano.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6B79B75-592D-FAE7-A4CA-46FB40BC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dos Heróis - O despertar dos heróis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1B20753-005B-3D6C-760C-AF5121A1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1E9E-1C88-4CB3-AC05-01FC48467CD0}" type="slidenum">
              <a:rPr lang="pt-BR" smtClean="0"/>
              <a:t>9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147AE6-D5C7-F454-B39A-EB59831F3B76}"/>
              </a:ext>
            </a:extLst>
          </p:cNvPr>
          <p:cNvSpPr/>
          <p:nvPr/>
        </p:nvSpPr>
        <p:spPr>
          <a:xfrm>
            <a:off x="533400" y="-150973"/>
            <a:ext cx="95250" cy="1229200"/>
          </a:xfrm>
          <a:prstGeom prst="rect">
            <a:avLst/>
          </a:prstGeom>
          <a:gradFill>
            <a:gsLst>
              <a:gs pos="79000">
                <a:srgbClr val="00B0F0"/>
              </a:gs>
              <a:gs pos="0">
                <a:srgbClr val="84E8E8"/>
              </a:gs>
              <a:gs pos="65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4C4BA59A-9F6E-8DF2-DEF4-9EB4F0E50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81" t="18556" r="32681" b="15464"/>
          <a:stretch/>
        </p:blipFill>
        <p:spPr>
          <a:xfrm>
            <a:off x="4079631" y="6400800"/>
            <a:ext cx="1441938" cy="1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3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3200" dirty="0" err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591</Words>
  <Application>Microsoft Office PowerPoint</Application>
  <PresentationFormat>Papel A3 (297 x 420 mm)</PresentationFormat>
  <Paragraphs>53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Botelho Da Paixão Brazão</dc:creator>
  <cp:lastModifiedBy>Matheus Botelho Da Paixão Brazão</cp:lastModifiedBy>
  <cp:revision>4</cp:revision>
  <dcterms:created xsi:type="dcterms:W3CDTF">2025-02-25T16:41:37Z</dcterms:created>
  <dcterms:modified xsi:type="dcterms:W3CDTF">2025-03-11T16:22:37Z</dcterms:modified>
</cp:coreProperties>
</file>