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Bebas Neue Cyrillic" charset="1" panose="02000506000000020004"/>
      <p:regular r:id="rId20"/>
    </p:embeddedFont>
    <p:embeddedFont>
      <p:font typeface="Public Sans" charset="1" panose="00000000000000000000"/>
      <p:regular r:id="rId21"/>
    </p:embeddedFont>
    <p:embeddedFont>
      <p:font typeface="Public Sans Bold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9.svg" Type="http://schemas.openxmlformats.org/officeDocument/2006/relationships/image"/><Relationship Id="rId11" Target="../media/image60.png" Type="http://schemas.openxmlformats.org/officeDocument/2006/relationships/image"/><Relationship Id="rId12" Target="../media/image61.svg" Type="http://schemas.openxmlformats.org/officeDocument/2006/relationships/image"/><Relationship Id="rId13" Target="../media/image62.png" Type="http://schemas.openxmlformats.org/officeDocument/2006/relationships/image"/><Relationship Id="rId14" Target="../media/image63.svg" Type="http://schemas.openxmlformats.org/officeDocument/2006/relationships/image"/><Relationship Id="rId15" Target="../media/image64.png" Type="http://schemas.openxmlformats.org/officeDocument/2006/relationships/image"/><Relationship Id="rId16" Target="../media/image65.svg" Type="http://schemas.openxmlformats.org/officeDocument/2006/relationships/image"/><Relationship Id="rId17" Target="../media/image66.png" Type="http://schemas.openxmlformats.org/officeDocument/2006/relationships/image"/><Relationship Id="rId18" Target="../media/image6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5.png" Type="http://schemas.openxmlformats.org/officeDocument/2006/relationships/image"/><Relationship Id="rId7" Target="../media/image56.png" Type="http://schemas.openxmlformats.org/officeDocument/2006/relationships/image"/><Relationship Id="rId8" Target="../media/image57.svg" Type="http://schemas.openxmlformats.org/officeDocument/2006/relationships/image"/><Relationship Id="rId9" Target="../media/image5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8.png" Type="http://schemas.openxmlformats.org/officeDocument/2006/relationships/image"/><Relationship Id="rId7" Target="../media/image6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0.png" Type="http://schemas.openxmlformats.org/officeDocument/2006/relationships/image"/><Relationship Id="rId7" Target="../media/image71.png" Type="http://schemas.openxmlformats.org/officeDocument/2006/relationships/image"/><Relationship Id="rId8" Target="../media/image7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14.png" Type="http://schemas.openxmlformats.org/officeDocument/2006/relationships/image"/><Relationship Id="rId15" Target="../media/image15.svg" Type="http://schemas.openxmlformats.org/officeDocument/2006/relationships/image"/><Relationship Id="rId16" Target="../media/image16.png" Type="http://schemas.openxmlformats.org/officeDocument/2006/relationships/image"/><Relationship Id="rId17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svg" Type="http://schemas.openxmlformats.org/officeDocument/2006/relationships/image"/><Relationship Id="rId12" Target="../media/image26.png" Type="http://schemas.openxmlformats.org/officeDocument/2006/relationships/image"/><Relationship Id="rId13" Target="../media/image27.svg" Type="http://schemas.openxmlformats.org/officeDocument/2006/relationships/image"/><Relationship Id="rId14" Target="../media/image28.png" Type="http://schemas.openxmlformats.org/officeDocument/2006/relationships/image"/><Relationship Id="rId15" Target="../media/image29.svg" Type="http://schemas.openxmlformats.org/officeDocument/2006/relationships/image"/><Relationship Id="rId16" Target="../media/image30.png" Type="http://schemas.openxmlformats.org/officeDocument/2006/relationships/image"/><Relationship Id="rId17" Target="../media/image31.svg" Type="http://schemas.openxmlformats.org/officeDocument/2006/relationships/image"/><Relationship Id="rId18" Target="../media/image32.png" Type="http://schemas.openxmlformats.org/officeDocument/2006/relationships/image"/><Relationship Id="rId19" Target="../media/image33.svg" Type="http://schemas.openxmlformats.org/officeDocument/2006/relationships/image"/><Relationship Id="rId2" Target="../media/image18.png" Type="http://schemas.openxmlformats.org/officeDocument/2006/relationships/image"/><Relationship Id="rId20" Target="../media/image34.png" Type="http://schemas.openxmlformats.org/officeDocument/2006/relationships/image"/><Relationship Id="rId21" Target="../media/image35.svg" Type="http://schemas.openxmlformats.org/officeDocument/2006/relationships/image"/><Relationship Id="rId22" Target="../media/image36.png" Type="http://schemas.openxmlformats.org/officeDocument/2006/relationships/image"/><Relationship Id="rId23" Target="../media/image37.svg" Type="http://schemas.openxmlformats.org/officeDocument/2006/relationships/image"/><Relationship Id="rId24" Target="../media/image38.png" Type="http://schemas.openxmlformats.org/officeDocument/2006/relationships/image"/><Relationship Id="rId25" Target="../media/image39.svg" Type="http://schemas.openxmlformats.org/officeDocument/2006/relationships/image"/><Relationship Id="rId26" Target="../media/image40.png" Type="http://schemas.openxmlformats.org/officeDocument/2006/relationships/image"/><Relationship Id="rId27" Target="../media/image41.svg" Type="http://schemas.openxmlformats.org/officeDocument/2006/relationships/image"/><Relationship Id="rId28" Target="../media/image42.png" Type="http://schemas.openxmlformats.org/officeDocument/2006/relationships/image"/><Relationship Id="rId29" Target="../media/image43.svg" Type="http://schemas.openxmlformats.org/officeDocument/2006/relationships/image"/><Relationship Id="rId3" Target="../media/image19.svg" Type="http://schemas.openxmlformats.org/officeDocument/2006/relationships/image"/><Relationship Id="rId30" Target="../media/image44.png" Type="http://schemas.openxmlformats.org/officeDocument/2006/relationships/image"/><Relationship Id="rId31" Target="../media/image45.svg" Type="http://schemas.openxmlformats.org/officeDocument/2006/relationships/image"/><Relationship Id="rId32" Target="../media/image46.png" Type="http://schemas.openxmlformats.org/officeDocument/2006/relationships/image"/><Relationship Id="rId33" Target="../media/image47.svg" Type="http://schemas.openxmlformats.org/officeDocument/2006/relationships/image"/><Relationship Id="rId34" Target="../media/image48.png" Type="http://schemas.openxmlformats.org/officeDocument/2006/relationships/image"/><Relationship Id="rId35" Target="../media/image49.svg" Type="http://schemas.openxmlformats.org/officeDocument/2006/relationships/image"/><Relationship Id="rId36" Target="../media/image50.png" Type="http://schemas.openxmlformats.org/officeDocument/2006/relationships/image"/><Relationship Id="rId37" Target="../media/image51.svg" Type="http://schemas.openxmlformats.org/officeDocument/2006/relationships/image"/><Relationship Id="rId38" Target="../media/image3.png" Type="http://schemas.openxmlformats.org/officeDocument/2006/relationships/image"/><Relationship Id="rId39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Relationship Id="rId3" Target="https://www.figma.com/proto/S7j96QhEjrzJd9h9DqYZDa/Material-3-Design-Kit-(Community)?node-id=56797-257&amp;p=f&amp;t=TUoueqLfT5xbl5lt-0&amp;scaling=min-zoom&amp;content-scaling=fixed&amp;page-id=56796%3A114&amp;starting-point-node-id=56797%3A257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2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44429" y="6252311"/>
            <a:ext cx="12654993" cy="3416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95"/>
              </a:lnSpc>
              <a:spcBef>
                <a:spcPct val="0"/>
              </a:spcBef>
            </a:pPr>
            <a:r>
              <a:rPr lang="en-US" sz="23904" spc="1027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HYDROSCAN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44429" y="8405803"/>
            <a:ext cx="12654993" cy="1679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</a:pPr>
          </a:p>
          <a:p>
            <a:pPr algn="ctr">
              <a:lnSpc>
                <a:spcPts val="4399"/>
              </a:lnSpc>
            </a:pPr>
            <a:r>
              <a:rPr lang="en-US" sz="3999" spc="171">
                <a:solidFill>
                  <a:srgbClr val="0C8EA1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 MONITORAMENTO INTELIGENTE DO VOLUME DE REPRESAS</a:t>
            </a:r>
          </a:p>
          <a:p>
            <a:pPr algn="ctr">
              <a:lnSpc>
                <a:spcPts val="4399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4339370" y="0"/>
            <a:ext cx="7070895" cy="7108535"/>
            <a:chOff x="0" y="0"/>
            <a:chExt cx="9427860" cy="9478046"/>
          </a:xfrm>
        </p:grpSpPr>
        <p:sp>
          <p:nvSpPr>
            <p:cNvPr name="Freeform 5" id="5"/>
            <p:cNvSpPr/>
            <p:nvPr/>
          </p:nvSpPr>
          <p:spPr>
            <a:xfrm flipH="false" flipV="true" rot="1537362">
              <a:off x="1020395" y="1796390"/>
              <a:ext cx="7387070" cy="6399050"/>
            </a:xfrm>
            <a:custGeom>
              <a:avLst/>
              <a:gdLst/>
              <a:ahLst/>
              <a:cxnLst/>
              <a:rect r="r" b="b" t="t" l="l"/>
              <a:pathLst>
                <a:path h="6399050" w="7387070">
                  <a:moveTo>
                    <a:pt x="0" y="6399050"/>
                  </a:moveTo>
                  <a:lnTo>
                    <a:pt x="7387070" y="6399050"/>
                  </a:lnTo>
                  <a:lnTo>
                    <a:pt x="7387070" y="0"/>
                  </a:lnTo>
                  <a:lnTo>
                    <a:pt x="0" y="0"/>
                  </a:lnTo>
                  <a:lnTo>
                    <a:pt x="0" y="639905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true" flipV="false" rot="0">
              <a:off x="4023299" y="0"/>
              <a:ext cx="4967434" cy="7803991"/>
            </a:xfrm>
            <a:custGeom>
              <a:avLst/>
              <a:gdLst/>
              <a:ahLst/>
              <a:cxnLst/>
              <a:rect r="r" b="b" t="t" l="l"/>
              <a:pathLst>
                <a:path h="7803991" w="4967434">
                  <a:moveTo>
                    <a:pt x="4967433" y="0"/>
                  </a:moveTo>
                  <a:lnTo>
                    <a:pt x="0" y="0"/>
                  </a:lnTo>
                  <a:lnTo>
                    <a:pt x="0" y="7803991"/>
                  </a:lnTo>
                  <a:lnTo>
                    <a:pt x="4967433" y="7803991"/>
                  </a:lnTo>
                  <a:lnTo>
                    <a:pt x="496743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2634679" y="1781946"/>
              <a:ext cx="2777240" cy="67517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379"/>
                </a:lnSpc>
                <a:spcBef>
                  <a:spcPct val="0"/>
                </a:spcBef>
              </a:pPr>
              <a:r>
                <a:rPr lang="en-US" sz="34890" spc="1500">
                  <a:solidFill>
                    <a:srgbClr val="545454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H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5541910" y="1781946"/>
              <a:ext cx="2464052" cy="67517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379"/>
                </a:lnSpc>
                <a:spcBef>
                  <a:spcPct val="0"/>
                </a:spcBef>
              </a:pPr>
              <a:r>
                <a:rPr lang="en-US" sz="34890" spc="1500">
                  <a:solidFill>
                    <a:srgbClr val="545454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2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32301"/>
            <a:ext cx="1553245" cy="1561513"/>
            <a:chOff x="0" y="0"/>
            <a:chExt cx="2070993" cy="2082017"/>
          </a:xfrm>
        </p:grpSpPr>
        <p:sp>
          <p:nvSpPr>
            <p:cNvPr name="Freeform 3" id="3"/>
            <p:cNvSpPr/>
            <p:nvPr/>
          </p:nvSpPr>
          <p:spPr>
            <a:xfrm flipH="false" flipV="true" rot="1537362">
              <a:off x="224147" y="394608"/>
              <a:ext cx="1622698" cy="1405662"/>
            </a:xfrm>
            <a:custGeom>
              <a:avLst/>
              <a:gdLst/>
              <a:ahLst/>
              <a:cxnLst/>
              <a:rect r="r" b="b" t="t" l="l"/>
              <a:pathLst>
                <a:path h="1405662" w="1622698">
                  <a:moveTo>
                    <a:pt x="0" y="1405663"/>
                  </a:moveTo>
                  <a:lnTo>
                    <a:pt x="1622699" y="1405663"/>
                  </a:lnTo>
                  <a:lnTo>
                    <a:pt x="1622699" y="0"/>
                  </a:lnTo>
                  <a:lnTo>
                    <a:pt x="0" y="0"/>
                  </a:lnTo>
                  <a:lnTo>
                    <a:pt x="0" y="1405663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883787" y="0"/>
              <a:ext cx="1091183" cy="1714282"/>
            </a:xfrm>
            <a:custGeom>
              <a:avLst/>
              <a:gdLst/>
              <a:ahLst/>
              <a:cxnLst/>
              <a:rect r="r" b="b" t="t" l="l"/>
              <a:pathLst>
                <a:path h="1714282" w="1091183">
                  <a:moveTo>
                    <a:pt x="1091183" y="0"/>
                  </a:moveTo>
                  <a:lnTo>
                    <a:pt x="0" y="0"/>
                  </a:lnTo>
                  <a:lnTo>
                    <a:pt x="0" y="1714282"/>
                  </a:lnTo>
                  <a:lnTo>
                    <a:pt x="1091183" y="1714282"/>
                  </a:lnTo>
                  <a:lnTo>
                    <a:pt x="109118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578753" y="386971"/>
              <a:ext cx="610069" cy="14876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30"/>
                </a:lnSpc>
                <a:spcBef>
                  <a:spcPct val="0"/>
                </a:spcBef>
              </a:pPr>
              <a:r>
                <a:rPr lang="en-US" sz="7664" spc="329">
                  <a:solidFill>
                    <a:srgbClr val="545454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H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217377" y="386971"/>
              <a:ext cx="541272" cy="14876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30"/>
                </a:lnSpc>
                <a:spcBef>
                  <a:spcPct val="0"/>
                </a:spcBef>
              </a:pPr>
              <a:r>
                <a:rPr lang="en-US" sz="7664" spc="329">
                  <a:solidFill>
                    <a:srgbClr val="545454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838014" y="1693814"/>
            <a:ext cx="11942986" cy="8007109"/>
            <a:chOff x="0" y="0"/>
            <a:chExt cx="677661" cy="4543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77661" cy="454334"/>
            </a:xfrm>
            <a:custGeom>
              <a:avLst/>
              <a:gdLst/>
              <a:ahLst/>
              <a:cxnLst/>
              <a:rect r="r" b="b" t="t" l="l"/>
              <a:pathLst>
                <a:path h="454334" w="677661">
                  <a:moveTo>
                    <a:pt x="474461" y="0"/>
                  </a:moveTo>
                  <a:lnTo>
                    <a:pt x="0" y="0"/>
                  </a:lnTo>
                  <a:lnTo>
                    <a:pt x="0" y="454334"/>
                  </a:lnTo>
                  <a:lnTo>
                    <a:pt x="474461" y="454334"/>
                  </a:lnTo>
                  <a:lnTo>
                    <a:pt x="677661" y="227167"/>
                  </a:lnTo>
                  <a:lnTo>
                    <a:pt x="474461" y="0"/>
                  </a:lnTo>
                  <a:close/>
                </a:path>
              </a:pathLst>
            </a:custGeom>
            <a:blipFill>
              <a:blip r:embed="rId6"/>
              <a:stretch>
                <a:fillRect l="-17044" t="0" r="-17044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5400000">
            <a:off x="12383762" y="4854895"/>
            <a:ext cx="303449" cy="309292"/>
          </a:xfrm>
          <a:custGeom>
            <a:avLst/>
            <a:gdLst/>
            <a:ahLst/>
            <a:cxnLst/>
            <a:rect r="r" b="b" t="t" l="l"/>
            <a:pathLst>
              <a:path h="309292" w="303449">
                <a:moveTo>
                  <a:pt x="0" y="0"/>
                </a:moveTo>
                <a:lnTo>
                  <a:pt x="303448" y="0"/>
                </a:lnTo>
                <a:lnTo>
                  <a:pt x="303448" y="309292"/>
                </a:lnTo>
                <a:lnTo>
                  <a:pt x="0" y="3092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348558" y="859819"/>
            <a:ext cx="3883811" cy="11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4"/>
              </a:lnSpc>
            </a:pPr>
            <a:r>
              <a:rPr lang="en-US" sz="4122" spc="177" u="sng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DADOS</a:t>
            </a:r>
          </a:p>
          <a:p>
            <a:pPr algn="ctr">
              <a:lnSpc>
                <a:spcPts val="4534"/>
              </a:lnSpc>
              <a:spcBef>
                <a:spcPct val="0"/>
              </a:spcBef>
            </a:pPr>
            <a:r>
              <a:rPr lang="en-US" sz="4122" spc="177" u="sng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 COLETADOS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1266248" y="1899664"/>
            <a:ext cx="2538475" cy="2811463"/>
          </a:xfrm>
          <a:custGeom>
            <a:avLst/>
            <a:gdLst/>
            <a:ahLst/>
            <a:cxnLst/>
            <a:rect r="r" b="b" t="t" l="l"/>
            <a:pathLst>
              <a:path h="2811463" w="2538475">
                <a:moveTo>
                  <a:pt x="0" y="0"/>
                </a:moveTo>
                <a:lnTo>
                  <a:pt x="2538475" y="0"/>
                </a:lnTo>
                <a:lnTo>
                  <a:pt x="2538475" y="2811463"/>
                </a:lnTo>
                <a:lnTo>
                  <a:pt x="0" y="281146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962846" y="444742"/>
            <a:ext cx="3147119" cy="626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0"/>
              </a:lnSpc>
              <a:spcBef>
                <a:spcPct val="0"/>
              </a:spcBef>
            </a:pPr>
            <a:r>
              <a:rPr lang="en-US" sz="4345" spc="186" u="sng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EMPRESA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1185289" y="5307955"/>
            <a:ext cx="3013228" cy="1698708"/>
          </a:xfrm>
          <a:custGeom>
            <a:avLst/>
            <a:gdLst/>
            <a:ahLst/>
            <a:cxnLst/>
            <a:rect r="r" b="b" t="t" l="l"/>
            <a:pathLst>
              <a:path h="1698708" w="3013228">
                <a:moveTo>
                  <a:pt x="0" y="0"/>
                </a:moveTo>
                <a:lnTo>
                  <a:pt x="3013229" y="0"/>
                </a:lnTo>
                <a:lnTo>
                  <a:pt x="3013229" y="1698707"/>
                </a:lnTo>
                <a:lnTo>
                  <a:pt x="0" y="169870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291299" y="5367718"/>
            <a:ext cx="2801209" cy="1579181"/>
          </a:xfrm>
          <a:custGeom>
            <a:avLst/>
            <a:gdLst/>
            <a:ahLst/>
            <a:cxnLst/>
            <a:rect r="r" b="b" t="t" l="l"/>
            <a:pathLst>
              <a:path h="1579181" w="2801209">
                <a:moveTo>
                  <a:pt x="0" y="0"/>
                </a:moveTo>
                <a:lnTo>
                  <a:pt x="2801209" y="0"/>
                </a:lnTo>
                <a:lnTo>
                  <a:pt x="2801209" y="1579181"/>
                </a:lnTo>
                <a:lnTo>
                  <a:pt x="0" y="157918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4497819" y="6075803"/>
            <a:ext cx="3435540" cy="686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8"/>
              </a:lnSpc>
              <a:spcBef>
                <a:spcPct val="0"/>
              </a:spcBef>
            </a:pPr>
            <a:r>
              <a:rPr lang="en-US" sz="4744" spc="203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NUVEM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257925" y="1263248"/>
            <a:ext cx="3147119" cy="626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0"/>
              </a:lnSpc>
              <a:spcBef>
                <a:spcPct val="0"/>
              </a:spcBef>
            </a:pPr>
            <a:r>
              <a:rPr lang="en-US" sz="4345" spc="186" u="sng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USUARIOS</a:t>
            </a:r>
          </a:p>
        </p:txBody>
      </p:sp>
      <p:sp>
        <p:nvSpPr>
          <p:cNvPr name="AutoShape 17" id="17"/>
          <p:cNvSpPr/>
          <p:nvPr/>
        </p:nvSpPr>
        <p:spPr>
          <a:xfrm>
            <a:off x="9831485" y="1889912"/>
            <a:ext cx="1131361" cy="424469"/>
          </a:xfrm>
          <a:prstGeom prst="line">
            <a:avLst/>
          </a:prstGeom>
          <a:ln cap="flat" w="38100">
            <a:solidFill>
              <a:srgbClr val="00C4CC"/>
            </a:solidFill>
            <a:prstDash val="solid"/>
            <a:headEnd type="oval" len="lg" w="lg"/>
            <a:tailEnd type="triangle" len="med" w="lg"/>
          </a:ln>
        </p:spPr>
      </p:sp>
      <p:sp>
        <p:nvSpPr>
          <p:cNvPr name="AutoShape 18" id="18"/>
          <p:cNvSpPr/>
          <p:nvPr/>
        </p:nvSpPr>
        <p:spPr>
          <a:xfrm flipH="true">
            <a:off x="12535486" y="1071406"/>
            <a:ext cx="919" cy="828259"/>
          </a:xfrm>
          <a:prstGeom prst="line">
            <a:avLst/>
          </a:prstGeom>
          <a:ln cap="flat" w="38100">
            <a:solidFill>
              <a:srgbClr val="00C4CC"/>
            </a:solidFill>
            <a:prstDash val="solid"/>
            <a:headEnd type="oval" len="lg" w="lg"/>
            <a:tailEnd type="triangle" len="med" w="lg"/>
          </a:ln>
        </p:spPr>
      </p:sp>
      <p:sp>
        <p:nvSpPr>
          <p:cNvPr name="AutoShape 19" id="19"/>
          <p:cNvSpPr/>
          <p:nvPr/>
        </p:nvSpPr>
        <p:spPr>
          <a:xfrm flipH="true">
            <a:off x="14109964" y="2026594"/>
            <a:ext cx="1180499" cy="287787"/>
          </a:xfrm>
          <a:prstGeom prst="line">
            <a:avLst/>
          </a:prstGeom>
          <a:ln cap="flat" w="38100">
            <a:solidFill>
              <a:srgbClr val="00C4CC"/>
            </a:solidFill>
            <a:prstDash val="solid"/>
            <a:headEnd type="oval" len="lg" w="lg"/>
            <a:tailEnd type="triangle" len="med" w="lg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1405044" y="7595861"/>
            <a:ext cx="2843716" cy="2274973"/>
          </a:xfrm>
          <a:custGeom>
            <a:avLst/>
            <a:gdLst/>
            <a:ahLst/>
            <a:cxnLst/>
            <a:rect r="r" b="b" t="t" l="l"/>
            <a:pathLst>
              <a:path h="2274973" w="2843716">
                <a:moveTo>
                  <a:pt x="0" y="0"/>
                </a:moveTo>
                <a:lnTo>
                  <a:pt x="2843716" y="0"/>
                </a:lnTo>
                <a:lnTo>
                  <a:pt x="2843716" y="2274972"/>
                </a:lnTo>
                <a:lnTo>
                  <a:pt x="0" y="227497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020117" y="158226"/>
            <a:ext cx="5075739" cy="1347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69"/>
              </a:lnSpc>
              <a:spcBef>
                <a:spcPct val="0"/>
              </a:spcBef>
            </a:pPr>
            <a:r>
              <a:rPr lang="en-US" sz="7835">
                <a:solidFill>
                  <a:srgbClr val="00C4CC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BAnco de dados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5400000">
            <a:off x="12538408" y="7146615"/>
            <a:ext cx="303449" cy="309292"/>
          </a:xfrm>
          <a:custGeom>
            <a:avLst/>
            <a:gdLst/>
            <a:ahLst/>
            <a:cxnLst/>
            <a:rect r="r" b="b" t="t" l="l"/>
            <a:pathLst>
              <a:path h="309292" w="303449">
                <a:moveTo>
                  <a:pt x="0" y="0"/>
                </a:moveTo>
                <a:lnTo>
                  <a:pt x="303448" y="0"/>
                </a:lnTo>
                <a:lnTo>
                  <a:pt x="303448" y="309292"/>
                </a:lnTo>
                <a:lnTo>
                  <a:pt x="0" y="3092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5400000">
            <a:off x="11888102" y="3035034"/>
            <a:ext cx="303449" cy="309292"/>
          </a:xfrm>
          <a:custGeom>
            <a:avLst/>
            <a:gdLst/>
            <a:ahLst/>
            <a:cxnLst/>
            <a:rect r="r" b="b" t="t" l="l"/>
            <a:pathLst>
              <a:path h="309292" w="303449">
                <a:moveTo>
                  <a:pt x="0" y="0"/>
                </a:moveTo>
                <a:lnTo>
                  <a:pt x="303449" y="0"/>
                </a:lnTo>
                <a:lnTo>
                  <a:pt x="303449" y="309292"/>
                </a:lnTo>
                <a:lnTo>
                  <a:pt x="0" y="3092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5400000">
            <a:off x="12384681" y="3035034"/>
            <a:ext cx="303449" cy="309292"/>
          </a:xfrm>
          <a:custGeom>
            <a:avLst/>
            <a:gdLst/>
            <a:ahLst/>
            <a:cxnLst/>
            <a:rect r="r" b="b" t="t" l="l"/>
            <a:pathLst>
              <a:path h="309292" w="303449">
                <a:moveTo>
                  <a:pt x="0" y="0"/>
                </a:moveTo>
                <a:lnTo>
                  <a:pt x="303448" y="0"/>
                </a:lnTo>
                <a:lnTo>
                  <a:pt x="303448" y="309292"/>
                </a:lnTo>
                <a:lnTo>
                  <a:pt x="0" y="3092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5400000">
            <a:off x="12881259" y="3035034"/>
            <a:ext cx="303449" cy="309292"/>
          </a:xfrm>
          <a:custGeom>
            <a:avLst/>
            <a:gdLst/>
            <a:ahLst/>
            <a:cxnLst/>
            <a:rect r="r" b="b" t="t" l="l"/>
            <a:pathLst>
              <a:path h="309292" w="303449">
                <a:moveTo>
                  <a:pt x="0" y="0"/>
                </a:moveTo>
                <a:lnTo>
                  <a:pt x="303449" y="0"/>
                </a:lnTo>
                <a:lnTo>
                  <a:pt x="303449" y="309292"/>
                </a:lnTo>
                <a:lnTo>
                  <a:pt x="0" y="3092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4649543" y="8055957"/>
            <a:ext cx="3096525" cy="572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4"/>
              </a:lnSpc>
              <a:spcBef>
                <a:spcPct val="0"/>
              </a:spcBef>
            </a:pPr>
            <a:r>
              <a:rPr lang="en-US" sz="4049" spc="174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MONITORAMENTO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109964" y="3873698"/>
            <a:ext cx="3484380" cy="678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92"/>
              </a:lnSpc>
              <a:spcBef>
                <a:spcPct val="0"/>
              </a:spcBef>
            </a:pPr>
            <a:r>
              <a:rPr lang="en-US" sz="4811" spc="206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DATABASE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4497819" y="6157308"/>
            <a:ext cx="303449" cy="309292"/>
          </a:xfrm>
          <a:custGeom>
            <a:avLst/>
            <a:gdLst/>
            <a:ahLst/>
            <a:cxnLst/>
            <a:rect r="r" b="b" t="t" l="l"/>
            <a:pathLst>
              <a:path h="309292" w="303449">
                <a:moveTo>
                  <a:pt x="0" y="0"/>
                </a:moveTo>
                <a:lnTo>
                  <a:pt x="303448" y="0"/>
                </a:lnTo>
                <a:lnTo>
                  <a:pt x="303448" y="309292"/>
                </a:lnTo>
                <a:lnTo>
                  <a:pt x="0" y="30929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4092508" y="3879646"/>
            <a:ext cx="303449" cy="309292"/>
          </a:xfrm>
          <a:custGeom>
            <a:avLst/>
            <a:gdLst/>
            <a:ahLst/>
            <a:cxnLst/>
            <a:rect r="r" b="b" t="t" l="l"/>
            <a:pathLst>
              <a:path h="309292" w="303449">
                <a:moveTo>
                  <a:pt x="0" y="0"/>
                </a:moveTo>
                <a:lnTo>
                  <a:pt x="303448" y="0"/>
                </a:lnTo>
                <a:lnTo>
                  <a:pt x="303448" y="309292"/>
                </a:lnTo>
                <a:lnTo>
                  <a:pt x="0" y="30929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4248760" y="8168585"/>
            <a:ext cx="303449" cy="309292"/>
          </a:xfrm>
          <a:custGeom>
            <a:avLst/>
            <a:gdLst/>
            <a:ahLst/>
            <a:cxnLst/>
            <a:rect r="r" b="b" t="t" l="l"/>
            <a:pathLst>
              <a:path h="309292" w="303449">
                <a:moveTo>
                  <a:pt x="0" y="0"/>
                </a:moveTo>
                <a:lnTo>
                  <a:pt x="303448" y="0"/>
                </a:lnTo>
                <a:lnTo>
                  <a:pt x="303448" y="309292"/>
                </a:lnTo>
                <a:lnTo>
                  <a:pt x="0" y="30929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2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171" y="217729"/>
            <a:ext cx="2350358" cy="2362869"/>
            <a:chOff x="0" y="0"/>
            <a:chExt cx="3133811" cy="3150492"/>
          </a:xfrm>
        </p:grpSpPr>
        <p:sp>
          <p:nvSpPr>
            <p:cNvPr name="Freeform 3" id="3"/>
            <p:cNvSpPr/>
            <p:nvPr/>
          </p:nvSpPr>
          <p:spPr>
            <a:xfrm flipH="false" flipV="true" rot="1537362">
              <a:off x="339178" y="597118"/>
              <a:ext cx="2455454" cy="2127037"/>
            </a:xfrm>
            <a:custGeom>
              <a:avLst/>
              <a:gdLst/>
              <a:ahLst/>
              <a:cxnLst/>
              <a:rect r="r" b="b" t="t" l="l"/>
              <a:pathLst>
                <a:path h="2127037" w="2455454">
                  <a:moveTo>
                    <a:pt x="0" y="2127037"/>
                  </a:moveTo>
                  <a:lnTo>
                    <a:pt x="2455454" y="2127037"/>
                  </a:lnTo>
                  <a:lnTo>
                    <a:pt x="2455454" y="0"/>
                  </a:lnTo>
                  <a:lnTo>
                    <a:pt x="0" y="0"/>
                  </a:lnTo>
                  <a:lnTo>
                    <a:pt x="0" y="2127037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337340" y="0"/>
              <a:ext cx="1651170" cy="2594038"/>
            </a:xfrm>
            <a:custGeom>
              <a:avLst/>
              <a:gdLst/>
              <a:ahLst/>
              <a:cxnLst/>
              <a:rect r="r" b="b" t="t" l="l"/>
              <a:pathLst>
                <a:path h="2594038" w="1651170">
                  <a:moveTo>
                    <a:pt x="1651170" y="0"/>
                  </a:moveTo>
                  <a:lnTo>
                    <a:pt x="0" y="0"/>
                  </a:lnTo>
                  <a:lnTo>
                    <a:pt x="0" y="2594038"/>
                  </a:lnTo>
                  <a:lnTo>
                    <a:pt x="1651170" y="2594038"/>
                  </a:lnTo>
                  <a:lnTo>
                    <a:pt x="165117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875764" y="579919"/>
              <a:ext cx="923152" cy="22566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757"/>
                </a:lnSpc>
                <a:spcBef>
                  <a:spcPct val="0"/>
                </a:spcBef>
              </a:pPr>
              <a:r>
                <a:rPr lang="en-US" sz="11597" spc="498">
                  <a:solidFill>
                    <a:srgbClr val="545454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H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842125" y="579919"/>
              <a:ext cx="819048" cy="22566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757"/>
                </a:lnSpc>
                <a:spcBef>
                  <a:spcPct val="0"/>
                </a:spcBef>
              </a:pPr>
              <a:r>
                <a:rPr lang="en-US" sz="11597" spc="498">
                  <a:solidFill>
                    <a:srgbClr val="545454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23621" y="4410969"/>
            <a:ext cx="17259300" cy="529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• VM (Máquina Virtual) serve para simular um computador dentro de outro, permitindo rodar diferentes sistemas operacionais e aplicações de forma isolada. </a:t>
            </a:r>
          </a:p>
          <a:p>
            <a:pPr algn="just">
              <a:lnSpc>
                <a:spcPts val="7000"/>
              </a:lnSpc>
            </a:pPr>
          </a:p>
          <a:p>
            <a:pPr algn="just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• IMPORTANTE para testes, desenvolvimento, hospedagem de servidores e segurança, evitando conflitos entre softwares.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724430" y="2112057"/>
            <a:ext cx="1746868" cy="1495755"/>
          </a:xfrm>
          <a:custGeom>
            <a:avLst/>
            <a:gdLst/>
            <a:ahLst/>
            <a:cxnLst/>
            <a:rect r="r" b="b" t="t" l="l"/>
            <a:pathLst>
              <a:path h="1495755" w="1746868">
                <a:moveTo>
                  <a:pt x="0" y="0"/>
                </a:moveTo>
                <a:lnTo>
                  <a:pt x="1746867" y="0"/>
                </a:lnTo>
                <a:lnTo>
                  <a:pt x="1746867" y="1495755"/>
                </a:lnTo>
                <a:lnTo>
                  <a:pt x="0" y="14957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427913" y="2112057"/>
            <a:ext cx="1519354" cy="1519354"/>
          </a:xfrm>
          <a:custGeom>
            <a:avLst/>
            <a:gdLst/>
            <a:ahLst/>
            <a:cxnLst/>
            <a:rect r="r" b="b" t="t" l="l"/>
            <a:pathLst>
              <a:path h="1519354" w="1519354">
                <a:moveTo>
                  <a:pt x="0" y="0"/>
                </a:moveTo>
                <a:lnTo>
                  <a:pt x="1519354" y="0"/>
                </a:lnTo>
                <a:lnTo>
                  <a:pt x="1519354" y="1519355"/>
                </a:lnTo>
                <a:lnTo>
                  <a:pt x="0" y="15193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831993" y="326287"/>
            <a:ext cx="8624014" cy="1684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32"/>
              </a:lnSpc>
              <a:spcBef>
                <a:spcPct val="0"/>
              </a:spcBef>
            </a:pPr>
            <a:r>
              <a:rPr lang="en-US" sz="9808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vIRTUAL mACHINE - vm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2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171" y="217729"/>
            <a:ext cx="2350358" cy="2362869"/>
            <a:chOff x="0" y="0"/>
            <a:chExt cx="3133811" cy="3150492"/>
          </a:xfrm>
        </p:grpSpPr>
        <p:sp>
          <p:nvSpPr>
            <p:cNvPr name="Freeform 3" id="3"/>
            <p:cNvSpPr/>
            <p:nvPr/>
          </p:nvSpPr>
          <p:spPr>
            <a:xfrm flipH="false" flipV="true" rot="1537362">
              <a:off x="339178" y="597118"/>
              <a:ext cx="2455454" cy="2127037"/>
            </a:xfrm>
            <a:custGeom>
              <a:avLst/>
              <a:gdLst/>
              <a:ahLst/>
              <a:cxnLst/>
              <a:rect r="r" b="b" t="t" l="l"/>
              <a:pathLst>
                <a:path h="2127037" w="2455454">
                  <a:moveTo>
                    <a:pt x="0" y="2127037"/>
                  </a:moveTo>
                  <a:lnTo>
                    <a:pt x="2455454" y="2127037"/>
                  </a:lnTo>
                  <a:lnTo>
                    <a:pt x="2455454" y="0"/>
                  </a:lnTo>
                  <a:lnTo>
                    <a:pt x="0" y="0"/>
                  </a:lnTo>
                  <a:lnTo>
                    <a:pt x="0" y="2127037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337340" y="0"/>
              <a:ext cx="1651170" cy="2594038"/>
            </a:xfrm>
            <a:custGeom>
              <a:avLst/>
              <a:gdLst/>
              <a:ahLst/>
              <a:cxnLst/>
              <a:rect r="r" b="b" t="t" l="l"/>
              <a:pathLst>
                <a:path h="2594038" w="1651170">
                  <a:moveTo>
                    <a:pt x="1651170" y="0"/>
                  </a:moveTo>
                  <a:lnTo>
                    <a:pt x="0" y="0"/>
                  </a:lnTo>
                  <a:lnTo>
                    <a:pt x="0" y="2594038"/>
                  </a:lnTo>
                  <a:lnTo>
                    <a:pt x="1651170" y="2594038"/>
                  </a:lnTo>
                  <a:lnTo>
                    <a:pt x="165117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875764" y="579919"/>
              <a:ext cx="923152" cy="22566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757"/>
                </a:lnSpc>
                <a:spcBef>
                  <a:spcPct val="0"/>
                </a:spcBef>
              </a:pPr>
              <a:r>
                <a:rPr lang="en-US" sz="11597" spc="498">
                  <a:solidFill>
                    <a:srgbClr val="545454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H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842125" y="579919"/>
              <a:ext cx="819048" cy="22566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757"/>
                </a:lnSpc>
                <a:spcBef>
                  <a:spcPct val="0"/>
                </a:spcBef>
              </a:pPr>
              <a:r>
                <a:rPr lang="en-US" sz="11597" spc="498">
                  <a:solidFill>
                    <a:srgbClr val="545454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S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16059" y="3059109"/>
            <a:ext cx="2273838" cy="2273838"/>
          </a:xfrm>
          <a:custGeom>
            <a:avLst/>
            <a:gdLst/>
            <a:ahLst/>
            <a:cxnLst/>
            <a:rect r="r" b="b" t="t" l="l"/>
            <a:pathLst>
              <a:path h="2273838" w="2273838">
                <a:moveTo>
                  <a:pt x="0" y="0"/>
                </a:moveTo>
                <a:lnTo>
                  <a:pt x="2273839" y="0"/>
                </a:lnTo>
                <a:lnTo>
                  <a:pt x="2273839" y="2273839"/>
                </a:lnTo>
                <a:lnTo>
                  <a:pt x="0" y="22738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56224" y="2979776"/>
            <a:ext cx="2432504" cy="2432504"/>
          </a:xfrm>
          <a:custGeom>
            <a:avLst/>
            <a:gdLst/>
            <a:ahLst/>
            <a:cxnLst/>
            <a:rect r="r" b="b" t="t" l="l"/>
            <a:pathLst>
              <a:path h="2432504" w="2432504">
                <a:moveTo>
                  <a:pt x="0" y="0"/>
                </a:moveTo>
                <a:lnTo>
                  <a:pt x="2432504" y="0"/>
                </a:lnTo>
                <a:lnTo>
                  <a:pt x="2432504" y="2432505"/>
                </a:lnTo>
                <a:lnTo>
                  <a:pt x="0" y="24325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01253" y="5412281"/>
            <a:ext cx="2734087" cy="2734087"/>
          </a:xfrm>
          <a:custGeom>
            <a:avLst/>
            <a:gdLst/>
            <a:ahLst/>
            <a:cxnLst/>
            <a:rect r="r" b="b" t="t" l="l"/>
            <a:pathLst>
              <a:path h="2734087" w="2734087">
                <a:moveTo>
                  <a:pt x="0" y="0"/>
                </a:moveTo>
                <a:lnTo>
                  <a:pt x="2734087" y="0"/>
                </a:lnTo>
                <a:lnTo>
                  <a:pt x="2734087" y="2734087"/>
                </a:lnTo>
                <a:lnTo>
                  <a:pt x="0" y="27340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99589" y="3373698"/>
            <a:ext cx="6644411" cy="485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5B666E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Facilidade de Backup e Restauração</a:t>
            </a:r>
          </a:p>
          <a:p>
            <a:pPr algn="just">
              <a:lnSpc>
                <a:spcPts val="4899"/>
              </a:lnSpc>
            </a:pP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5B666E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Redução de custos operacionais</a:t>
            </a:r>
          </a:p>
          <a:p>
            <a:pPr algn="just">
              <a:lnSpc>
                <a:spcPts val="4899"/>
              </a:lnSpc>
            </a:pPr>
          </a:p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5B666E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Menor investimento inicial (CAPEX)</a:t>
            </a:r>
          </a:p>
          <a:p>
            <a:pPr algn="just">
              <a:lnSpc>
                <a:spcPts val="4899"/>
              </a:lnSpc>
            </a:pPr>
          </a:p>
          <a:p>
            <a:pPr algn="just" marL="755647" indent="-377824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>
                <a:solidFill>
                  <a:srgbClr val="5B666E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Escalabilidade e otimização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3174501" y="456907"/>
            <a:ext cx="13614227" cy="1684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32"/>
              </a:lnSpc>
              <a:spcBef>
                <a:spcPct val="0"/>
              </a:spcBef>
            </a:pPr>
            <a:r>
              <a:rPr lang="en-US" sz="9808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Vantagens dA vm para a empresa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2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171" y="217729"/>
            <a:ext cx="2350358" cy="2362869"/>
            <a:chOff x="0" y="0"/>
            <a:chExt cx="3133811" cy="3150492"/>
          </a:xfrm>
        </p:grpSpPr>
        <p:sp>
          <p:nvSpPr>
            <p:cNvPr name="Freeform 3" id="3"/>
            <p:cNvSpPr/>
            <p:nvPr/>
          </p:nvSpPr>
          <p:spPr>
            <a:xfrm flipH="false" flipV="true" rot="1537362">
              <a:off x="339178" y="597118"/>
              <a:ext cx="2455454" cy="2127037"/>
            </a:xfrm>
            <a:custGeom>
              <a:avLst/>
              <a:gdLst/>
              <a:ahLst/>
              <a:cxnLst/>
              <a:rect r="r" b="b" t="t" l="l"/>
              <a:pathLst>
                <a:path h="2127037" w="2455454">
                  <a:moveTo>
                    <a:pt x="0" y="2127037"/>
                  </a:moveTo>
                  <a:lnTo>
                    <a:pt x="2455454" y="2127037"/>
                  </a:lnTo>
                  <a:lnTo>
                    <a:pt x="2455454" y="0"/>
                  </a:lnTo>
                  <a:lnTo>
                    <a:pt x="0" y="0"/>
                  </a:lnTo>
                  <a:lnTo>
                    <a:pt x="0" y="2127037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337340" y="0"/>
              <a:ext cx="1651170" cy="2594038"/>
            </a:xfrm>
            <a:custGeom>
              <a:avLst/>
              <a:gdLst/>
              <a:ahLst/>
              <a:cxnLst/>
              <a:rect r="r" b="b" t="t" l="l"/>
              <a:pathLst>
                <a:path h="2594038" w="1651170">
                  <a:moveTo>
                    <a:pt x="1651170" y="0"/>
                  </a:moveTo>
                  <a:lnTo>
                    <a:pt x="0" y="0"/>
                  </a:lnTo>
                  <a:lnTo>
                    <a:pt x="0" y="2594038"/>
                  </a:lnTo>
                  <a:lnTo>
                    <a:pt x="1651170" y="2594038"/>
                  </a:lnTo>
                  <a:lnTo>
                    <a:pt x="165117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875764" y="579919"/>
              <a:ext cx="923152" cy="22566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757"/>
                </a:lnSpc>
                <a:spcBef>
                  <a:spcPct val="0"/>
                </a:spcBef>
              </a:pPr>
              <a:r>
                <a:rPr lang="en-US" sz="11597" spc="498">
                  <a:solidFill>
                    <a:srgbClr val="545454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H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842125" y="579919"/>
              <a:ext cx="819048" cy="22566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757"/>
                </a:lnSpc>
                <a:spcBef>
                  <a:spcPct val="0"/>
                </a:spcBef>
              </a:pPr>
              <a:r>
                <a:rPr lang="en-US" sz="11597" spc="498">
                  <a:solidFill>
                    <a:srgbClr val="545454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S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475903" y="1844537"/>
            <a:ext cx="9336194" cy="8183308"/>
          </a:xfrm>
          <a:custGeom>
            <a:avLst/>
            <a:gdLst/>
            <a:ahLst/>
            <a:cxnLst/>
            <a:rect r="r" b="b" t="t" l="l"/>
            <a:pathLst>
              <a:path h="8183308" w="9336194">
                <a:moveTo>
                  <a:pt x="0" y="0"/>
                </a:moveTo>
                <a:lnTo>
                  <a:pt x="9336194" y="0"/>
                </a:lnTo>
                <a:lnTo>
                  <a:pt x="9336194" y="8183309"/>
                </a:lnTo>
                <a:lnTo>
                  <a:pt x="0" y="81833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009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312777" y="16105"/>
            <a:ext cx="8200233" cy="1828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75"/>
              </a:lnSpc>
              <a:spcBef>
                <a:spcPct val="0"/>
              </a:spcBef>
            </a:pPr>
            <a:r>
              <a:rPr lang="en-US" sz="10696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PROTÓTIPO ArduIno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2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171" y="217729"/>
            <a:ext cx="2350358" cy="2362869"/>
            <a:chOff x="0" y="0"/>
            <a:chExt cx="3133811" cy="3150492"/>
          </a:xfrm>
        </p:grpSpPr>
        <p:sp>
          <p:nvSpPr>
            <p:cNvPr name="Freeform 3" id="3"/>
            <p:cNvSpPr/>
            <p:nvPr/>
          </p:nvSpPr>
          <p:spPr>
            <a:xfrm flipH="false" flipV="true" rot="1537362">
              <a:off x="339178" y="597118"/>
              <a:ext cx="2455454" cy="2127037"/>
            </a:xfrm>
            <a:custGeom>
              <a:avLst/>
              <a:gdLst/>
              <a:ahLst/>
              <a:cxnLst/>
              <a:rect r="r" b="b" t="t" l="l"/>
              <a:pathLst>
                <a:path h="2127037" w="2455454">
                  <a:moveTo>
                    <a:pt x="0" y="2127037"/>
                  </a:moveTo>
                  <a:lnTo>
                    <a:pt x="2455454" y="2127037"/>
                  </a:lnTo>
                  <a:lnTo>
                    <a:pt x="2455454" y="0"/>
                  </a:lnTo>
                  <a:lnTo>
                    <a:pt x="0" y="0"/>
                  </a:lnTo>
                  <a:lnTo>
                    <a:pt x="0" y="2127037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337340" y="0"/>
              <a:ext cx="1651170" cy="2594038"/>
            </a:xfrm>
            <a:custGeom>
              <a:avLst/>
              <a:gdLst/>
              <a:ahLst/>
              <a:cxnLst/>
              <a:rect r="r" b="b" t="t" l="l"/>
              <a:pathLst>
                <a:path h="2594038" w="1651170">
                  <a:moveTo>
                    <a:pt x="1651170" y="0"/>
                  </a:moveTo>
                  <a:lnTo>
                    <a:pt x="0" y="0"/>
                  </a:lnTo>
                  <a:lnTo>
                    <a:pt x="0" y="2594038"/>
                  </a:lnTo>
                  <a:lnTo>
                    <a:pt x="1651170" y="2594038"/>
                  </a:lnTo>
                  <a:lnTo>
                    <a:pt x="165117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875764" y="579919"/>
              <a:ext cx="923152" cy="22566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757"/>
                </a:lnSpc>
                <a:spcBef>
                  <a:spcPct val="0"/>
                </a:spcBef>
              </a:pPr>
              <a:r>
                <a:rPr lang="en-US" sz="11597" spc="498">
                  <a:solidFill>
                    <a:srgbClr val="545454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H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842125" y="579919"/>
              <a:ext cx="819048" cy="22566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757"/>
                </a:lnSpc>
                <a:spcBef>
                  <a:spcPct val="0"/>
                </a:spcBef>
              </a:pPr>
              <a:r>
                <a:rPr lang="en-US" sz="11597" spc="498">
                  <a:solidFill>
                    <a:srgbClr val="545454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379365" y="248237"/>
            <a:ext cx="4373293" cy="1684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32"/>
              </a:lnSpc>
              <a:spcBef>
                <a:spcPct val="0"/>
              </a:spcBef>
            </a:pPr>
            <a:r>
              <a:rPr lang="en-US" sz="9808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conclusão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8517" y="3382933"/>
            <a:ext cx="17612866" cy="5473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27"/>
              </a:lnSpc>
            </a:pPr>
            <a:r>
              <a:rPr lang="en-US" sz="3876">
                <a:solidFill>
                  <a:srgbClr val="000000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• o HYDROSCAN representa um avanço significativo na gestão e monitoramento de reservatórios hidrelétricos, permitindo um controle mais eficiente da água disponível para geração de energia. </a:t>
            </a:r>
          </a:p>
          <a:p>
            <a:pPr algn="just">
              <a:lnSpc>
                <a:spcPts val="5427"/>
              </a:lnSpc>
            </a:pPr>
          </a:p>
          <a:p>
            <a:pPr algn="just">
              <a:lnSpc>
                <a:spcPts val="5427"/>
              </a:lnSpc>
            </a:pPr>
            <a:r>
              <a:rPr lang="en-US" sz="3876">
                <a:solidFill>
                  <a:srgbClr val="000000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• dados precisos e em tempo real E  otimização do uso dos recursos hídricos, reduzindo desperdícios e garantindo uma produção energética mais estável, mesmo em períodos de seca. </a:t>
            </a:r>
          </a:p>
          <a:p>
            <a:pPr algn="just">
              <a:lnSpc>
                <a:spcPts val="5427"/>
              </a:lnSpc>
            </a:pPr>
          </a:p>
          <a:p>
            <a:pPr algn="just">
              <a:lnSpc>
                <a:spcPts val="5427"/>
              </a:lnSpc>
              <a:spcBef>
                <a:spcPct val="0"/>
              </a:spcBef>
            </a:pPr>
            <a:r>
              <a:rPr lang="en-US" sz="3876">
                <a:solidFill>
                  <a:srgbClr val="000000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• Além disso, sua aplicação fortalece a transparência do setor elétrico e impulsiona o comércio varejista de energia, criando oportunidades para um mercado mais competitivo.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2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420" y="182843"/>
            <a:ext cx="2028104" cy="2038900"/>
            <a:chOff x="0" y="0"/>
            <a:chExt cx="2704138" cy="2718533"/>
          </a:xfrm>
        </p:grpSpPr>
        <p:sp>
          <p:nvSpPr>
            <p:cNvPr name="Freeform 3" id="3"/>
            <p:cNvSpPr/>
            <p:nvPr/>
          </p:nvSpPr>
          <p:spPr>
            <a:xfrm flipH="false" flipV="true" rot="1537362">
              <a:off x="292674" y="515248"/>
              <a:ext cx="2118790" cy="1835402"/>
            </a:xfrm>
            <a:custGeom>
              <a:avLst/>
              <a:gdLst/>
              <a:ahLst/>
              <a:cxnLst/>
              <a:rect r="r" b="b" t="t" l="l"/>
              <a:pathLst>
                <a:path h="1835402" w="2118790">
                  <a:moveTo>
                    <a:pt x="0" y="1835402"/>
                  </a:moveTo>
                  <a:lnTo>
                    <a:pt x="2118790" y="1835402"/>
                  </a:lnTo>
                  <a:lnTo>
                    <a:pt x="2118790" y="0"/>
                  </a:lnTo>
                  <a:lnTo>
                    <a:pt x="0" y="0"/>
                  </a:lnTo>
                  <a:lnTo>
                    <a:pt x="0" y="1835402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153979" y="0"/>
              <a:ext cx="1424780" cy="2238373"/>
            </a:xfrm>
            <a:custGeom>
              <a:avLst/>
              <a:gdLst/>
              <a:ahLst/>
              <a:cxnLst/>
              <a:rect r="r" b="b" t="t" l="l"/>
              <a:pathLst>
                <a:path h="2238373" w="1424780">
                  <a:moveTo>
                    <a:pt x="1424781" y="0"/>
                  </a:moveTo>
                  <a:lnTo>
                    <a:pt x="0" y="0"/>
                  </a:lnTo>
                  <a:lnTo>
                    <a:pt x="0" y="2238373"/>
                  </a:lnTo>
                  <a:lnTo>
                    <a:pt x="1424781" y="2238373"/>
                  </a:lnTo>
                  <a:lnTo>
                    <a:pt x="142478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755690" y="513467"/>
              <a:ext cx="796580" cy="19342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008"/>
                </a:lnSpc>
                <a:spcBef>
                  <a:spcPct val="0"/>
                </a:spcBef>
              </a:pPr>
              <a:r>
                <a:rPr lang="en-US" sz="10007" spc="430">
                  <a:solidFill>
                    <a:srgbClr val="545454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H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589554" y="513467"/>
              <a:ext cx="706750" cy="19342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008"/>
                </a:lnSpc>
                <a:spcBef>
                  <a:spcPct val="0"/>
                </a:spcBef>
              </a:pPr>
              <a:r>
                <a:rPr lang="en-US" sz="10007" spc="430">
                  <a:solidFill>
                    <a:srgbClr val="545454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407950" y="142875"/>
            <a:ext cx="8369459" cy="2261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90"/>
              </a:lnSpc>
              <a:spcBef>
                <a:spcPct val="0"/>
              </a:spcBef>
            </a:pPr>
            <a:r>
              <a:rPr lang="en-US" sz="15809" spc="679">
                <a:solidFill>
                  <a:srgbClr val="0C8EA1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EQUIPE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35727" y="1945111"/>
            <a:ext cx="12113905" cy="8341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69"/>
              </a:lnSpc>
            </a:pPr>
            <a:r>
              <a:rPr lang="en-US" sz="6408" spc="275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 DERECK MURILLO BAKSA </a:t>
            </a:r>
          </a:p>
          <a:p>
            <a:pPr algn="ctr">
              <a:lnSpc>
                <a:spcPts val="13138"/>
              </a:lnSpc>
            </a:pPr>
            <a:r>
              <a:rPr lang="en-US" sz="6408" spc="275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 GUILHERME BARROS PEREIRA</a:t>
            </a:r>
          </a:p>
          <a:p>
            <a:pPr algn="ctr">
              <a:lnSpc>
                <a:spcPts val="7049"/>
              </a:lnSpc>
            </a:pPr>
            <a:r>
              <a:rPr lang="en-US" sz="6408" spc="275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IGOR CARDOSO TRINDADE</a:t>
            </a:r>
          </a:p>
          <a:p>
            <a:pPr algn="ctr">
              <a:lnSpc>
                <a:spcPts val="7049"/>
              </a:lnSpc>
            </a:pPr>
          </a:p>
          <a:p>
            <a:pPr algn="ctr">
              <a:lnSpc>
                <a:spcPts val="7049"/>
              </a:lnSpc>
            </a:pPr>
            <a:r>
              <a:rPr lang="en-US" sz="6408" spc="275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 JOÃO PEDRO COELHO GUIMARÃES</a:t>
            </a:r>
          </a:p>
          <a:p>
            <a:pPr algn="ctr">
              <a:lnSpc>
                <a:spcPts val="7049"/>
              </a:lnSpc>
            </a:pPr>
          </a:p>
          <a:p>
            <a:pPr algn="ctr">
              <a:lnSpc>
                <a:spcPts val="7049"/>
              </a:lnSpc>
            </a:pPr>
            <a:r>
              <a:rPr lang="en-US" sz="6408" spc="275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 MATHEUS NASCIMENTO TORRES DE SOUZA</a:t>
            </a:r>
          </a:p>
          <a:p>
            <a:pPr algn="ctr">
              <a:lnSpc>
                <a:spcPts val="704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2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09024" y="1744378"/>
            <a:ext cx="2028104" cy="2038900"/>
            <a:chOff x="0" y="0"/>
            <a:chExt cx="2704138" cy="2718533"/>
          </a:xfrm>
        </p:grpSpPr>
        <p:sp>
          <p:nvSpPr>
            <p:cNvPr name="Freeform 3" id="3"/>
            <p:cNvSpPr/>
            <p:nvPr/>
          </p:nvSpPr>
          <p:spPr>
            <a:xfrm flipH="false" flipV="true" rot="1537362">
              <a:off x="292674" y="515248"/>
              <a:ext cx="2118790" cy="1835402"/>
            </a:xfrm>
            <a:custGeom>
              <a:avLst/>
              <a:gdLst/>
              <a:ahLst/>
              <a:cxnLst/>
              <a:rect r="r" b="b" t="t" l="l"/>
              <a:pathLst>
                <a:path h="1835402" w="2118790">
                  <a:moveTo>
                    <a:pt x="0" y="1835402"/>
                  </a:moveTo>
                  <a:lnTo>
                    <a:pt x="2118790" y="1835402"/>
                  </a:lnTo>
                  <a:lnTo>
                    <a:pt x="2118790" y="0"/>
                  </a:lnTo>
                  <a:lnTo>
                    <a:pt x="0" y="0"/>
                  </a:lnTo>
                  <a:lnTo>
                    <a:pt x="0" y="1835402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153979" y="0"/>
              <a:ext cx="1424780" cy="2238373"/>
            </a:xfrm>
            <a:custGeom>
              <a:avLst/>
              <a:gdLst/>
              <a:ahLst/>
              <a:cxnLst/>
              <a:rect r="r" b="b" t="t" l="l"/>
              <a:pathLst>
                <a:path h="2238373" w="1424780">
                  <a:moveTo>
                    <a:pt x="1424781" y="0"/>
                  </a:moveTo>
                  <a:lnTo>
                    <a:pt x="0" y="0"/>
                  </a:lnTo>
                  <a:lnTo>
                    <a:pt x="0" y="2238373"/>
                  </a:lnTo>
                  <a:lnTo>
                    <a:pt x="1424781" y="2238373"/>
                  </a:lnTo>
                  <a:lnTo>
                    <a:pt x="142478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755690" y="513467"/>
              <a:ext cx="796580" cy="19342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008"/>
                </a:lnSpc>
                <a:spcBef>
                  <a:spcPct val="0"/>
                </a:spcBef>
              </a:pPr>
              <a:r>
                <a:rPr lang="en-US" sz="10007" spc="430">
                  <a:solidFill>
                    <a:srgbClr val="545454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H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589554" y="513467"/>
              <a:ext cx="706750" cy="19342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008"/>
                </a:lnSpc>
                <a:spcBef>
                  <a:spcPct val="0"/>
                </a:spcBef>
              </a:pPr>
              <a:r>
                <a:rPr lang="en-US" sz="10007" spc="430">
                  <a:solidFill>
                    <a:srgbClr val="545454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985813" y="124881"/>
            <a:ext cx="13766210" cy="10324658"/>
            <a:chOff x="0" y="0"/>
            <a:chExt cx="812800" cy="609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609600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812800" y="609600"/>
                  </a:lnTo>
                  <a:lnTo>
                    <a:pt x="609600" y="0"/>
                  </a:lnTo>
                  <a:close/>
                </a:path>
              </a:pathLst>
            </a:custGeom>
            <a:blipFill>
              <a:blip r:embed="rId6"/>
              <a:stretch>
                <a:fillRect l="-6497" t="0" r="-6497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44787" y="239181"/>
            <a:ext cx="6644139" cy="3544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05"/>
              </a:lnSpc>
            </a:pPr>
            <a:r>
              <a:rPr lang="en-US" sz="12550" spc="539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SEGMENTO</a:t>
            </a:r>
          </a:p>
          <a:p>
            <a:pPr algn="ctr">
              <a:lnSpc>
                <a:spcPts val="13805"/>
              </a:lnSpc>
              <a:spcBef>
                <a:spcPct val="0"/>
              </a:spcBef>
            </a:pPr>
            <a:r>
              <a:rPr lang="en-US" sz="12550" spc="539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DO     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0513" y="7332163"/>
            <a:ext cx="15718400" cy="2044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7"/>
              </a:lnSpc>
            </a:pPr>
            <a:r>
              <a:rPr lang="en-US" sz="7233" spc="311">
                <a:solidFill>
                  <a:srgbClr val="404040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• DIRETORIA/ EMPRESAS DE</a:t>
            </a:r>
          </a:p>
          <a:p>
            <a:pPr algn="l">
              <a:lnSpc>
                <a:spcPts val="7957"/>
              </a:lnSpc>
              <a:spcBef>
                <a:spcPct val="0"/>
              </a:spcBef>
            </a:pPr>
            <a:r>
              <a:rPr lang="en-US" sz="7233" spc="311">
                <a:solidFill>
                  <a:srgbClr val="404040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 USINAS HIDRELETRICAS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0513" y="5674258"/>
            <a:ext cx="17998425" cy="1191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11"/>
              </a:lnSpc>
              <a:spcBef>
                <a:spcPct val="0"/>
              </a:spcBef>
            </a:pPr>
            <a:r>
              <a:rPr lang="en-US" sz="8283" spc="356">
                <a:solidFill>
                  <a:srgbClr val="404040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• RESERVATÓRIO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2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48" y="280743"/>
            <a:ext cx="2028104" cy="2038900"/>
            <a:chOff x="0" y="0"/>
            <a:chExt cx="2704138" cy="2718533"/>
          </a:xfrm>
        </p:grpSpPr>
        <p:sp>
          <p:nvSpPr>
            <p:cNvPr name="Freeform 3" id="3"/>
            <p:cNvSpPr/>
            <p:nvPr/>
          </p:nvSpPr>
          <p:spPr>
            <a:xfrm flipH="false" flipV="true" rot="1537362">
              <a:off x="292674" y="515248"/>
              <a:ext cx="2118790" cy="1835402"/>
            </a:xfrm>
            <a:custGeom>
              <a:avLst/>
              <a:gdLst/>
              <a:ahLst/>
              <a:cxnLst/>
              <a:rect r="r" b="b" t="t" l="l"/>
              <a:pathLst>
                <a:path h="1835402" w="2118790">
                  <a:moveTo>
                    <a:pt x="0" y="1835402"/>
                  </a:moveTo>
                  <a:lnTo>
                    <a:pt x="2118790" y="1835402"/>
                  </a:lnTo>
                  <a:lnTo>
                    <a:pt x="2118790" y="0"/>
                  </a:lnTo>
                  <a:lnTo>
                    <a:pt x="0" y="0"/>
                  </a:lnTo>
                  <a:lnTo>
                    <a:pt x="0" y="1835402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153979" y="0"/>
              <a:ext cx="1424780" cy="2238373"/>
            </a:xfrm>
            <a:custGeom>
              <a:avLst/>
              <a:gdLst/>
              <a:ahLst/>
              <a:cxnLst/>
              <a:rect r="r" b="b" t="t" l="l"/>
              <a:pathLst>
                <a:path h="2238373" w="1424780">
                  <a:moveTo>
                    <a:pt x="1424781" y="0"/>
                  </a:moveTo>
                  <a:lnTo>
                    <a:pt x="0" y="0"/>
                  </a:lnTo>
                  <a:lnTo>
                    <a:pt x="0" y="2238373"/>
                  </a:lnTo>
                  <a:lnTo>
                    <a:pt x="1424781" y="2238373"/>
                  </a:lnTo>
                  <a:lnTo>
                    <a:pt x="142478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755690" y="513467"/>
              <a:ext cx="796580" cy="19342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008"/>
                </a:lnSpc>
                <a:spcBef>
                  <a:spcPct val="0"/>
                </a:spcBef>
              </a:pPr>
              <a:r>
                <a:rPr lang="en-US" sz="10007" spc="430">
                  <a:solidFill>
                    <a:srgbClr val="545454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H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589554" y="513467"/>
              <a:ext cx="706750" cy="19342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008"/>
                </a:lnSpc>
                <a:spcBef>
                  <a:spcPct val="0"/>
                </a:spcBef>
              </a:pPr>
              <a:r>
                <a:rPr lang="en-US" sz="10007" spc="430">
                  <a:solidFill>
                    <a:srgbClr val="545454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S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524262" y="2770210"/>
            <a:ext cx="2154421" cy="1712765"/>
          </a:xfrm>
          <a:custGeom>
            <a:avLst/>
            <a:gdLst/>
            <a:ahLst/>
            <a:cxnLst/>
            <a:rect r="r" b="b" t="t" l="l"/>
            <a:pathLst>
              <a:path h="1712765" w="2154421">
                <a:moveTo>
                  <a:pt x="0" y="0"/>
                </a:moveTo>
                <a:lnTo>
                  <a:pt x="2154421" y="0"/>
                </a:lnTo>
                <a:lnTo>
                  <a:pt x="2154421" y="1712765"/>
                </a:lnTo>
                <a:lnTo>
                  <a:pt x="0" y="17127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01975" y="2689105"/>
            <a:ext cx="1642025" cy="1578396"/>
          </a:xfrm>
          <a:custGeom>
            <a:avLst/>
            <a:gdLst/>
            <a:ahLst/>
            <a:cxnLst/>
            <a:rect r="r" b="b" t="t" l="l"/>
            <a:pathLst>
              <a:path h="1578396" w="1642025">
                <a:moveTo>
                  <a:pt x="0" y="0"/>
                </a:moveTo>
                <a:lnTo>
                  <a:pt x="1642025" y="0"/>
                </a:lnTo>
                <a:lnTo>
                  <a:pt x="1642025" y="1578396"/>
                </a:lnTo>
                <a:lnTo>
                  <a:pt x="0" y="15783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785773" y="2514537"/>
            <a:ext cx="1603375" cy="1738076"/>
          </a:xfrm>
          <a:custGeom>
            <a:avLst/>
            <a:gdLst/>
            <a:ahLst/>
            <a:cxnLst/>
            <a:rect r="r" b="b" t="t" l="l"/>
            <a:pathLst>
              <a:path h="1738076" w="1603375">
                <a:moveTo>
                  <a:pt x="0" y="0"/>
                </a:moveTo>
                <a:lnTo>
                  <a:pt x="1603376" y="0"/>
                </a:lnTo>
                <a:lnTo>
                  <a:pt x="1603376" y="1738077"/>
                </a:lnTo>
                <a:lnTo>
                  <a:pt x="0" y="17380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52" y="6447682"/>
            <a:ext cx="1933956" cy="2057400"/>
          </a:xfrm>
          <a:custGeom>
            <a:avLst/>
            <a:gdLst/>
            <a:ahLst/>
            <a:cxnLst/>
            <a:rect r="r" b="b" t="t" l="l"/>
            <a:pathLst>
              <a:path h="2057400" w="1933956">
                <a:moveTo>
                  <a:pt x="0" y="0"/>
                </a:moveTo>
                <a:lnTo>
                  <a:pt x="1933956" y="0"/>
                </a:lnTo>
                <a:lnTo>
                  <a:pt x="1933956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7517130" y="8038826"/>
            <a:ext cx="1759457" cy="932512"/>
          </a:xfrm>
          <a:custGeom>
            <a:avLst/>
            <a:gdLst/>
            <a:ahLst/>
            <a:cxnLst/>
            <a:rect r="r" b="b" t="t" l="l"/>
            <a:pathLst>
              <a:path h="932512" w="1759457">
                <a:moveTo>
                  <a:pt x="0" y="0"/>
                </a:moveTo>
                <a:lnTo>
                  <a:pt x="1759456" y="0"/>
                </a:lnTo>
                <a:lnTo>
                  <a:pt x="1759456" y="932512"/>
                </a:lnTo>
                <a:lnTo>
                  <a:pt x="0" y="93251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821642" y="4004697"/>
            <a:ext cx="1604791" cy="850539"/>
          </a:xfrm>
          <a:custGeom>
            <a:avLst/>
            <a:gdLst/>
            <a:ahLst/>
            <a:cxnLst/>
            <a:rect r="r" b="b" t="t" l="l"/>
            <a:pathLst>
              <a:path h="850539" w="1604791">
                <a:moveTo>
                  <a:pt x="0" y="0"/>
                </a:moveTo>
                <a:lnTo>
                  <a:pt x="1604792" y="0"/>
                </a:lnTo>
                <a:lnTo>
                  <a:pt x="1604792" y="850540"/>
                </a:lnTo>
                <a:lnTo>
                  <a:pt x="0" y="85054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430950" y="4057705"/>
            <a:ext cx="1604791" cy="850539"/>
          </a:xfrm>
          <a:custGeom>
            <a:avLst/>
            <a:gdLst/>
            <a:ahLst/>
            <a:cxnLst/>
            <a:rect r="r" b="b" t="t" l="l"/>
            <a:pathLst>
              <a:path h="850539" w="1604791">
                <a:moveTo>
                  <a:pt x="0" y="0"/>
                </a:moveTo>
                <a:lnTo>
                  <a:pt x="1604791" y="0"/>
                </a:lnTo>
                <a:lnTo>
                  <a:pt x="1604791" y="850539"/>
                </a:lnTo>
                <a:lnTo>
                  <a:pt x="0" y="85053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8335966">
            <a:off x="13785065" y="7051113"/>
            <a:ext cx="1604791" cy="850539"/>
          </a:xfrm>
          <a:custGeom>
            <a:avLst/>
            <a:gdLst/>
            <a:ahLst/>
            <a:cxnLst/>
            <a:rect r="r" b="b" t="t" l="l"/>
            <a:pathLst>
              <a:path h="850539" w="1604791">
                <a:moveTo>
                  <a:pt x="0" y="0"/>
                </a:moveTo>
                <a:lnTo>
                  <a:pt x="1604792" y="0"/>
                </a:lnTo>
                <a:lnTo>
                  <a:pt x="1604792" y="850539"/>
                </a:lnTo>
                <a:lnTo>
                  <a:pt x="0" y="85053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3210074" y="6245373"/>
            <a:ext cx="2670433" cy="2152152"/>
          </a:xfrm>
          <a:custGeom>
            <a:avLst/>
            <a:gdLst/>
            <a:ahLst/>
            <a:cxnLst/>
            <a:rect r="r" b="b" t="t" l="l"/>
            <a:pathLst>
              <a:path h="2152152" w="2670433">
                <a:moveTo>
                  <a:pt x="2670433" y="0"/>
                </a:moveTo>
                <a:lnTo>
                  <a:pt x="0" y="0"/>
                </a:lnTo>
                <a:lnTo>
                  <a:pt x="0" y="2152152"/>
                </a:lnTo>
                <a:lnTo>
                  <a:pt x="2670433" y="2152152"/>
                </a:lnTo>
                <a:lnTo>
                  <a:pt x="2670433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210074" y="800238"/>
            <a:ext cx="11867852" cy="141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 spc="215">
                <a:solidFill>
                  <a:srgbClr val="0C8EA1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PROBLEMA</a:t>
            </a:r>
          </a:p>
          <a:p>
            <a:pPr algn="ctr">
              <a:lnSpc>
                <a:spcPts val="5500"/>
              </a:lnSpc>
              <a:spcBef>
                <a:spcPct val="0"/>
              </a:spcBef>
            </a:pPr>
            <a:r>
              <a:rPr lang="en-US" sz="5000" spc="215">
                <a:solidFill>
                  <a:srgbClr val="5B666E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FALTA DE MONITORAMENTO INTELIGENTE DAS REPRESAS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234" y="4768743"/>
            <a:ext cx="3409652" cy="104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9"/>
              </a:lnSpc>
            </a:pPr>
            <a:r>
              <a:rPr lang="en-US" sz="3727" spc="160">
                <a:solidFill>
                  <a:srgbClr val="0C8EA1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• </a:t>
            </a:r>
            <a:r>
              <a:rPr lang="en-US" sz="3727" spc="160">
                <a:solidFill>
                  <a:srgbClr val="5B666E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BAIXA FREQUÊNCIA </a:t>
            </a:r>
          </a:p>
          <a:p>
            <a:pPr algn="ctr">
              <a:lnSpc>
                <a:spcPts val="4099"/>
              </a:lnSpc>
              <a:spcBef>
                <a:spcPct val="0"/>
              </a:spcBef>
            </a:pPr>
            <a:r>
              <a:rPr lang="en-US" sz="3727" spc="160">
                <a:solidFill>
                  <a:srgbClr val="5B666E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DE COLETA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569123" y="4376826"/>
            <a:ext cx="3507730" cy="156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9"/>
              </a:lnSpc>
            </a:pPr>
            <a:r>
              <a:rPr lang="en-US" sz="3727" spc="160">
                <a:solidFill>
                  <a:srgbClr val="0C8EA1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• </a:t>
            </a:r>
            <a:r>
              <a:rPr lang="en-US" sz="3727" spc="160">
                <a:solidFill>
                  <a:srgbClr val="5B666E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FALTA DE PRECISÃO </a:t>
            </a:r>
          </a:p>
          <a:p>
            <a:pPr algn="ctr">
              <a:lnSpc>
                <a:spcPts val="4099"/>
              </a:lnSpc>
            </a:pPr>
            <a:r>
              <a:rPr lang="en-US" sz="3727" spc="160">
                <a:solidFill>
                  <a:srgbClr val="5B666E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NOS DADOS</a:t>
            </a:r>
          </a:p>
          <a:p>
            <a:pPr algn="ctr">
              <a:lnSpc>
                <a:spcPts val="4099"/>
              </a:lnSpc>
              <a:spcBef>
                <a:spcPct val="0"/>
              </a:spcBef>
            </a:pPr>
            <a:r>
              <a:rPr lang="en-US" sz="3727" spc="160">
                <a:solidFill>
                  <a:srgbClr val="5B666E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(OSCILAÇÕES)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91565" y="8598076"/>
            <a:ext cx="3539728" cy="156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9"/>
              </a:lnSpc>
            </a:pPr>
            <a:r>
              <a:rPr lang="en-US" sz="3727" spc="160">
                <a:solidFill>
                  <a:srgbClr val="0C8EA1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• </a:t>
            </a:r>
            <a:r>
              <a:rPr lang="en-US" sz="3727" spc="160">
                <a:solidFill>
                  <a:srgbClr val="5B666E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GESTÃO INEFICIENTE</a:t>
            </a:r>
          </a:p>
          <a:p>
            <a:pPr algn="ctr">
              <a:lnSpc>
                <a:spcPts val="4099"/>
              </a:lnSpc>
            </a:pPr>
            <a:r>
              <a:rPr lang="en-US" sz="3727" spc="160">
                <a:solidFill>
                  <a:srgbClr val="5B666E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 DO VOLUME </a:t>
            </a:r>
          </a:p>
          <a:p>
            <a:pPr algn="ctr">
              <a:lnSpc>
                <a:spcPts val="4099"/>
              </a:lnSpc>
              <a:spcBef>
                <a:spcPct val="0"/>
              </a:spcBef>
            </a:pPr>
            <a:r>
              <a:rPr lang="en-US" sz="3727" spc="160">
                <a:solidFill>
                  <a:srgbClr val="5B666E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DE ÁGUA E ENERGIA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18015" y="8855269"/>
            <a:ext cx="5169731" cy="104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9"/>
              </a:lnSpc>
            </a:pPr>
            <a:r>
              <a:rPr lang="en-US" sz="3727" spc="160">
                <a:solidFill>
                  <a:srgbClr val="0C8EA1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RISCO DE PERDAS ECONÔMICAS E</a:t>
            </a:r>
          </a:p>
          <a:p>
            <a:pPr algn="ctr">
              <a:lnSpc>
                <a:spcPts val="4099"/>
              </a:lnSpc>
              <a:spcBef>
                <a:spcPct val="0"/>
              </a:spcBef>
            </a:pPr>
            <a:r>
              <a:rPr lang="en-US" sz="3727" spc="160">
                <a:solidFill>
                  <a:srgbClr val="0C8EA1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 INEFICIÊNCIA ENERGÉTICA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962853" y="4458542"/>
            <a:ext cx="3249216" cy="156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9"/>
              </a:lnSpc>
            </a:pPr>
            <a:r>
              <a:rPr lang="en-US" sz="3727" spc="160">
                <a:solidFill>
                  <a:srgbClr val="0C8EA1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• </a:t>
            </a:r>
            <a:r>
              <a:rPr lang="en-US" sz="3727" spc="160">
                <a:solidFill>
                  <a:srgbClr val="5B666E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DECISÕES POUCO </a:t>
            </a:r>
          </a:p>
          <a:p>
            <a:pPr algn="ctr">
              <a:lnSpc>
                <a:spcPts val="4099"/>
              </a:lnSpc>
            </a:pPr>
            <a:r>
              <a:rPr lang="en-US" sz="3727" spc="160">
                <a:solidFill>
                  <a:srgbClr val="5B666E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ESTRATÉGICAS PARA</a:t>
            </a:r>
          </a:p>
          <a:p>
            <a:pPr algn="ctr">
              <a:lnSpc>
                <a:spcPts val="4099"/>
              </a:lnSpc>
              <a:spcBef>
                <a:spcPct val="0"/>
              </a:spcBef>
            </a:pPr>
            <a:r>
              <a:rPr lang="en-US" sz="3727" spc="160">
                <a:solidFill>
                  <a:srgbClr val="5B666E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 O SETOR ELÉTRICO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2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171" y="217729"/>
            <a:ext cx="2350358" cy="2362869"/>
            <a:chOff x="0" y="0"/>
            <a:chExt cx="3133811" cy="3150492"/>
          </a:xfrm>
        </p:grpSpPr>
        <p:sp>
          <p:nvSpPr>
            <p:cNvPr name="Freeform 3" id="3"/>
            <p:cNvSpPr/>
            <p:nvPr/>
          </p:nvSpPr>
          <p:spPr>
            <a:xfrm flipH="false" flipV="true" rot="1537362">
              <a:off x="339178" y="597118"/>
              <a:ext cx="2455454" cy="2127037"/>
            </a:xfrm>
            <a:custGeom>
              <a:avLst/>
              <a:gdLst/>
              <a:ahLst/>
              <a:cxnLst/>
              <a:rect r="r" b="b" t="t" l="l"/>
              <a:pathLst>
                <a:path h="2127037" w="2455454">
                  <a:moveTo>
                    <a:pt x="0" y="2127037"/>
                  </a:moveTo>
                  <a:lnTo>
                    <a:pt x="2455454" y="2127037"/>
                  </a:lnTo>
                  <a:lnTo>
                    <a:pt x="2455454" y="0"/>
                  </a:lnTo>
                  <a:lnTo>
                    <a:pt x="0" y="0"/>
                  </a:lnTo>
                  <a:lnTo>
                    <a:pt x="0" y="2127037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337340" y="0"/>
              <a:ext cx="1651170" cy="2594038"/>
            </a:xfrm>
            <a:custGeom>
              <a:avLst/>
              <a:gdLst/>
              <a:ahLst/>
              <a:cxnLst/>
              <a:rect r="r" b="b" t="t" l="l"/>
              <a:pathLst>
                <a:path h="2594038" w="1651170">
                  <a:moveTo>
                    <a:pt x="1651170" y="0"/>
                  </a:moveTo>
                  <a:lnTo>
                    <a:pt x="0" y="0"/>
                  </a:lnTo>
                  <a:lnTo>
                    <a:pt x="0" y="2594038"/>
                  </a:lnTo>
                  <a:lnTo>
                    <a:pt x="1651170" y="2594038"/>
                  </a:lnTo>
                  <a:lnTo>
                    <a:pt x="165117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875764" y="579919"/>
              <a:ext cx="923152" cy="22566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757"/>
                </a:lnSpc>
                <a:spcBef>
                  <a:spcPct val="0"/>
                </a:spcBef>
              </a:pPr>
              <a:r>
                <a:rPr lang="en-US" sz="11597" spc="498">
                  <a:solidFill>
                    <a:srgbClr val="545454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H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842125" y="579919"/>
              <a:ext cx="819048" cy="22566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757"/>
                </a:lnSpc>
                <a:spcBef>
                  <a:spcPct val="0"/>
                </a:spcBef>
              </a:pPr>
              <a:r>
                <a:rPr lang="en-US" sz="11597" spc="498">
                  <a:solidFill>
                    <a:srgbClr val="545454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789269" y="257762"/>
            <a:ext cx="7553484" cy="1707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12"/>
              </a:lnSpc>
              <a:spcBef>
                <a:spcPct val="0"/>
              </a:spcBef>
            </a:pPr>
            <a:r>
              <a:rPr lang="en-US" sz="10008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SOlução proposta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220234" y="2886535"/>
            <a:ext cx="17938444" cy="7390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43118" indent="-421559" lvl="1">
              <a:lnSpc>
                <a:spcPts val="4295"/>
              </a:lnSpc>
              <a:buFont typeface="Arial"/>
              <a:buChar char="•"/>
            </a:pPr>
            <a:r>
              <a:rPr lang="en-US" sz="3905" spc="167">
                <a:solidFill>
                  <a:srgbClr val="0C8EA1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MONITORAMENTO CONSTANTE</a:t>
            </a:r>
            <a:r>
              <a:rPr lang="en-US" sz="3905" spc="167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 </a:t>
            </a:r>
            <a:r>
              <a:rPr lang="en-US" sz="3905" spc="167">
                <a:solidFill>
                  <a:srgbClr val="000000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– IMPLEMENTAR UM SISTEMA EFICAZ PARA ACOMPANHAR EM TEMPO REAL O VOLUME DE ÁGUA NAS HIDRELÉTRICAS.</a:t>
            </a:r>
          </a:p>
          <a:p>
            <a:pPr algn="just">
              <a:lnSpc>
                <a:spcPts val="4295"/>
              </a:lnSpc>
            </a:pPr>
          </a:p>
          <a:p>
            <a:pPr algn="just" marL="843118" indent="-421559" lvl="1">
              <a:lnSpc>
                <a:spcPts val="4295"/>
              </a:lnSpc>
              <a:buFont typeface="Arial"/>
              <a:buChar char="•"/>
            </a:pPr>
            <a:r>
              <a:rPr lang="en-US" sz="3905" spc="167">
                <a:solidFill>
                  <a:srgbClr val="0C8EA1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GESTÃO INTELIGENTE DOS RECURSOS</a:t>
            </a:r>
            <a:r>
              <a:rPr lang="en-US" sz="3905" spc="167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 </a:t>
            </a:r>
            <a:r>
              <a:rPr lang="en-US" sz="3905" spc="167">
                <a:solidFill>
                  <a:srgbClr val="000000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– MELHORAR A ADMINISTRAÇÃO DA ÁGUA ARMAZENADA PARA GARANTIR A GERAÇÃO EFICIENTE DE ENERGIA DURANTE PERÍODOS DE SECA.</a:t>
            </a:r>
          </a:p>
          <a:p>
            <a:pPr algn="just">
              <a:lnSpc>
                <a:spcPts val="4295"/>
              </a:lnSpc>
            </a:pPr>
          </a:p>
          <a:p>
            <a:pPr algn="just" marL="843118" indent="-421559" lvl="1">
              <a:lnSpc>
                <a:spcPts val="4295"/>
              </a:lnSpc>
              <a:buFont typeface="Arial"/>
              <a:buChar char="•"/>
            </a:pPr>
            <a:r>
              <a:rPr lang="en-US" sz="3905" spc="167">
                <a:solidFill>
                  <a:srgbClr val="0C8EA1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TRANSPARÊNCIA E FREQUÊNCIA DOS DADOS</a:t>
            </a:r>
            <a:r>
              <a:rPr lang="en-US" sz="3905" spc="167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 </a:t>
            </a:r>
            <a:r>
              <a:rPr lang="en-US" sz="3905" spc="167">
                <a:solidFill>
                  <a:srgbClr val="000000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– AUMENTAR A DISPONIBILIDADE E A PERIODICIDADE DA DIVULGAÇÃO DE INFORMAÇÕES SOBRE OS RESERVATÓRIOS.</a:t>
            </a:r>
          </a:p>
          <a:p>
            <a:pPr algn="just">
              <a:lnSpc>
                <a:spcPts val="4295"/>
              </a:lnSpc>
            </a:pPr>
          </a:p>
          <a:p>
            <a:pPr algn="just" marL="843118" indent="-421559" lvl="1">
              <a:lnSpc>
                <a:spcPts val="4295"/>
              </a:lnSpc>
              <a:buFont typeface="Arial"/>
              <a:buChar char="•"/>
            </a:pPr>
            <a:r>
              <a:rPr lang="en-US" sz="3905" spc="167">
                <a:solidFill>
                  <a:srgbClr val="0C8EA1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MERCADO FINANCEIRO </a:t>
            </a:r>
            <a:r>
              <a:rPr lang="en-US" sz="3905" spc="167">
                <a:solidFill>
                  <a:srgbClr val="000000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– FORTALECER A INDÚSTRIA HIDRELÉTRICA E O COMÉRCIO VAREJISTA POR MEIO DE DADOS ESTRATÉGICOS E PREVISÕES MAIS PRECISAS.</a:t>
            </a:r>
          </a:p>
          <a:p>
            <a:pPr algn="just">
              <a:lnSpc>
                <a:spcPts val="5507"/>
              </a:lnSpc>
            </a:pPr>
          </a:p>
          <a:p>
            <a:pPr algn="just">
              <a:lnSpc>
                <a:spcPts val="550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2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860529" y="8593169"/>
            <a:ext cx="19252956" cy="0"/>
          </a:xfrm>
          <a:prstGeom prst="line">
            <a:avLst/>
          </a:prstGeom>
          <a:ln cap="flat" w="142875">
            <a:solidFill>
              <a:srgbClr val="00C4C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617279" y="8048914"/>
            <a:ext cx="516255" cy="1279010"/>
          </a:xfrm>
          <a:custGeom>
            <a:avLst/>
            <a:gdLst/>
            <a:ahLst/>
            <a:cxnLst/>
            <a:rect r="r" b="b" t="t" l="l"/>
            <a:pathLst>
              <a:path h="1279010" w="516255">
                <a:moveTo>
                  <a:pt x="0" y="0"/>
                </a:moveTo>
                <a:lnTo>
                  <a:pt x="516255" y="0"/>
                </a:lnTo>
                <a:lnTo>
                  <a:pt x="516255" y="1279010"/>
                </a:lnTo>
                <a:lnTo>
                  <a:pt x="0" y="1279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411745" y="8048914"/>
            <a:ext cx="516255" cy="1279010"/>
          </a:xfrm>
          <a:custGeom>
            <a:avLst/>
            <a:gdLst/>
            <a:ahLst/>
            <a:cxnLst/>
            <a:rect r="r" b="b" t="t" l="l"/>
            <a:pathLst>
              <a:path h="1279010" w="516255">
                <a:moveTo>
                  <a:pt x="0" y="0"/>
                </a:moveTo>
                <a:lnTo>
                  <a:pt x="516255" y="0"/>
                </a:lnTo>
                <a:lnTo>
                  <a:pt x="516255" y="1279010"/>
                </a:lnTo>
                <a:lnTo>
                  <a:pt x="0" y="1279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402616" y="8048914"/>
            <a:ext cx="516255" cy="1279010"/>
          </a:xfrm>
          <a:custGeom>
            <a:avLst/>
            <a:gdLst/>
            <a:ahLst/>
            <a:cxnLst/>
            <a:rect r="r" b="b" t="t" l="l"/>
            <a:pathLst>
              <a:path h="1279010" w="516255">
                <a:moveTo>
                  <a:pt x="0" y="0"/>
                </a:moveTo>
                <a:lnTo>
                  <a:pt x="516255" y="0"/>
                </a:lnTo>
                <a:lnTo>
                  <a:pt x="516255" y="1279010"/>
                </a:lnTo>
                <a:lnTo>
                  <a:pt x="0" y="1279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2790" y="8048914"/>
            <a:ext cx="516255" cy="1279010"/>
          </a:xfrm>
          <a:custGeom>
            <a:avLst/>
            <a:gdLst/>
            <a:ahLst/>
            <a:cxnLst/>
            <a:rect r="r" b="b" t="t" l="l"/>
            <a:pathLst>
              <a:path h="1279010" w="516255">
                <a:moveTo>
                  <a:pt x="0" y="0"/>
                </a:moveTo>
                <a:lnTo>
                  <a:pt x="516255" y="0"/>
                </a:lnTo>
                <a:lnTo>
                  <a:pt x="516255" y="1279010"/>
                </a:lnTo>
                <a:lnTo>
                  <a:pt x="0" y="1279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209940" y="8048914"/>
            <a:ext cx="516255" cy="1279010"/>
          </a:xfrm>
          <a:custGeom>
            <a:avLst/>
            <a:gdLst/>
            <a:ahLst/>
            <a:cxnLst/>
            <a:rect r="r" b="b" t="t" l="l"/>
            <a:pathLst>
              <a:path h="1279010" w="516255">
                <a:moveTo>
                  <a:pt x="0" y="0"/>
                </a:moveTo>
                <a:lnTo>
                  <a:pt x="516255" y="0"/>
                </a:lnTo>
                <a:lnTo>
                  <a:pt x="516255" y="1279010"/>
                </a:lnTo>
                <a:lnTo>
                  <a:pt x="0" y="1279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91287" y="8048914"/>
            <a:ext cx="516255" cy="1279010"/>
          </a:xfrm>
          <a:custGeom>
            <a:avLst/>
            <a:gdLst/>
            <a:ahLst/>
            <a:cxnLst/>
            <a:rect r="r" b="b" t="t" l="l"/>
            <a:pathLst>
              <a:path h="1279010" w="516255">
                <a:moveTo>
                  <a:pt x="0" y="0"/>
                </a:moveTo>
                <a:lnTo>
                  <a:pt x="516255" y="0"/>
                </a:lnTo>
                <a:lnTo>
                  <a:pt x="516255" y="1279010"/>
                </a:lnTo>
                <a:lnTo>
                  <a:pt x="0" y="1279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4471" y="4053802"/>
            <a:ext cx="2912503" cy="2522956"/>
          </a:xfrm>
          <a:custGeom>
            <a:avLst/>
            <a:gdLst/>
            <a:ahLst/>
            <a:cxnLst/>
            <a:rect r="r" b="b" t="t" l="l"/>
            <a:pathLst>
              <a:path h="2522956" w="2912503">
                <a:moveTo>
                  <a:pt x="0" y="0"/>
                </a:moveTo>
                <a:lnTo>
                  <a:pt x="2912503" y="0"/>
                </a:lnTo>
                <a:lnTo>
                  <a:pt x="2912503" y="2522956"/>
                </a:lnTo>
                <a:lnTo>
                  <a:pt x="0" y="25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3429215" y="4053802"/>
            <a:ext cx="3026421" cy="2621637"/>
          </a:xfrm>
          <a:custGeom>
            <a:avLst/>
            <a:gdLst/>
            <a:ahLst/>
            <a:cxnLst/>
            <a:rect r="r" b="b" t="t" l="l"/>
            <a:pathLst>
              <a:path h="2621637" w="3026421">
                <a:moveTo>
                  <a:pt x="0" y="2621637"/>
                </a:moveTo>
                <a:lnTo>
                  <a:pt x="3026420" y="2621637"/>
                </a:lnTo>
                <a:lnTo>
                  <a:pt x="3026420" y="0"/>
                </a:lnTo>
                <a:lnTo>
                  <a:pt x="0" y="0"/>
                </a:lnTo>
                <a:lnTo>
                  <a:pt x="0" y="262163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268123" y="4006333"/>
            <a:ext cx="3026421" cy="2621637"/>
          </a:xfrm>
          <a:custGeom>
            <a:avLst/>
            <a:gdLst/>
            <a:ahLst/>
            <a:cxnLst/>
            <a:rect r="r" b="b" t="t" l="l"/>
            <a:pathLst>
              <a:path h="2621637" w="3026421">
                <a:moveTo>
                  <a:pt x="0" y="0"/>
                </a:moveTo>
                <a:lnTo>
                  <a:pt x="3026421" y="0"/>
                </a:lnTo>
                <a:lnTo>
                  <a:pt x="3026421" y="2621637"/>
                </a:lnTo>
                <a:lnTo>
                  <a:pt x="0" y="26216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0">
            <a:off x="9137339" y="4090301"/>
            <a:ext cx="3026421" cy="2621637"/>
          </a:xfrm>
          <a:custGeom>
            <a:avLst/>
            <a:gdLst/>
            <a:ahLst/>
            <a:cxnLst/>
            <a:rect r="r" b="b" t="t" l="l"/>
            <a:pathLst>
              <a:path h="2621637" w="3026421">
                <a:moveTo>
                  <a:pt x="0" y="2621637"/>
                </a:moveTo>
                <a:lnTo>
                  <a:pt x="3026421" y="2621637"/>
                </a:lnTo>
                <a:lnTo>
                  <a:pt x="3026421" y="0"/>
                </a:lnTo>
                <a:lnTo>
                  <a:pt x="0" y="0"/>
                </a:lnTo>
                <a:lnTo>
                  <a:pt x="0" y="262163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944663" y="4053802"/>
            <a:ext cx="3026421" cy="2621637"/>
          </a:xfrm>
          <a:custGeom>
            <a:avLst/>
            <a:gdLst/>
            <a:ahLst/>
            <a:cxnLst/>
            <a:rect r="r" b="b" t="t" l="l"/>
            <a:pathLst>
              <a:path h="2621637" w="3026421">
                <a:moveTo>
                  <a:pt x="0" y="0"/>
                </a:moveTo>
                <a:lnTo>
                  <a:pt x="3026420" y="0"/>
                </a:lnTo>
                <a:lnTo>
                  <a:pt x="3026420" y="2621637"/>
                </a:lnTo>
                <a:lnTo>
                  <a:pt x="0" y="26216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true" rot="0">
            <a:off x="14926010" y="4090301"/>
            <a:ext cx="3026421" cy="2621637"/>
          </a:xfrm>
          <a:custGeom>
            <a:avLst/>
            <a:gdLst/>
            <a:ahLst/>
            <a:cxnLst/>
            <a:rect r="r" b="b" t="t" l="l"/>
            <a:pathLst>
              <a:path h="2621637" w="3026421">
                <a:moveTo>
                  <a:pt x="0" y="2621637"/>
                </a:moveTo>
                <a:lnTo>
                  <a:pt x="3026420" y="2621637"/>
                </a:lnTo>
                <a:lnTo>
                  <a:pt x="3026420" y="0"/>
                </a:lnTo>
                <a:lnTo>
                  <a:pt x="0" y="0"/>
                </a:lnTo>
                <a:lnTo>
                  <a:pt x="0" y="2621637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463349" y="4251867"/>
            <a:ext cx="287471" cy="1409912"/>
          </a:xfrm>
          <a:custGeom>
            <a:avLst/>
            <a:gdLst/>
            <a:ahLst/>
            <a:cxnLst/>
            <a:rect r="r" b="b" t="t" l="l"/>
            <a:pathLst>
              <a:path h="1409912" w="287471">
                <a:moveTo>
                  <a:pt x="0" y="0"/>
                </a:moveTo>
                <a:lnTo>
                  <a:pt x="287470" y="0"/>
                </a:lnTo>
                <a:lnTo>
                  <a:pt x="287470" y="1409912"/>
                </a:lnTo>
                <a:lnTo>
                  <a:pt x="0" y="14099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477794">
            <a:off x="4553621" y="4396940"/>
            <a:ext cx="951120" cy="1369414"/>
          </a:xfrm>
          <a:custGeom>
            <a:avLst/>
            <a:gdLst/>
            <a:ahLst/>
            <a:cxnLst/>
            <a:rect r="r" b="b" t="t" l="l"/>
            <a:pathLst>
              <a:path h="1369414" w="951120">
                <a:moveTo>
                  <a:pt x="0" y="0"/>
                </a:moveTo>
                <a:lnTo>
                  <a:pt x="951120" y="0"/>
                </a:lnTo>
                <a:lnTo>
                  <a:pt x="951120" y="1369414"/>
                </a:lnTo>
                <a:lnTo>
                  <a:pt x="0" y="13694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967680" y="4630033"/>
            <a:ext cx="627333" cy="903228"/>
          </a:xfrm>
          <a:custGeom>
            <a:avLst/>
            <a:gdLst/>
            <a:ahLst/>
            <a:cxnLst/>
            <a:rect r="r" b="b" t="t" l="l"/>
            <a:pathLst>
              <a:path h="903228" w="627333">
                <a:moveTo>
                  <a:pt x="0" y="0"/>
                </a:moveTo>
                <a:lnTo>
                  <a:pt x="627333" y="0"/>
                </a:lnTo>
                <a:lnTo>
                  <a:pt x="627333" y="903228"/>
                </a:lnTo>
                <a:lnTo>
                  <a:pt x="0" y="9032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800469" y="5533261"/>
            <a:ext cx="1363477" cy="1043679"/>
          </a:xfrm>
          <a:custGeom>
            <a:avLst/>
            <a:gdLst/>
            <a:ahLst/>
            <a:cxnLst/>
            <a:rect r="r" b="b" t="t" l="l"/>
            <a:pathLst>
              <a:path h="1043679" w="1363477">
                <a:moveTo>
                  <a:pt x="0" y="0"/>
                </a:moveTo>
                <a:lnTo>
                  <a:pt x="1363476" y="0"/>
                </a:lnTo>
                <a:lnTo>
                  <a:pt x="1363476" y="1043679"/>
                </a:lnTo>
                <a:lnTo>
                  <a:pt x="0" y="104367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897746" y="5661779"/>
            <a:ext cx="1140643" cy="471941"/>
          </a:xfrm>
          <a:custGeom>
            <a:avLst/>
            <a:gdLst/>
            <a:ahLst/>
            <a:cxnLst/>
            <a:rect r="r" b="b" t="t" l="l"/>
            <a:pathLst>
              <a:path h="471941" w="1140643">
                <a:moveTo>
                  <a:pt x="0" y="0"/>
                </a:moveTo>
                <a:lnTo>
                  <a:pt x="1140643" y="0"/>
                </a:lnTo>
                <a:lnTo>
                  <a:pt x="1140643" y="471941"/>
                </a:lnTo>
                <a:lnTo>
                  <a:pt x="0" y="47194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144116" y="4753215"/>
            <a:ext cx="647904" cy="647904"/>
          </a:xfrm>
          <a:custGeom>
            <a:avLst/>
            <a:gdLst/>
            <a:ahLst/>
            <a:cxnLst/>
            <a:rect r="r" b="b" t="t" l="l"/>
            <a:pathLst>
              <a:path h="647904" w="647904">
                <a:moveTo>
                  <a:pt x="0" y="0"/>
                </a:moveTo>
                <a:lnTo>
                  <a:pt x="647904" y="0"/>
                </a:lnTo>
                <a:lnTo>
                  <a:pt x="647904" y="647904"/>
                </a:lnTo>
                <a:lnTo>
                  <a:pt x="0" y="64790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92751" y="4976818"/>
            <a:ext cx="1204527" cy="1204527"/>
          </a:xfrm>
          <a:custGeom>
            <a:avLst/>
            <a:gdLst/>
            <a:ahLst/>
            <a:cxnLst/>
            <a:rect r="r" b="b" t="t" l="l"/>
            <a:pathLst>
              <a:path h="1204527" w="1204527">
                <a:moveTo>
                  <a:pt x="0" y="0"/>
                </a:moveTo>
                <a:lnTo>
                  <a:pt x="1204528" y="0"/>
                </a:lnTo>
                <a:lnTo>
                  <a:pt x="1204528" y="1204527"/>
                </a:lnTo>
                <a:lnTo>
                  <a:pt x="0" y="120452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45883" y="4929803"/>
            <a:ext cx="1298264" cy="1251542"/>
          </a:xfrm>
          <a:custGeom>
            <a:avLst/>
            <a:gdLst/>
            <a:ahLst/>
            <a:cxnLst/>
            <a:rect r="r" b="b" t="t" l="l"/>
            <a:pathLst>
              <a:path h="1251542" w="1298264">
                <a:moveTo>
                  <a:pt x="0" y="0"/>
                </a:moveTo>
                <a:lnTo>
                  <a:pt x="1298264" y="0"/>
                </a:lnTo>
                <a:lnTo>
                  <a:pt x="1298264" y="1251542"/>
                </a:lnTo>
                <a:lnTo>
                  <a:pt x="0" y="125154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7050450" y="4848641"/>
            <a:ext cx="1735051" cy="1774372"/>
            <a:chOff x="0" y="0"/>
            <a:chExt cx="2313402" cy="236582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302320" y="497310"/>
              <a:ext cx="1212678" cy="1569347"/>
            </a:xfrm>
            <a:custGeom>
              <a:avLst/>
              <a:gdLst/>
              <a:ahLst/>
              <a:cxnLst/>
              <a:rect r="r" b="b" t="t" l="l"/>
              <a:pathLst>
                <a:path h="1569347" w="1212678">
                  <a:moveTo>
                    <a:pt x="0" y="0"/>
                  </a:moveTo>
                  <a:lnTo>
                    <a:pt x="1212677" y="0"/>
                  </a:lnTo>
                  <a:lnTo>
                    <a:pt x="1212677" y="1569347"/>
                  </a:lnTo>
                  <a:lnTo>
                    <a:pt x="0" y="1569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3010851">
              <a:off x="223494" y="454977"/>
              <a:ext cx="1866414" cy="1455875"/>
            </a:xfrm>
            <a:custGeom>
              <a:avLst/>
              <a:gdLst/>
              <a:ahLst/>
              <a:cxnLst/>
              <a:rect r="r" b="b" t="t" l="l"/>
              <a:pathLst>
                <a:path h="1455875" w="1866414">
                  <a:moveTo>
                    <a:pt x="0" y="0"/>
                  </a:moveTo>
                  <a:lnTo>
                    <a:pt x="1866414" y="0"/>
                  </a:lnTo>
                  <a:lnTo>
                    <a:pt x="1866414" y="1455875"/>
                  </a:lnTo>
                  <a:lnTo>
                    <a:pt x="0" y="14558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337017" y="4251867"/>
            <a:ext cx="721821" cy="1670577"/>
            <a:chOff x="0" y="0"/>
            <a:chExt cx="962427" cy="2227436"/>
          </a:xfrm>
        </p:grpSpPr>
        <p:sp>
          <p:nvSpPr>
            <p:cNvPr name="Freeform 27" id="27"/>
            <p:cNvSpPr/>
            <p:nvPr/>
          </p:nvSpPr>
          <p:spPr>
            <a:xfrm flipH="false" flipV="false" rot="5400000">
              <a:off x="112460" y="1115172"/>
              <a:ext cx="710321" cy="201806"/>
            </a:xfrm>
            <a:custGeom>
              <a:avLst/>
              <a:gdLst/>
              <a:ahLst/>
              <a:cxnLst/>
              <a:rect r="r" b="b" t="t" l="l"/>
              <a:pathLst>
                <a:path h="201806" w="710321">
                  <a:moveTo>
                    <a:pt x="0" y="0"/>
                  </a:moveTo>
                  <a:lnTo>
                    <a:pt x="710321" y="0"/>
                  </a:lnTo>
                  <a:lnTo>
                    <a:pt x="710321" y="201806"/>
                  </a:lnTo>
                  <a:lnTo>
                    <a:pt x="0" y="201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70365" y="0"/>
              <a:ext cx="821697" cy="1063373"/>
            </a:xfrm>
            <a:custGeom>
              <a:avLst/>
              <a:gdLst/>
              <a:ahLst/>
              <a:cxnLst/>
              <a:rect r="r" b="b" t="t" l="l"/>
              <a:pathLst>
                <a:path h="1063373" w="821697">
                  <a:moveTo>
                    <a:pt x="0" y="0"/>
                  </a:moveTo>
                  <a:lnTo>
                    <a:pt x="821697" y="0"/>
                  </a:lnTo>
                  <a:lnTo>
                    <a:pt x="821697" y="1063373"/>
                  </a:lnTo>
                  <a:lnTo>
                    <a:pt x="0" y="10633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9" id="29"/>
            <p:cNvGrpSpPr/>
            <p:nvPr/>
          </p:nvGrpSpPr>
          <p:grpSpPr>
            <a:xfrm rot="0">
              <a:off x="187248" y="379057"/>
              <a:ext cx="481858" cy="481858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04040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17"/>
                  </a:lnSpc>
                </a:pPr>
              </a:p>
            </p:txBody>
          </p:sp>
        </p:grpSp>
        <p:sp>
          <p:nvSpPr>
            <p:cNvPr name="Freeform 32" id="32"/>
            <p:cNvSpPr/>
            <p:nvPr/>
          </p:nvSpPr>
          <p:spPr>
            <a:xfrm flipH="false" flipV="false" rot="0">
              <a:off x="122931" y="316743"/>
              <a:ext cx="606857" cy="606857"/>
            </a:xfrm>
            <a:custGeom>
              <a:avLst/>
              <a:gdLst/>
              <a:ahLst/>
              <a:cxnLst/>
              <a:rect r="r" b="b" t="t" l="l"/>
              <a:pathLst>
                <a:path h="606857" w="606857">
                  <a:moveTo>
                    <a:pt x="0" y="0"/>
                  </a:moveTo>
                  <a:lnTo>
                    <a:pt x="606857" y="0"/>
                  </a:lnTo>
                  <a:lnTo>
                    <a:pt x="606857" y="606857"/>
                  </a:lnTo>
                  <a:lnTo>
                    <a:pt x="0" y="606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0" y="1571236"/>
              <a:ext cx="962427" cy="656201"/>
            </a:xfrm>
            <a:custGeom>
              <a:avLst/>
              <a:gdLst/>
              <a:ahLst/>
              <a:cxnLst/>
              <a:rect r="r" b="b" t="t" l="l"/>
              <a:pathLst>
                <a:path h="656201" w="962427">
                  <a:moveTo>
                    <a:pt x="0" y="0"/>
                  </a:moveTo>
                  <a:lnTo>
                    <a:pt x="962427" y="0"/>
                  </a:lnTo>
                  <a:lnTo>
                    <a:pt x="962427" y="656200"/>
                  </a:lnTo>
                  <a:lnTo>
                    <a:pt x="0" y="656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34" id="34"/>
          <p:cNvSpPr/>
          <p:nvPr/>
        </p:nvSpPr>
        <p:spPr>
          <a:xfrm flipH="false" flipV="false" rot="0">
            <a:off x="15829556" y="4422063"/>
            <a:ext cx="1239716" cy="1239716"/>
          </a:xfrm>
          <a:custGeom>
            <a:avLst/>
            <a:gdLst/>
            <a:ahLst/>
            <a:cxnLst/>
            <a:rect r="r" b="b" t="t" l="l"/>
            <a:pathLst>
              <a:path h="1239716" w="1239716">
                <a:moveTo>
                  <a:pt x="0" y="0"/>
                </a:moveTo>
                <a:lnTo>
                  <a:pt x="1239716" y="0"/>
                </a:lnTo>
                <a:lnTo>
                  <a:pt x="1239716" y="1239716"/>
                </a:lnTo>
                <a:lnTo>
                  <a:pt x="0" y="1239716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2725767" y="3022244"/>
            <a:ext cx="13455326" cy="385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0"/>
              </a:lnSpc>
              <a:spcBef>
                <a:spcPct val="0"/>
              </a:spcBef>
            </a:pPr>
            <a:r>
              <a:rPr lang="en-US" sz="2810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  MONITORAMENTO INTELIGENTE DO VOLUME DE REPRESAS EM TEMPO REAL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63318" y="9371965"/>
            <a:ext cx="1314809" cy="198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b="true" sz="140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ETAPA 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207807" y="9371965"/>
            <a:ext cx="1314809" cy="198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b="true" sz="140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ETAPA 2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002273" y="9371965"/>
            <a:ext cx="1314809" cy="198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b="true" sz="140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ETAPA 3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993145" y="9371965"/>
            <a:ext cx="1314809" cy="198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b="true" sz="140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ETAPA 4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800469" y="9371965"/>
            <a:ext cx="1314809" cy="198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b="true" sz="140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ETAPA 5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5781815" y="9371965"/>
            <a:ext cx="1314809" cy="198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b="true" sz="1400">
                <a:solidFill>
                  <a:srgbClr val="54545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ETAPA 6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8286910" y="203565"/>
            <a:ext cx="1714180" cy="1723304"/>
            <a:chOff x="0" y="0"/>
            <a:chExt cx="2285573" cy="2297739"/>
          </a:xfrm>
        </p:grpSpPr>
        <p:sp>
          <p:nvSpPr>
            <p:cNvPr name="Freeform 43" id="43"/>
            <p:cNvSpPr/>
            <p:nvPr/>
          </p:nvSpPr>
          <p:spPr>
            <a:xfrm flipH="false" flipV="true" rot="1537362">
              <a:off x="247372" y="435494"/>
              <a:ext cx="1790829" cy="1551306"/>
            </a:xfrm>
            <a:custGeom>
              <a:avLst/>
              <a:gdLst/>
              <a:ahLst/>
              <a:cxnLst/>
              <a:rect r="r" b="b" t="t" l="l"/>
              <a:pathLst>
                <a:path h="1551306" w="1790829">
                  <a:moveTo>
                    <a:pt x="0" y="1551306"/>
                  </a:moveTo>
                  <a:lnTo>
                    <a:pt x="1790829" y="1551306"/>
                  </a:lnTo>
                  <a:lnTo>
                    <a:pt x="1790829" y="0"/>
                  </a:lnTo>
                  <a:lnTo>
                    <a:pt x="0" y="0"/>
                  </a:lnTo>
                  <a:lnTo>
                    <a:pt x="0" y="1551306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4" id="44"/>
            <p:cNvSpPr/>
            <p:nvPr/>
          </p:nvSpPr>
          <p:spPr>
            <a:xfrm flipH="true" flipV="false" rot="0">
              <a:off x="975358" y="0"/>
              <a:ext cx="1204243" cy="1891902"/>
            </a:xfrm>
            <a:custGeom>
              <a:avLst/>
              <a:gdLst/>
              <a:ahLst/>
              <a:cxnLst/>
              <a:rect r="r" b="b" t="t" l="l"/>
              <a:pathLst>
                <a:path h="1891902" w="1204243">
                  <a:moveTo>
                    <a:pt x="1204243" y="0"/>
                  </a:moveTo>
                  <a:lnTo>
                    <a:pt x="0" y="0"/>
                  </a:lnTo>
                  <a:lnTo>
                    <a:pt x="0" y="1891902"/>
                  </a:lnTo>
                  <a:lnTo>
                    <a:pt x="1204243" y="1891902"/>
                  </a:lnTo>
                  <a:lnTo>
                    <a:pt x="1204243" y="0"/>
                  </a:lnTo>
                  <a:close/>
                </a:path>
              </a:pathLst>
            </a:custGeom>
            <a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5" id="45"/>
            <p:cNvSpPr txBox="true"/>
            <p:nvPr/>
          </p:nvSpPr>
          <p:spPr>
            <a:xfrm rot="0">
              <a:off x="638719" y="420158"/>
              <a:ext cx="673279" cy="16486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304"/>
                </a:lnSpc>
                <a:spcBef>
                  <a:spcPct val="0"/>
                </a:spcBef>
              </a:pPr>
              <a:r>
                <a:rPr lang="en-US" sz="8458" spc="363">
                  <a:solidFill>
                    <a:srgbClr val="545454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H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1343512" y="420158"/>
              <a:ext cx="597354" cy="16486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304"/>
                </a:lnSpc>
                <a:spcBef>
                  <a:spcPct val="0"/>
                </a:spcBef>
              </a:pPr>
              <a:r>
                <a:rPr lang="en-US" sz="8458" spc="363">
                  <a:solidFill>
                    <a:srgbClr val="545454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S</a:t>
              </a: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7130339" y="1888052"/>
            <a:ext cx="4014000" cy="1096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40"/>
              </a:lnSpc>
              <a:spcBef>
                <a:spcPct val="0"/>
              </a:spcBef>
            </a:pPr>
            <a:r>
              <a:rPr lang="en-US" sz="7582" spc="326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HYDROSCAN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94769" y="6781420"/>
            <a:ext cx="3788551" cy="1108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4"/>
              </a:lnSpc>
            </a:pPr>
            <a:r>
              <a:rPr lang="en-US" sz="2117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instalação do</a:t>
            </a:r>
          </a:p>
          <a:p>
            <a:pPr algn="ctr">
              <a:lnSpc>
                <a:spcPts val="2964"/>
              </a:lnSpc>
            </a:pPr>
            <a:r>
              <a:rPr lang="en-US" sz="2117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sensor ultrassônico</a:t>
            </a:r>
          </a:p>
          <a:p>
            <a:pPr algn="ctr" marL="0" indent="0" lvl="0">
              <a:lnSpc>
                <a:spcPts val="2964"/>
              </a:lnSpc>
              <a:spcBef>
                <a:spcPct val="0"/>
              </a:spcBef>
            </a:pPr>
            <a:r>
              <a:rPr lang="en-US" sz="2117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 em um ponto estratégico da represa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3577374" y="6781420"/>
            <a:ext cx="2785129" cy="113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7"/>
              </a:lnSpc>
            </a:pPr>
            <a:r>
              <a:rPr lang="en-US" sz="2155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coleta de dados e </a:t>
            </a:r>
          </a:p>
          <a:p>
            <a:pPr algn="ctr">
              <a:lnSpc>
                <a:spcPts val="3017"/>
              </a:lnSpc>
            </a:pPr>
            <a:r>
              <a:rPr lang="en-US" sz="2155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monitoramento </a:t>
            </a:r>
          </a:p>
          <a:p>
            <a:pPr algn="ctr" marL="0" indent="0" lvl="0">
              <a:lnSpc>
                <a:spcPts val="3017"/>
              </a:lnSpc>
              <a:spcBef>
                <a:spcPct val="0"/>
              </a:spcBef>
            </a:pPr>
            <a:r>
              <a:rPr lang="en-US" sz="2155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 do nível da água 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2160699" y="6781420"/>
            <a:ext cx="2594348" cy="1108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7"/>
              </a:lnSpc>
            </a:pPr>
            <a:r>
              <a:rPr lang="en-US" sz="2155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Exibir as informações no site institucional </a:t>
            </a:r>
          </a:p>
          <a:p>
            <a:pPr algn="ctr" marL="0" indent="0" lvl="0">
              <a:lnSpc>
                <a:spcPts val="3017"/>
              </a:lnSpc>
              <a:spcBef>
                <a:spcPct val="0"/>
              </a:spcBef>
            </a:pPr>
            <a:r>
              <a:rPr lang="en-US" sz="2155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em tempo real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6549652" y="6781420"/>
            <a:ext cx="2594348" cy="755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7"/>
              </a:lnSpc>
            </a:pPr>
            <a:r>
              <a:rPr lang="en-US" sz="2155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Processamento e analise</a:t>
            </a:r>
          </a:p>
          <a:p>
            <a:pPr algn="ctr" marL="0" indent="0" lvl="0">
              <a:lnSpc>
                <a:spcPts val="3017"/>
              </a:lnSpc>
              <a:spcBef>
                <a:spcPct val="0"/>
              </a:spcBef>
            </a:pPr>
            <a:r>
              <a:rPr lang="en-US" sz="2155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dos dados coletados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9400753" y="6820766"/>
            <a:ext cx="2594348" cy="755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7"/>
              </a:lnSpc>
            </a:pPr>
            <a:r>
              <a:rPr lang="en-US" sz="2155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armazenamento dos</a:t>
            </a:r>
          </a:p>
          <a:p>
            <a:pPr algn="ctr" marL="0" indent="0" lvl="0">
              <a:lnSpc>
                <a:spcPts val="3017"/>
              </a:lnSpc>
              <a:spcBef>
                <a:spcPct val="0"/>
              </a:spcBef>
            </a:pPr>
            <a:r>
              <a:rPr lang="en-US" sz="2155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 dados em nuvem 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5152240" y="6781420"/>
            <a:ext cx="2594348" cy="37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17"/>
              </a:lnSpc>
              <a:spcBef>
                <a:spcPct val="0"/>
              </a:spcBef>
            </a:pPr>
            <a:r>
              <a:rPr lang="en-US" sz="2155">
                <a:solidFill>
                  <a:srgbClr val="00C4CC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Processo concluído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8E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90875"/>
            <a:ext cx="960049" cy="965160"/>
            <a:chOff x="0" y="0"/>
            <a:chExt cx="1280065" cy="1286879"/>
          </a:xfrm>
        </p:grpSpPr>
        <p:sp>
          <p:nvSpPr>
            <p:cNvPr name="Freeform 3" id="3"/>
            <p:cNvSpPr/>
            <p:nvPr/>
          </p:nvSpPr>
          <p:spPr>
            <a:xfrm flipH="false" flipV="true" rot="1537362">
              <a:off x="138544" y="243904"/>
              <a:ext cx="1002978" cy="868829"/>
            </a:xfrm>
            <a:custGeom>
              <a:avLst/>
              <a:gdLst/>
              <a:ahLst/>
              <a:cxnLst/>
              <a:rect r="r" b="b" t="t" l="l"/>
              <a:pathLst>
                <a:path h="868829" w="1002978">
                  <a:moveTo>
                    <a:pt x="0" y="868830"/>
                  </a:moveTo>
                  <a:lnTo>
                    <a:pt x="1002978" y="868830"/>
                  </a:lnTo>
                  <a:lnTo>
                    <a:pt x="1002978" y="0"/>
                  </a:lnTo>
                  <a:lnTo>
                    <a:pt x="0" y="0"/>
                  </a:lnTo>
                  <a:lnTo>
                    <a:pt x="0" y="86883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546262" y="0"/>
              <a:ext cx="674452" cy="1059585"/>
            </a:xfrm>
            <a:custGeom>
              <a:avLst/>
              <a:gdLst/>
              <a:ahLst/>
              <a:cxnLst/>
              <a:rect r="r" b="b" t="t" l="l"/>
              <a:pathLst>
                <a:path h="1059585" w="674452">
                  <a:moveTo>
                    <a:pt x="674453" y="0"/>
                  </a:moveTo>
                  <a:lnTo>
                    <a:pt x="0" y="0"/>
                  </a:lnTo>
                  <a:lnTo>
                    <a:pt x="0" y="1059585"/>
                  </a:lnTo>
                  <a:lnTo>
                    <a:pt x="674453" y="1059585"/>
                  </a:lnTo>
                  <a:lnTo>
                    <a:pt x="674453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357723" y="226548"/>
              <a:ext cx="377079" cy="9321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10"/>
                </a:lnSpc>
                <a:spcBef>
                  <a:spcPct val="0"/>
                </a:spcBef>
              </a:pPr>
              <a:r>
                <a:rPr lang="en-US" sz="4737" spc="203">
                  <a:solidFill>
                    <a:srgbClr val="545454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H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752452" y="226548"/>
              <a:ext cx="334556" cy="9321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10"/>
                </a:lnSpc>
                <a:spcBef>
                  <a:spcPct val="0"/>
                </a:spcBef>
              </a:pPr>
              <a:r>
                <a:rPr lang="en-US" sz="4737" spc="203">
                  <a:solidFill>
                    <a:srgbClr val="545454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S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32158" y="1522347"/>
            <a:ext cx="17570868" cy="7692171"/>
          </a:xfrm>
          <a:custGeom>
            <a:avLst/>
            <a:gdLst/>
            <a:ahLst/>
            <a:cxnLst/>
            <a:rect r="r" b="b" t="t" l="l"/>
            <a:pathLst>
              <a:path h="7692171" w="17570868">
                <a:moveTo>
                  <a:pt x="0" y="0"/>
                </a:moveTo>
                <a:lnTo>
                  <a:pt x="17570869" y="0"/>
                </a:lnTo>
                <a:lnTo>
                  <a:pt x="17570869" y="7692170"/>
                </a:lnTo>
                <a:lnTo>
                  <a:pt x="0" y="76921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64" t="-11624" r="-8411" b="-2051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502004" y="-209550"/>
            <a:ext cx="3031177" cy="1850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33"/>
              </a:lnSpc>
              <a:spcBef>
                <a:spcPct val="0"/>
              </a:spcBef>
            </a:pPr>
            <a:r>
              <a:rPr lang="en-US" sz="10809">
                <a:solidFill>
                  <a:srgbClr val="E2E2E3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Trello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9377" y="9422082"/>
            <a:ext cx="16789246" cy="67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8"/>
              </a:lnSpc>
            </a:pPr>
            <a:r>
              <a:rPr lang="en-US" sz="4653" spc="200">
                <a:solidFill>
                  <a:srgbClr val="E2E2E3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O TRELLO FOI ESCOLHIDO COMO FERRAMENTA DE GESTÃO PARA ORGANIZAR O PROJETO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2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76906" y="414766"/>
            <a:ext cx="15134189" cy="9399160"/>
            <a:chOff x="0" y="0"/>
            <a:chExt cx="6357620" cy="39484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35940"/>
              <a:ext cx="6357620" cy="3413760"/>
            </a:xfrm>
            <a:custGeom>
              <a:avLst/>
              <a:gdLst/>
              <a:ahLst/>
              <a:cxnLst/>
              <a:rect r="r" b="b" t="t" l="l"/>
              <a:pathLst>
                <a:path h="3413760" w="6357620">
                  <a:moveTo>
                    <a:pt x="0" y="0"/>
                  </a:moveTo>
                  <a:lnTo>
                    <a:pt x="6357620" y="0"/>
                  </a:lnTo>
                  <a:lnTo>
                    <a:pt x="6357620" y="3413760"/>
                  </a:lnTo>
                  <a:lnTo>
                    <a:pt x="0" y="34137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05" t="-6929" r="-2186" b="-7037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8890" cy="3948430"/>
            </a:xfrm>
            <a:custGeom>
              <a:avLst/>
              <a:gdLst/>
              <a:ahLst/>
              <a:cxnLst/>
              <a:rect r="r" b="b" t="t" l="l"/>
              <a:pathLst>
                <a:path h="3948430" w="6358890">
                  <a:moveTo>
                    <a:pt x="635762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948430"/>
                  </a:lnTo>
                  <a:lnTo>
                    <a:pt x="6060440" y="3948430"/>
                  </a:lnTo>
                  <a:lnTo>
                    <a:pt x="6358890" y="3948430"/>
                  </a:lnTo>
                  <a:lnTo>
                    <a:pt x="6358890" y="3948430"/>
                  </a:lnTo>
                  <a:lnTo>
                    <a:pt x="6357620" y="0"/>
                  </a:lnTo>
                  <a:lnTo>
                    <a:pt x="6357620" y="0"/>
                  </a:lnTo>
                  <a:close/>
                  <a:moveTo>
                    <a:pt x="6111240" y="3897630"/>
                  </a:moveTo>
                  <a:lnTo>
                    <a:pt x="6111240" y="2863850"/>
                  </a:lnTo>
                  <a:lnTo>
                    <a:pt x="6308090" y="2863850"/>
                  </a:lnTo>
                  <a:lnTo>
                    <a:pt x="6308090" y="3897630"/>
                  </a:lnTo>
                  <a:lnTo>
                    <a:pt x="6111240" y="3897630"/>
                  </a:lnTo>
                  <a:close/>
                  <a:moveTo>
                    <a:pt x="6306820" y="2141220"/>
                  </a:moveTo>
                  <a:lnTo>
                    <a:pt x="6109970" y="2141220"/>
                  </a:lnTo>
                  <a:lnTo>
                    <a:pt x="6109970" y="535940"/>
                  </a:lnTo>
                  <a:lnTo>
                    <a:pt x="6306820" y="535940"/>
                  </a:lnTo>
                  <a:lnTo>
                    <a:pt x="6306820" y="2141220"/>
                  </a:lnTo>
                  <a:close/>
                  <a:moveTo>
                    <a:pt x="6060440" y="2141220"/>
                  </a:moveTo>
                  <a:lnTo>
                    <a:pt x="6060440" y="2865120"/>
                  </a:lnTo>
                  <a:lnTo>
                    <a:pt x="6060440" y="3898900"/>
                  </a:lnTo>
                  <a:lnTo>
                    <a:pt x="50800" y="3898900"/>
                  </a:lnTo>
                  <a:lnTo>
                    <a:pt x="50800" y="535940"/>
                  </a:lnTo>
                  <a:lnTo>
                    <a:pt x="6060440" y="535940"/>
                  </a:lnTo>
                  <a:lnTo>
                    <a:pt x="6060440" y="2141220"/>
                  </a:lnTo>
                  <a:close/>
                </a:path>
              </a:pathLst>
            </a:custGeom>
            <a:solidFill>
              <a:srgbClr val="5B666E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98120" y="100330"/>
              <a:ext cx="6109970" cy="3798570"/>
            </a:xfrm>
            <a:custGeom>
              <a:avLst/>
              <a:gdLst/>
              <a:ahLst/>
              <a:cxnLst/>
              <a:rect r="r" b="b" t="t" l="l"/>
              <a:pathLst>
                <a:path h="3798570" w="6109970">
                  <a:moveTo>
                    <a:pt x="5913120" y="2764790"/>
                  </a:moveTo>
                  <a:lnTo>
                    <a:pt x="6109970" y="2764790"/>
                  </a:lnTo>
                  <a:lnTo>
                    <a:pt x="6109970" y="3798570"/>
                  </a:lnTo>
                  <a:lnTo>
                    <a:pt x="5913120" y="3798570"/>
                  </a:lnTo>
                  <a:lnTo>
                    <a:pt x="5913120" y="2764790"/>
                  </a:lnTo>
                  <a:close/>
                  <a:moveTo>
                    <a:pt x="5913120" y="435610"/>
                  </a:moveTo>
                  <a:lnTo>
                    <a:pt x="5913120" y="2040890"/>
                  </a:lnTo>
                  <a:lnTo>
                    <a:pt x="6109970" y="2040890"/>
                  </a:lnTo>
                  <a:lnTo>
                    <a:pt x="6109970" y="435610"/>
                  </a:lnTo>
                  <a:lnTo>
                    <a:pt x="5913120" y="435610"/>
                  </a:lnTo>
                  <a:close/>
                  <a:moveTo>
                    <a:pt x="115570" y="45720"/>
                  </a:moveTo>
                  <a:cubicBezTo>
                    <a:pt x="52070" y="45720"/>
                    <a:pt x="0" y="97790"/>
                    <a:pt x="0" y="161290"/>
                  </a:cubicBezTo>
                  <a:cubicBezTo>
                    <a:pt x="0" y="224790"/>
                    <a:pt x="52070" y="276860"/>
                    <a:pt x="115570" y="276860"/>
                  </a:cubicBezTo>
                  <a:cubicBezTo>
                    <a:pt x="179070" y="276860"/>
                    <a:pt x="231140" y="224790"/>
                    <a:pt x="231140" y="161290"/>
                  </a:cubicBezTo>
                  <a:cubicBezTo>
                    <a:pt x="231140" y="97790"/>
                    <a:pt x="180340" y="45720"/>
                    <a:pt x="115570" y="45720"/>
                  </a:cubicBezTo>
                  <a:close/>
                  <a:moveTo>
                    <a:pt x="427990" y="45720"/>
                  </a:moveTo>
                  <a:cubicBezTo>
                    <a:pt x="364490" y="45720"/>
                    <a:pt x="312420" y="97790"/>
                    <a:pt x="312420" y="161290"/>
                  </a:cubicBezTo>
                  <a:cubicBezTo>
                    <a:pt x="312420" y="224790"/>
                    <a:pt x="364490" y="276860"/>
                    <a:pt x="427990" y="276860"/>
                  </a:cubicBezTo>
                  <a:cubicBezTo>
                    <a:pt x="491490" y="276860"/>
                    <a:pt x="543560" y="224790"/>
                    <a:pt x="543560" y="161290"/>
                  </a:cubicBezTo>
                  <a:cubicBezTo>
                    <a:pt x="543560" y="97790"/>
                    <a:pt x="491490" y="45720"/>
                    <a:pt x="427990" y="45720"/>
                  </a:cubicBezTo>
                  <a:close/>
                  <a:moveTo>
                    <a:pt x="739140" y="45720"/>
                  </a:moveTo>
                  <a:cubicBezTo>
                    <a:pt x="675640" y="45720"/>
                    <a:pt x="623570" y="97790"/>
                    <a:pt x="623570" y="161290"/>
                  </a:cubicBezTo>
                  <a:cubicBezTo>
                    <a:pt x="623570" y="224790"/>
                    <a:pt x="675640" y="276860"/>
                    <a:pt x="739140" y="276860"/>
                  </a:cubicBezTo>
                  <a:cubicBezTo>
                    <a:pt x="802640" y="276860"/>
                    <a:pt x="854710" y="224790"/>
                    <a:pt x="854710" y="161290"/>
                  </a:cubicBezTo>
                  <a:cubicBezTo>
                    <a:pt x="854710" y="97790"/>
                    <a:pt x="803910" y="45720"/>
                    <a:pt x="739140" y="45720"/>
                  </a:cubicBezTo>
                  <a:close/>
                  <a:moveTo>
                    <a:pt x="5966460" y="242570"/>
                  </a:moveTo>
                  <a:lnTo>
                    <a:pt x="5866130" y="242570"/>
                  </a:lnTo>
                  <a:lnTo>
                    <a:pt x="6022340" y="86360"/>
                  </a:lnTo>
                  <a:lnTo>
                    <a:pt x="6022340" y="186690"/>
                  </a:lnTo>
                  <a:lnTo>
                    <a:pt x="6073140" y="186690"/>
                  </a:lnTo>
                  <a:lnTo>
                    <a:pt x="6073140" y="0"/>
                  </a:lnTo>
                  <a:lnTo>
                    <a:pt x="5885180" y="0"/>
                  </a:lnTo>
                  <a:lnTo>
                    <a:pt x="5885180" y="50800"/>
                  </a:lnTo>
                  <a:lnTo>
                    <a:pt x="5985510" y="50800"/>
                  </a:lnTo>
                  <a:lnTo>
                    <a:pt x="5829300" y="207010"/>
                  </a:lnTo>
                  <a:lnTo>
                    <a:pt x="5829300" y="106680"/>
                  </a:lnTo>
                  <a:lnTo>
                    <a:pt x="5778500" y="106680"/>
                  </a:lnTo>
                  <a:lnTo>
                    <a:pt x="5778500" y="293370"/>
                  </a:lnTo>
                  <a:lnTo>
                    <a:pt x="5966460" y="293370"/>
                  </a:lnTo>
                  <a:lnTo>
                    <a:pt x="5966460" y="242570"/>
                  </a:lnTo>
                  <a:close/>
                </a:path>
              </a:pathLst>
            </a:custGeom>
            <a:solidFill>
              <a:srgbClr val="00C4CC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517344" y="597522"/>
            <a:ext cx="4360366" cy="1036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93"/>
              </a:lnSpc>
              <a:spcBef>
                <a:spcPct val="0"/>
              </a:spcBef>
            </a:pPr>
            <a:r>
              <a:rPr lang="en-US" sz="6066" u="sng">
                <a:solidFill>
                  <a:srgbClr val="00C4CC"/>
                </a:solidFill>
                <a:latin typeface="Bebas Neue Cyrillic"/>
                <a:ea typeface="Bebas Neue Cyrillic"/>
                <a:cs typeface="Bebas Neue Cyrillic"/>
                <a:sym typeface="Bebas Neue Cyrillic"/>
                <a:hlinkClick r:id="rId3" tooltip="https://www.figma.com/proto/S7j96QhEjrzJd9h9DqYZDa/Material-3-Design-Kit-(Community)?node-id=56797-257&amp;p=f&amp;t=TUoueqLfT5xbl5lt-0&amp;scaling=min-zoom&amp;content-scaling=fixed&amp;page-id=56796%3A114&amp;starting-point-node-id=56797%3A257"/>
              </a:rPr>
              <a:t>PROTOTIPO do site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2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18771" y="-2122742"/>
            <a:ext cx="9140434" cy="13741110"/>
            <a:chOff x="0" y="0"/>
            <a:chExt cx="888764" cy="13361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88764" cy="1336108"/>
            </a:xfrm>
            <a:custGeom>
              <a:avLst/>
              <a:gdLst/>
              <a:ahLst/>
              <a:cxnLst/>
              <a:rect r="r" b="b" t="t" l="l"/>
              <a:pathLst>
                <a:path h="1336108" w="888764">
                  <a:moveTo>
                    <a:pt x="0" y="0"/>
                  </a:moveTo>
                  <a:lnTo>
                    <a:pt x="888764" y="0"/>
                  </a:lnTo>
                  <a:lnTo>
                    <a:pt x="888764" y="1336108"/>
                  </a:lnTo>
                  <a:lnTo>
                    <a:pt x="0" y="1336108"/>
                  </a:lnTo>
                  <a:close/>
                </a:path>
              </a:pathLst>
            </a:custGeom>
            <a:blipFill>
              <a:blip r:embed="rId2"/>
              <a:stretch>
                <a:fillRect l="-83629" t="0" r="-83629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1123588" y="118568"/>
            <a:ext cx="5968138" cy="4244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96"/>
              </a:lnSpc>
            </a:pPr>
            <a:r>
              <a:rPr lang="en-US" sz="12212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Simulador</a:t>
            </a:r>
          </a:p>
          <a:p>
            <a:pPr algn="ctr">
              <a:lnSpc>
                <a:spcPts val="17096"/>
              </a:lnSpc>
              <a:spcBef>
                <a:spcPct val="0"/>
              </a:spcBef>
            </a:pPr>
            <a:r>
              <a:rPr lang="en-US" sz="12212">
                <a:solidFill>
                  <a:srgbClr val="545454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 financeiro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99427" y="4258436"/>
            <a:ext cx="6816461" cy="5293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C8EA1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o QUE POSSO ACOMPANHAR COM SIMULADOR? </a:t>
            </a:r>
          </a:p>
          <a:p>
            <a:pPr algn="ctr">
              <a:lnSpc>
                <a:spcPts val="7000"/>
              </a:lnSpc>
            </a:pP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C8EA1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• VOLUME ATUAL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C8EA1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• GERAÇÃO.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C8EA1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• MARGEM DE GANHO.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DAGhcKxmBjY</dc:identifier>
  <dcterms:modified xsi:type="dcterms:W3CDTF">2011-08-01T06:04:30Z</dcterms:modified>
  <cp:revision>1</cp:revision>
  <dc:title>Apresentação hydroscan PI</dc:title>
</cp:coreProperties>
</file>