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Telegraf Bold" charset="1" panose="00000800000000000000"/>
      <p:regular r:id="rId30"/>
    </p:embeddedFont>
    <p:embeddedFont>
      <p:font typeface="Arimo" charset="1" panose="020B0604020202020204"/>
      <p:regular r:id="rId31"/>
    </p:embeddedFont>
    <p:embeddedFont>
      <p:font typeface="Telegraf" charset="1" panose="000005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1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21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23.jpe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8.png" Type="http://schemas.openxmlformats.org/officeDocument/2006/relationships/image"/><Relationship Id="rId5" Target="https://youtu.be/9OL2NPmLXvo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5.pn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jpeg" Type="http://schemas.openxmlformats.org/officeDocument/2006/relationships/image"/><Relationship Id="rId5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jpeg" Type="http://schemas.openxmlformats.org/officeDocument/2006/relationships/image"/><Relationship Id="rId5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jpeg" Type="http://schemas.openxmlformats.org/officeDocument/2006/relationships/image"/><Relationship Id="rId5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12.jpeg" Type="http://schemas.openxmlformats.org/officeDocument/2006/relationships/image"/><Relationship Id="rId6" Target="../media/image1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56868" y="1444638"/>
            <a:ext cx="285569" cy="285569"/>
            <a:chOff x="0" y="0"/>
            <a:chExt cx="285572" cy="2855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5623" cy="285623"/>
            </a:xfrm>
            <a:custGeom>
              <a:avLst/>
              <a:gdLst/>
              <a:ahLst/>
              <a:cxnLst/>
              <a:rect r="r" b="b" t="t" l="l"/>
              <a:pathLst>
                <a:path h="285623" w="285623">
                  <a:moveTo>
                    <a:pt x="0" y="0"/>
                  </a:moveTo>
                  <a:lnTo>
                    <a:pt x="0" y="285623"/>
                  </a:lnTo>
                  <a:lnTo>
                    <a:pt x="285623" y="285623"/>
                  </a:lnTo>
                  <a:lnTo>
                    <a:pt x="285623" y="0"/>
                  </a:lnTo>
                  <a:close/>
                </a:path>
              </a:pathLst>
            </a:custGeom>
            <a:solidFill>
              <a:srgbClr val="FBB818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297497" y="1485824"/>
            <a:ext cx="8985152" cy="165097"/>
          </a:xfrm>
          <a:custGeom>
            <a:avLst/>
            <a:gdLst/>
            <a:ahLst/>
            <a:cxnLst/>
            <a:rect r="r" b="b" t="t" l="l"/>
            <a:pathLst>
              <a:path h="165097" w="8985152">
                <a:moveTo>
                  <a:pt x="0" y="0"/>
                </a:moveTo>
                <a:lnTo>
                  <a:pt x="8985151" y="0"/>
                </a:lnTo>
                <a:lnTo>
                  <a:pt x="8985151" y="165097"/>
                </a:lnTo>
                <a:lnTo>
                  <a:pt x="0" y="1650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4345307" y="0"/>
            <a:ext cx="3942693" cy="10287000"/>
            <a:chOff x="0" y="0"/>
            <a:chExt cx="3942702" cy="10287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42715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3942715">
                  <a:moveTo>
                    <a:pt x="0" y="0"/>
                  </a:moveTo>
                  <a:lnTo>
                    <a:pt x="0" y="10287000"/>
                  </a:lnTo>
                  <a:lnTo>
                    <a:pt x="3942715" y="10287000"/>
                  </a:lnTo>
                  <a:lnTo>
                    <a:pt x="3942715" y="0"/>
                  </a:lnTo>
                  <a:close/>
                </a:path>
              </a:pathLst>
            </a:custGeom>
            <a:solidFill>
              <a:srgbClr val="560484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3498828" y="4111895"/>
            <a:ext cx="6425717" cy="1759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62"/>
              </a:lnSpc>
            </a:pPr>
            <a:r>
              <a:rPr lang="en-US" b="true" sz="13399">
                <a:solidFill>
                  <a:srgbClr val="FBB818"/>
                </a:solidFill>
                <a:latin typeface="Telegraf Bold"/>
                <a:ea typeface="Telegraf Bold"/>
                <a:cs typeface="Telegraf Bold"/>
                <a:sym typeface="Telegraf Bold"/>
              </a:rPr>
              <a:t>THE UD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33058" y="5186524"/>
            <a:ext cx="3643160" cy="957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17"/>
              </a:lnSpc>
            </a:pPr>
            <a:r>
              <a:rPr lang="en-US" sz="5499">
                <a:solidFill>
                  <a:srgbClr val="52037E"/>
                </a:solidFill>
                <a:latin typeface="Arimo"/>
                <a:ea typeface="Arimo"/>
                <a:cs typeface="Arimo"/>
                <a:sym typeface="Arimo"/>
              </a:rPr>
              <a:t>Under Data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43646" y="1028700"/>
            <a:ext cx="8985152" cy="165097"/>
          </a:xfrm>
          <a:custGeom>
            <a:avLst/>
            <a:gdLst/>
            <a:ahLst/>
            <a:cxnLst/>
            <a:rect r="r" b="b" t="t" l="l"/>
            <a:pathLst>
              <a:path h="165097" w="8985152">
                <a:moveTo>
                  <a:pt x="0" y="0"/>
                </a:moveTo>
                <a:lnTo>
                  <a:pt x="8985152" y="0"/>
                </a:lnTo>
                <a:lnTo>
                  <a:pt x="8985152" y="165097"/>
                </a:lnTo>
                <a:lnTo>
                  <a:pt x="0" y="1650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5758548" y="1028700"/>
            <a:ext cx="285569" cy="285569"/>
            <a:chOff x="0" y="0"/>
            <a:chExt cx="285572" cy="2855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5623" cy="285623"/>
            </a:xfrm>
            <a:custGeom>
              <a:avLst/>
              <a:gdLst/>
              <a:ahLst/>
              <a:cxnLst/>
              <a:rect r="r" b="b" t="t" l="l"/>
              <a:pathLst>
                <a:path h="285623" w="285623">
                  <a:moveTo>
                    <a:pt x="0" y="0"/>
                  </a:moveTo>
                  <a:lnTo>
                    <a:pt x="285623" y="0"/>
                  </a:lnTo>
                  <a:lnTo>
                    <a:pt x="285623" y="285623"/>
                  </a:lnTo>
                  <a:lnTo>
                    <a:pt x="0" y="285623"/>
                  </a:lnTo>
                  <a:close/>
                </a:path>
              </a:pathLst>
            </a:custGeom>
            <a:solidFill>
              <a:srgbClr val="FBB818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7999644"/>
            <a:ext cx="3574409" cy="2517311"/>
          </a:xfrm>
          <a:custGeom>
            <a:avLst/>
            <a:gdLst/>
            <a:ahLst/>
            <a:cxnLst/>
            <a:rect r="r" b="b" t="t" l="l"/>
            <a:pathLst>
              <a:path h="2517311" w="3574409">
                <a:moveTo>
                  <a:pt x="0" y="0"/>
                </a:moveTo>
                <a:lnTo>
                  <a:pt x="3574409" y="0"/>
                </a:lnTo>
                <a:lnTo>
                  <a:pt x="3574409" y="2517312"/>
                </a:lnTo>
                <a:lnTo>
                  <a:pt x="0" y="25173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419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457523" y="3466478"/>
            <a:ext cx="5581698" cy="5330521"/>
          </a:xfrm>
          <a:custGeom>
            <a:avLst/>
            <a:gdLst/>
            <a:ahLst/>
            <a:cxnLst/>
            <a:rect r="r" b="b" t="t" l="l"/>
            <a:pathLst>
              <a:path h="5330521" w="5581698">
                <a:moveTo>
                  <a:pt x="0" y="0"/>
                </a:moveTo>
                <a:lnTo>
                  <a:pt x="5581698" y="0"/>
                </a:lnTo>
                <a:lnTo>
                  <a:pt x="5581698" y="5330522"/>
                </a:lnTo>
                <a:lnTo>
                  <a:pt x="0" y="53305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942650" y="1888470"/>
            <a:ext cx="8230195" cy="1162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1"/>
              </a:lnSpc>
            </a:pPr>
            <a:r>
              <a:rPr lang="en-US" sz="6372">
                <a:solidFill>
                  <a:srgbClr val="A427FB"/>
                </a:solidFill>
                <a:latin typeface="Telegraf"/>
                <a:ea typeface="Telegraf"/>
                <a:cs typeface="Telegraf"/>
                <a:sym typeface="Telegraf"/>
              </a:rPr>
              <a:t>Perfis personalizados 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57471" y="2821911"/>
            <a:ext cx="9590475" cy="4643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3"/>
              </a:lnSpc>
            </a:pPr>
          </a:p>
          <a:p>
            <a:pPr algn="l">
              <a:lnSpc>
                <a:spcPts val="3373"/>
              </a:lnSpc>
            </a:pP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Esse benefício vai além de apenas atrair novos clientes: ele fortalece o vínculo com quem já confia na marca. Ao oferecer uma experiência superior para antigos e novos usuários, transmitimos cuidado e proximidade, criando um verdadeiro senso de parceria. Antecipar as necessidades do cliente, antes mesmo que ele as manifeste, gera encantamento, reforça a credibilidade e impulsiona um crescimento sólido e sustentável.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780664" y="1674219"/>
            <a:ext cx="8480269" cy="801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7"/>
              </a:lnSpc>
            </a:pPr>
            <a:r>
              <a:rPr lang="en-US" b="true" sz="5700">
                <a:solidFill>
                  <a:srgbClr val="52037E"/>
                </a:solidFill>
                <a:latin typeface="Telegraf Bold"/>
                <a:ea typeface="Telegraf Bold"/>
                <a:cs typeface="Telegraf Bold"/>
                <a:sym typeface="Telegraf Bold"/>
              </a:rPr>
              <a:t>Benefícios:</a:t>
            </a: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662680" y="1133389"/>
            <a:ext cx="6780057" cy="38100"/>
            <a:chOff x="0" y="0"/>
            <a:chExt cx="6780047" cy="38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780022" cy="38100"/>
            </a:xfrm>
            <a:custGeom>
              <a:avLst/>
              <a:gdLst/>
              <a:ahLst/>
              <a:cxnLst/>
              <a:rect r="r" b="b" t="t" l="l"/>
              <a:pathLst>
                <a:path h="38100" w="6780022">
                  <a:moveTo>
                    <a:pt x="0" y="38100"/>
                  </a:moveTo>
                  <a:lnTo>
                    <a:pt x="6780022" y="38100"/>
                  </a:lnTo>
                  <a:lnTo>
                    <a:pt x="67800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758548" y="1028700"/>
            <a:ext cx="285569" cy="285569"/>
            <a:chOff x="0" y="0"/>
            <a:chExt cx="285572" cy="2855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5623" cy="285623"/>
            </a:xfrm>
            <a:custGeom>
              <a:avLst/>
              <a:gdLst/>
              <a:ahLst/>
              <a:cxnLst/>
              <a:rect r="r" b="b" t="t" l="l"/>
              <a:pathLst>
                <a:path h="285623" w="285623">
                  <a:moveTo>
                    <a:pt x="0" y="0"/>
                  </a:moveTo>
                  <a:lnTo>
                    <a:pt x="285623" y="0"/>
                  </a:lnTo>
                  <a:lnTo>
                    <a:pt x="285623" y="285623"/>
                  </a:lnTo>
                  <a:lnTo>
                    <a:pt x="0" y="285623"/>
                  </a:lnTo>
                  <a:close/>
                </a:path>
              </a:pathLst>
            </a:custGeom>
            <a:solidFill>
              <a:srgbClr val="FBB818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6815080" y="1285789"/>
            <a:ext cx="6780057" cy="38100"/>
            <a:chOff x="0" y="0"/>
            <a:chExt cx="6780047" cy="381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780022" cy="38100"/>
            </a:xfrm>
            <a:custGeom>
              <a:avLst/>
              <a:gdLst/>
              <a:ahLst/>
              <a:cxnLst/>
              <a:rect r="r" b="b" t="t" l="l"/>
              <a:pathLst>
                <a:path h="38100" w="6780022">
                  <a:moveTo>
                    <a:pt x="0" y="38100"/>
                  </a:moveTo>
                  <a:lnTo>
                    <a:pt x="6780022" y="38100"/>
                  </a:lnTo>
                  <a:lnTo>
                    <a:pt x="67800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4495095" y="3811335"/>
            <a:ext cx="285569" cy="285569"/>
            <a:chOff x="0" y="0"/>
            <a:chExt cx="285572" cy="28557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5623" cy="285623"/>
            </a:xfrm>
            <a:custGeom>
              <a:avLst/>
              <a:gdLst/>
              <a:ahLst/>
              <a:cxnLst/>
              <a:rect r="r" b="b" t="t" l="l"/>
              <a:pathLst>
                <a:path h="285623" w="285623">
                  <a:moveTo>
                    <a:pt x="0" y="0"/>
                  </a:moveTo>
                  <a:lnTo>
                    <a:pt x="0" y="285623"/>
                  </a:lnTo>
                  <a:lnTo>
                    <a:pt x="285623" y="285623"/>
                  </a:lnTo>
                  <a:lnTo>
                    <a:pt x="285623" y="0"/>
                  </a:lnTo>
                  <a:close/>
                </a:path>
              </a:pathLst>
            </a:custGeom>
            <a:solidFill>
              <a:srgbClr val="FBB818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0" y="7999644"/>
            <a:ext cx="3574409" cy="2517311"/>
          </a:xfrm>
          <a:custGeom>
            <a:avLst/>
            <a:gdLst/>
            <a:ahLst/>
            <a:cxnLst/>
            <a:rect r="r" b="b" t="t" l="l"/>
            <a:pathLst>
              <a:path h="2517311" w="3574409">
                <a:moveTo>
                  <a:pt x="0" y="0"/>
                </a:moveTo>
                <a:lnTo>
                  <a:pt x="3574409" y="0"/>
                </a:lnTo>
                <a:lnTo>
                  <a:pt x="3574409" y="2517312"/>
                </a:lnTo>
                <a:lnTo>
                  <a:pt x="0" y="25173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1993"/>
            </a:stretch>
          </a:blipFill>
        </p:spPr>
      </p:sp>
      <p:sp>
        <p:nvSpPr>
          <p:cNvPr name="AutoShape 13" id="13"/>
          <p:cNvSpPr/>
          <p:nvPr/>
        </p:nvSpPr>
        <p:spPr>
          <a:xfrm>
            <a:off x="6662680" y="1133389"/>
            <a:ext cx="6492240" cy="0"/>
          </a:xfrm>
          <a:prstGeom prst="line">
            <a:avLst/>
          </a:prstGeom>
          <a:ln cap="flat" w="38100">
            <a:solidFill>
              <a:srgbClr val="A427FB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38875" y="1674219"/>
            <a:ext cx="13140923" cy="801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7"/>
              </a:lnSpc>
            </a:pPr>
            <a:r>
              <a:rPr lang="en-US" b="true" sz="5700">
                <a:solidFill>
                  <a:srgbClr val="52037E"/>
                </a:solidFill>
                <a:latin typeface="Telegraf Bold"/>
                <a:ea typeface="Telegraf Bold"/>
                <a:cs typeface="Telegraf Bold"/>
                <a:sym typeface="Telegraf Bold"/>
              </a:rPr>
              <a:t>Apresentação dos perfis de clientes: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438875" y="2542556"/>
            <a:ext cx="13140923" cy="1496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7"/>
              </a:lnSpc>
            </a:pPr>
            <a:r>
              <a:rPr lang="en-US" b="true" sz="5700">
                <a:solidFill>
                  <a:srgbClr val="52037E"/>
                </a:solidFill>
                <a:latin typeface="Telegraf Bold"/>
                <a:ea typeface="Telegraf Bold"/>
                <a:cs typeface="Telegraf Bold"/>
                <a:sym typeface="Telegraf Bold"/>
              </a:rPr>
              <a:t>Segmentação de perfil personalizada</a:t>
            </a: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2620702" y="1898928"/>
            <a:ext cx="285569" cy="285569"/>
            <a:chOff x="0" y="0"/>
            <a:chExt cx="285572" cy="2855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5623" cy="285623"/>
            </a:xfrm>
            <a:custGeom>
              <a:avLst/>
              <a:gdLst/>
              <a:ahLst/>
              <a:cxnLst/>
              <a:rect r="r" b="b" t="t" l="l"/>
              <a:pathLst>
                <a:path h="285623" w="285623">
                  <a:moveTo>
                    <a:pt x="0" y="0"/>
                  </a:moveTo>
                  <a:lnTo>
                    <a:pt x="0" y="285623"/>
                  </a:lnTo>
                  <a:lnTo>
                    <a:pt x="285623" y="285623"/>
                  </a:lnTo>
                  <a:lnTo>
                    <a:pt x="285623" y="0"/>
                  </a:lnTo>
                  <a:close/>
                </a:path>
              </a:pathLst>
            </a:custGeom>
            <a:solidFill>
              <a:srgbClr val="FBB818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763486" y="-25979177"/>
            <a:ext cx="12578388" cy="24759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3"/>
              </a:lnSpc>
            </a:pP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🎯 Cada viajante tem um jeito único de explorar o mundo.</a:t>
            </a: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Para tornar sua experiência mais próxima e especial, criamos perfis personalizados de viagem.</a:t>
            </a:r>
          </a:p>
          <a:p>
            <a:pPr algn="l">
              <a:lnSpc>
                <a:spcPts val="3373"/>
              </a:lnSpc>
            </a:pP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✨ Com base no histórico de compra presente na nossa base de dados:</a:t>
            </a:r>
          </a:p>
          <a:p>
            <a:pPr algn="l">
              <a:lnSpc>
                <a:spcPts val="3373"/>
              </a:lnSpc>
            </a:pP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Identificamos o estilo de viagem de cada passageiro.</a:t>
            </a:r>
          </a:p>
          <a:p>
            <a:pPr algn="l">
              <a:lnSpc>
                <a:spcPts val="3373"/>
              </a:lnSpc>
            </a:pP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A partir disso, oferecemos benefícios exclusivos e descontos especiais.</a:t>
            </a:r>
          </a:p>
          <a:p>
            <a:pPr algn="l">
              <a:lnSpc>
                <a:spcPts val="3373"/>
              </a:lnSpc>
            </a:pP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Nosso objetivo é reconhecer sua forma de viajar e valorizar cada jornada.</a:t>
            </a:r>
          </a:p>
          <a:p>
            <a:pPr algn="l">
              <a:lnSpc>
                <a:spcPts val="3373"/>
              </a:lnSpc>
            </a:pP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➡ Nos próximos slides, você conhecerá cada perfil e o benefício associado.</a:t>
            </a:r>
          </a:p>
          <a:p>
            <a:pPr algn="l">
              <a:lnSpc>
                <a:spcPts val="3373"/>
              </a:lnSpc>
            </a:pP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Slide 2 – Explorador</a:t>
            </a:r>
          </a:p>
          <a:p>
            <a:pPr algn="l">
              <a:lnSpc>
                <a:spcPts val="3373"/>
              </a:lnSpc>
            </a:pP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Título: Explorador 🌍✨</a:t>
            </a: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Texto:</a:t>
            </a: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Você gosta de conhecer novos lugares e não se prende a um único destino.</a:t>
            </a: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Seu espírito livre e curioso o leva sempre em busca de novas experiências.</a:t>
            </a:r>
          </a:p>
          <a:p>
            <a:pPr algn="l">
              <a:lnSpc>
                <a:spcPts val="3373"/>
              </a:lnSpc>
            </a:pP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🎁 Benefício:</a:t>
            </a: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➡ 30% de desconto em uma passagem para o destino da sua escolha.</a:t>
            </a:r>
          </a:p>
          <a:p>
            <a:pPr algn="l">
              <a:lnSpc>
                <a:spcPts val="3373"/>
              </a:lnSpc>
            </a:pP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⚠️ Válido por apenas 7 dias.</a:t>
            </a:r>
          </a:p>
          <a:p>
            <a:pPr algn="l">
              <a:lnSpc>
                <a:spcPts val="3373"/>
              </a:lnSpc>
            </a:pP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Slide 3 – Primeira Jornada</a:t>
            </a:r>
          </a:p>
          <a:p>
            <a:pPr algn="l">
              <a:lnSpc>
                <a:spcPts val="3373"/>
              </a:lnSpc>
            </a:pP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Título: Primeira Jornada 🚍</a:t>
            </a: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Texto:</a:t>
            </a: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Bem-vindo(a) a bordo!</a:t>
            </a: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Toda grande jornada começa com o primeiro passo, e estamos felizes em fazer parte da sua história.</a:t>
            </a:r>
          </a:p>
          <a:p>
            <a:pPr algn="l">
              <a:lnSpc>
                <a:spcPts val="3373"/>
              </a:lnSpc>
            </a:pP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🎁 Benefício:</a:t>
            </a: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➡ 30% de desconto em sua próxima passagem.</a:t>
            </a:r>
          </a:p>
          <a:p>
            <a:pPr algn="l">
              <a:lnSpc>
                <a:spcPts val="3373"/>
              </a:lnSpc>
            </a:pP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⚠️ Válido por apenas 7 dias.</a:t>
            </a:r>
          </a:p>
          <a:p>
            <a:pPr algn="l">
              <a:lnSpc>
                <a:spcPts val="3373"/>
              </a:lnSpc>
            </a:pP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Slide 4 – Aventureiro</a:t>
            </a:r>
          </a:p>
          <a:p>
            <a:pPr algn="l">
              <a:lnSpc>
                <a:spcPts val="3373"/>
              </a:lnSpc>
            </a:pP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Título: Aventureiro 🚍💼</a:t>
            </a: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Texto:</a:t>
            </a: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Você já tem estrada e sabe como aproveitar cada viagem.</a:t>
            </a: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Viajar faz parte da sua rotina e da sua história com a gente.</a:t>
            </a:r>
          </a:p>
          <a:p>
            <a:pPr algn="l">
              <a:lnSpc>
                <a:spcPts val="3373"/>
              </a:lnSpc>
            </a:pP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🎁 Benefício:</a:t>
            </a: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➡ 30% de desconto em sua próxima passagem.</a:t>
            </a:r>
          </a:p>
          <a:p>
            <a:pPr algn="l">
              <a:lnSpc>
                <a:spcPts val="3373"/>
              </a:lnSpc>
            </a:pP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⚠️ Válido por apenas 7 dias.</a:t>
            </a:r>
          </a:p>
          <a:p>
            <a:pPr algn="l">
              <a:lnSpc>
                <a:spcPts val="3373"/>
              </a:lnSpc>
            </a:pP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Slide 5 –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63486" y="4305424"/>
            <a:ext cx="11819483" cy="5481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🎯 Cada viajante tem um jeito único de explorar o mundo.</a:t>
            </a: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Para tornar sua experiência mais próxima e especial, criamos perfis personalizados de viagem.</a:t>
            </a: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✨</a:t>
            </a: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Com base no histórico de compra presente na nossa base de dados:</a:t>
            </a: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Identificamos o estilo de viagem de cada passageiro.</a:t>
            </a: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A partir disso, oferecemos benefícios exclusivos e descontos especiais.</a:t>
            </a: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Nosso objetivo é reconhecer sua forma de viajar e valorizar cada jornada.</a:t>
            </a: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Nos próximos slides, você conhecerá cada perfil e o benefício associado.</a:t>
            </a:r>
          </a:p>
          <a:p>
            <a:pPr algn="l">
              <a:lnSpc>
                <a:spcPts val="3373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4235258" y="7735243"/>
            <a:ext cx="3574409" cy="2517311"/>
          </a:xfrm>
          <a:custGeom>
            <a:avLst/>
            <a:gdLst/>
            <a:ahLst/>
            <a:cxnLst/>
            <a:rect r="r" b="b" t="t" l="l"/>
            <a:pathLst>
              <a:path h="2517311" w="3574409">
                <a:moveTo>
                  <a:pt x="0" y="0"/>
                </a:moveTo>
                <a:lnTo>
                  <a:pt x="3574408" y="0"/>
                </a:lnTo>
                <a:lnTo>
                  <a:pt x="3574408" y="2517311"/>
                </a:lnTo>
                <a:lnTo>
                  <a:pt x="0" y="2517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1993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5897880" y="1384168"/>
            <a:ext cx="6492240" cy="0"/>
          </a:xfrm>
          <a:prstGeom prst="line">
            <a:avLst/>
          </a:prstGeom>
          <a:ln cap="flat" w="38100">
            <a:solidFill>
              <a:srgbClr val="A427F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5458487" y="1152439"/>
            <a:ext cx="285569" cy="285569"/>
            <a:chOff x="0" y="0"/>
            <a:chExt cx="285572" cy="28557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5623" cy="285623"/>
            </a:xfrm>
            <a:custGeom>
              <a:avLst/>
              <a:gdLst/>
              <a:ahLst/>
              <a:cxnLst/>
              <a:rect r="r" b="b" t="t" l="l"/>
              <a:pathLst>
                <a:path h="285623" w="285623">
                  <a:moveTo>
                    <a:pt x="0" y="0"/>
                  </a:moveTo>
                  <a:lnTo>
                    <a:pt x="285623" y="0"/>
                  </a:lnTo>
                  <a:lnTo>
                    <a:pt x="285623" y="285623"/>
                  </a:lnTo>
                  <a:lnTo>
                    <a:pt x="0" y="285623"/>
                  </a:lnTo>
                  <a:close/>
                </a:path>
              </a:pathLst>
            </a:custGeom>
            <a:solidFill>
              <a:srgbClr val="FBB818"/>
            </a:solid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662680" y="1133389"/>
            <a:ext cx="6780057" cy="38100"/>
            <a:chOff x="0" y="0"/>
            <a:chExt cx="6780047" cy="38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80022" cy="38100"/>
            </a:xfrm>
            <a:custGeom>
              <a:avLst/>
              <a:gdLst/>
              <a:ahLst/>
              <a:cxnLst/>
              <a:rect r="r" b="b" t="t" l="l"/>
              <a:pathLst>
                <a:path h="38100" w="6780022">
                  <a:moveTo>
                    <a:pt x="0" y="38100"/>
                  </a:moveTo>
                  <a:lnTo>
                    <a:pt x="6780022" y="38100"/>
                  </a:lnTo>
                  <a:lnTo>
                    <a:pt x="67800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0484">
                <a:alpha val="0"/>
              </a:srgbClr>
            </a:solidFill>
          </p:spPr>
        </p:sp>
      </p:grpSp>
      <p:sp>
        <p:nvSpPr>
          <p:cNvPr name="AutoShape 4" id="4"/>
          <p:cNvSpPr/>
          <p:nvPr/>
        </p:nvSpPr>
        <p:spPr>
          <a:xfrm>
            <a:off x="5897880" y="1384168"/>
            <a:ext cx="6492240" cy="0"/>
          </a:xfrm>
          <a:prstGeom prst="line">
            <a:avLst/>
          </a:prstGeom>
          <a:ln cap="flat" w="38100">
            <a:solidFill>
              <a:srgbClr val="A427F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5458487" y="1152439"/>
            <a:ext cx="285569" cy="285569"/>
            <a:chOff x="0" y="0"/>
            <a:chExt cx="285572" cy="2855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5623" cy="285623"/>
            </a:xfrm>
            <a:custGeom>
              <a:avLst/>
              <a:gdLst/>
              <a:ahLst/>
              <a:cxnLst/>
              <a:rect r="r" b="b" t="t" l="l"/>
              <a:pathLst>
                <a:path h="285623" w="285623">
                  <a:moveTo>
                    <a:pt x="0" y="0"/>
                  </a:moveTo>
                  <a:lnTo>
                    <a:pt x="285623" y="0"/>
                  </a:lnTo>
                  <a:lnTo>
                    <a:pt x="285623" y="285623"/>
                  </a:lnTo>
                  <a:lnTo>
                    <a:pt x="0" y="285623"/>
                  </a:lnTo>
                  <a:close/>
                </a:path>
              </a:pathLst>
            </a:custGeom>
            <a:solidFill>
              <a:srgbClr val="FBB818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-282482">
            <a:off x="1192523" y="4060566"/>
            <a:ext cx="4705357" cy="4705357"/>
          </a:xfrm>
          <a:custGeom>
            <a:avLst/>
            <a:gdLst/>
            <a:ahLst/>
            <a:cxnLst/>
            <a:rect r="r" b="b" t="t" l="l"/>
            <a:pathLst>
              <a:path h="4705357" w="4705357">
                <a:moveTo>
                  <a:pt x="0" y="0"/>
                </a:moveTo>
                <a:lnTo>
                  <a:pt x="4705357" y="0"/>
                </a:lnTo>
                <a:lnTo>
                  <a:pt x="4705357" y="4705358"/>
                </a:lnTo>
                <a:lnTo>
                  <a:pt x="0" y="4705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705357" y="2079493"/>
            <a:ext cx="8480269" cy="801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7"/>
              </a:lnSpc>
            </a:pPr>
            <a:r>
              <a:rPr lang="en-US" b="true" sz="5700">
                <a:solidFill>
                  <a:srgbClr val="52037E"/>
                </a:solidFill>
                <a:latin typeface="Telegraf Bold"/>
                <a:ea typeface="Telegraf Bold"/>
                <a:cs typeface="Telegraf Bold"/>
                <a:sym typeface="Telegraf Bold"/>
              </a:rPr>
              <a:t>Explorador 🌎✨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62680" y="3719355"/>
            <a:ext cx="9354370" cy="2966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Você gosta de conhecer novos lugares e não se prende a um único destino.</a:t>
            </a: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Seu espírito livre e curioso o leva sempre em busca de novas experiências.</a:t>
            </a:r>
          </a:p>
          <a:p>
            <a:pPr algn="l">
              <a:lnSpc>
                <a:spcPts val="3373"/>
              </a:lnSpc>
            </a:pPr>
          </a:p>
          <a:p>
            <a:pPr algn="l">
              <a:lnSpc>
                <a:spcPts val="3373"/>
              </a:lnSpc>
            </a:pPr>
          </a:p>
          <a:p>
            <a:pPr algn="l">
              <a:lnSpc>
                <a:spcPts val="3373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3684891" y="7769689"/>
            <a:ext cx="3574409" cy="2517311"/>
          </a:xfrm>
          <a:custGeom>
            <a:avLst/>
            <a:gdLst/>
            <a:ahLst/>
            <a:cxnLst/>
            <a:rect r="r" b="b" t="t" l="l"/>
            <a:pathLst>
              <a:path h="2517311" w="3574409">
                <a:moveTo>
                  <a:pt x="0" y="0"/>
                </a:moveTo>
                <a:lnTo>
                  <a:pt x="3574409" y="0"/>
                </a:lnTo>
                <a:lnTo>
                  <a:pt x="3574409" y="2517311"/>
                </a:lnTo>
                <a:lnTo>
                  <a:pt x="0" y="25173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41993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80664" y="1674219"/>
            <a:ext cx="8480269" cy="801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7"/>
              </a:lnSpc>
            </a:pPr>
            <a:r>
              <a:rPr lang="en-US" b="true" sz="5700">
                <a:solidFill>
                  <a:srgbClr val="52037E"/>
                </a:solidFill>
                <a:latin typeface="Telegraf Bold"/>
                <a:ea typeface="Telegraf Bold"/>
                <a:cs typeface="Telegraf Bold"/>
                <a:sym typeface="Telegraf Bold"/>
              </a:rPr>
              <a:t>Primeira jornada 🚌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531241" y="3419161"/>
            <a:ext cx="9590475" cy="129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Bem-vindo(a) a bordo!</a:t>
            </a: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Toda grande jornada começa com o primeiro passo, e estamos felizes em fazer parte da sua.</a:t>
            </a:r>
          </a:p>
        </p:txBody>
      </p:sp>
      <p:sp>
        <p:nvSpPr>
          <p:cNvPr name="AutoShape 4" id="4"/>
          <p:cNvSpPr/>
          <p:nvPr/>
        </p:nvSpPr>
        <p:spPr>
          <a:xfrm>
            <a:off x="5897880" y="1384168"/>
            <a:ext cx="6492240" cy="0"/>
          </a:xfrm>
          <a:prstGeom prst="line">
            <a:avLst/>
          </a:prstGeom>
          <a:ln cap="flat" w="38100">
            <a:solidFill>
              <a:srgbClr val="A427F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5458487" y="1152439"/>
            <a:ext cx="285569" cy="285569"/>
            <a:chOff x="0" y="0"/>
            <a:chExt cx="285572" cy="2855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5623" cy="285623"/>
            </a:xfrm>
            <a:custGeom>
              <a:avLst/>
              <a:gdLst/>
              <a:ahLst/>
              <a:cxnLst/>
              <a:rect r="r" b="b" t="t" l="l"/>
              <a:pathLst>
                <a:path h="285623" w="285623">
                  <a:moveTo>
                    <a:pt x="0" y="0"/>
                  </a:moveTo>
                  <a:lnTo>
                    <a:pt x="285623" y="0"/>
                  </a:lnTo>
                  <a:lnTo>
                    <a:pt x="285623" y="285623"/>
                  </a:lnTo>
                  <a:lnTo>
                    <a:pt x="0" y="285623"/>
                  </a:lnTo>
                  <a:close/>
                </a:path>
              </a:pathLst>
            </a:custGeom>
            <a:solidFill>
              <a:srgbClr val="FBB818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-282482">
            <a:off x="1192523" y="4060566"/>
            <a:ext cx="4705357" cy="4705357"/>
          </a:xfrm>
          <a:custGeom>
            <a:avLst/>
            <a:gdLst/>
            <a:ahLst/>
            <a:cxnLst/>
            <a:rect r="r" b="b" t="t" l="l"/>
            <a:pathLst>
              <a:path h="4705357" w="4705357">
                <a:moveTo>
                  <a:pt x="0" y="0"/>
                </a:moveTo>
                <a:lnTo>
                  <a:pt x="4705357" y="0"/>
                </a:lnTo>
                <a:lnTo>
                  <a:pt x="4705357" y="4705358"/>
                </a:lnTo>
                <a:lnTo>
                  <a:pt x="0" y="4705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684891" y="7135290"/>
            <a:ext cx="3574409" cy="2517311"/>
          </a:xfrm>
          <a:custGeom>
            <a:avLst/>
            <a:gdLst/>
            <a:ahLst/>
            <a:cxnLst/>
            <a:rect r="r" b="b" t="t" l="l"/>
            <a:pathLst>
              <a:path h="2517311" w="3574409">
                <a:moveTo>
                  <a:pt x="0" y="0"/>
                </a:moveTo>
                <a:lnTo>
                  <a:pt x="3574409" y="0"/>
                </a:lnTo>
                <a:lnTo>
                  <a:pt x="3574409" y="2517311"/>
                </a:lnTo>
                <a:lnTo>
                  <a:pt x="0" y="25173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41993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482">
            <a:off x="1192523" y="4060566"/>
            <a:ext cx="4705357" cy="4705357"/>
          </a:xfrm>
          <a:custGeom>
            <a:avLst/>
            <a:gdLst/>
            <a:ahLst/>
            <a:cxnLst/>
            <a:rect r="r" b="b" t="t" l="l"/>
            <a:pathLst>
              <a:path h="4705357" w="4705357">
                <a:moveTo>
                  <a:pt x="0" y="0"/>
                </a:moveTo>
                <a:lnTo>
                  <a:pt x="4705357" y="0"/>
                </a:lnTo>
                <a:lnTo>
                  <a:pt x="4705357" y="4705358"/>
                </a:lnTo>
                <a:lnTo>
                  <a:pt x="0" y="4705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80664" y="1674219"/>
            <a:ext cx="8480269" cy="801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7"/>
              </a:lnSpc>
            </a:pPr>
            <a:r>
              <a:rPr lang="en-US" b="true" sz="5700">
                <a:solidFill>
                  <a:srgbClr val="52037E"/>
                </a:solidFill>
                <a:latin typeface="Telegraf Bold"/>
                <a:ea typeface="Telegraf Bold"/>
                <a:cs typeface="Telegraf Bold"/>
                <a:sym typeface="Telegraf Bold"/>
              </a:rPr>
              <a:t>Aventureiro 🚍💼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31241" y="3419161"/>
            <a:ext cx="9590475" cy="2547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Você já tem estrada e sabe como aproveitar cada viagem.</a:t>
            </a: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Viajar faz parte da sua rotina e da sua história com a gente.</a:t>
            </a:r>
          </a:p>
          <a:p>
            <a:pPr algn="l">
              <a:lnSpc>
                <a:spcPts val="3373"/>
              </a:lnSpc>
            </a:pPr>
          </a:p>
          <a:p>
            <a:pPr algn="l">
              <a:lnSpc>
                <a:spcPts val="3373"/>
              </a:lnSpc>
            </a:pPr>
          </a:p>
        </p:txBody>
      </p:sp>
      <p:sp>
        <p:nvSpPr>
          <p:cNvPr name="AutoShape 5" id="5"/>
          <p:cNvSpPr/>
          <p:nvPr/>
        </p:nvSpPr>
        <p:spPr>
          <a:xfrm>
            <a:off x="5897880" y="1384168"/>
            <a:ext cx="6492240" cy="0"/>
          </a:xfrm>
          <a:prstGeom prst="line">
            <a:avLst/>
          </a:prstGeom>
          <a:ln cap="flat" w="38100">
            <a:solidFill>
              <a:srgbClr val="A427F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458487" y="1152439"/>
            <a:ext cx="285569" cy="285569"/>
            <a:chOff x="0" y="0"/>
            <a:chExt cx="285572" cy="2855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5623" cy="285623"/>
            </a:xfrm>
            <a:custGeom>
              <a:avLst/>
              <a:gdLst/>
              <a:ahLst/>
              <a:cxnLst/>
              <a:rect r="r" b="b" t="t" l="l"/>
              <a:pathLst>
                <a:path h="285623" w="285623">
                  <a:moveTo>
                    <a:pt x="0" y="0"/>
                  </a:moveTo>
                  <a:lnTo>
                    <a:pt x="285623" y="0"/>
                  </a:lnTo>
                  <a:lnTo>
                    <a:pt x="285623" y="285623"/>
                  </a:lnTo>
                  <a:lnTo>
                    <a:pt x="0" y="285623"/>
                  </a:lnTo>
                  <a:close/>
                </a:path>
              </a:pathLst>
            </a:custGeom>
            <a:solidFill>
              <a:srgbClr val="FBB818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3684891" y="7224138"/>
            <a:ext cx="3574409" cy="2517311"/>
          </a:xfrm>
          <a:custGeom>
            <a:avLst/>
            <a:gdLst/>
            <a:ahLst/>
            <a:cxnLst/>
            <a:rect r="r" b="b" t="t" l="l"/>
            <a:pathLst>
              <a:path h="2517311" w="3574409">
                <a:moveTo>
                  <a:pt x="0" y="0"/>
                </a:moveTo>
                <a:lnTo>
                  <a:pt x="3574409" y="0"/>
                </a:lnTo>
                <a:lnTo>
                  <a:pt x="3574409" y="2517311"/>
                </a:lnTo>
                <a:lnTo>
                  <a:pt x="0" y="25173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41993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80664" y="1674219"/>
            <a:ext cx="8480269" cy="801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7"/>
              </a:lnSpc>
            </a:pPr>
            <a:r>
              <a:rPr lang="en-US" b="true" sz="5700">
                <a:solidFill>
                  <a:srgbClr val="52037E"/>
                </a:solidFill>
                <a:latin typeface="Telegraf Bold"/>
                <a:ea typeface="Telegraf Bold"/>
                <a:cs typeface="Telegraf Bold"/>
                <a:sym typeface="Telegraf Bold"/>
              </a:rPr>
              <a:t>Nômade 🌍✨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835196" y="3419161"/>
            <a:ext cx="9590475" cy="2128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Você está sempre em movimento, explorando diferentes destinos e vivendo novas experiências.</a:t>
            </a: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Viajar faz parte de quem você é — você não para nunca!</a:t>
            </a:r>
          </a:p>
          <a:p>
            <a:pPr algn="l">
              <a:lnSpc>
                <a:spcPts val="3373"/>
              </a:lnSpc>
            </a:pPr>
          </a:p>
        </p:txBody>
      </p:sp>
      <p:sp>
        <p:nvSpPr>
          <p:cNvPr name="AutoShape 4" id="4"/>
          <p:cNvSpPr/>
          <p:nvPr/>
        </p:nvSpPr>
        <p:spPr>
          <a:xfrm>
            <a:off x="5897880" y="1384168"/>
            <a:ext cx="6492240" cy="0"/>
          </a:xfrm>
          <a:prstGeom prst="line">
            <a:avLst/>
          </a:prstGeom>
          <a:ln cap="flat" w="38100">
            <a:solidFill>
              <a:srgbClr val="A427F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5458487" y="1152439"/>
            <a:ext cx="285569" cy="285569"/>
            <a:chOff x="0" y="0"/>
            <a:chExt cx="285572" cy="2855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5623" cy="285623"/>
            </a:xfrm>
            <a:custGeom>
              <a:avLst/>
              <a:gdLst/>
              <a:ahLst/>
              <a:cxnLst/>
              <a:rect r="r" b="b" t="t" l="l"/>
              <a:pathLst>
                <a:path h="285623" w="285623">
                  <a:moveTo>
                    <a:pt x="0" y="0"/>
                  </a:moveTo>
                  <a:lnTo>
                    <a:pt x="285623" y="0"/>
                  </a:lnTo>
                  <a:lnTo>
                    <a:pt x="285623" y="285623"/>
                  </a:lnTo>
                  <a:lnTo>
                    <a:pt x="0" y="285623"/>
                  </a:lnTo>
                  <a:close/>
                </a:path>
              </a:pathLst>
            </a:custGeom>
            <a:solidFill>
              <a:srgbClr val="FBB818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-282482">
            <a:off x="1192523" y="4060566"/>
            <a:ext cx="4705357" cy="4705357"/>
          </a:xfrm>
          <a:custGeom>
            <a:avLst/>
            <a:gdLst/>
            <a:ahLst/>
            <a:cxnLst/>
            <a:rect r="r" b="b" t="t" l="l"/>
            <a:pathLst>
              <a:path h="4705357" w="4705357">
                <a:moveTo>
                  <a:pt x="0" y="0"/>
                </a:moveTo>
                <a:lnTo>
                  <a:pt x="4705357" y="0"/>
                </a:lnTo>
                <a:lnTo>
                  <a:pt x="4705357" y="4705358"/>
                </a:lnTo>
                <a:lnTo>
                  <a:pt x="0" y="4705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200113" y="7224138"/>
            <a:ext cx="3574409" cy="2517311"/>
          </a:xfrm>
          <a:custGeom>
            <a:avLst/>
            <a:gdLst/>
            <a:ahLst/>
            <a:cxnLst/>
            <a:rect r="r" b="b" t="t" l="l"/>
            <a:pathLst>
              <a:path h="2517311" w="3574409">
                <a:moveTo>
                  <a:pt x="0" y="0"/>
                </a:moveTo>
                <a:lnTo>
                  <a:pt x="3574408" y="0"/>
                </a:lnTo>
                <a:lnTo>
                  <a:pt x="3574408" y="2517311"/>
                </a:lnTo>
                <a:lnTo>
                  <a:pt x="0" y="25173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41993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1384168"/>
            <a:ext cx="6492240" cy="0"/>
          </a:xfrm>
          <a:prstGeom prst="line">
            <a:avLst/>
          </a:prstGeom>
          <a:ln cap="flat" w="38100">
            <a:solidFill>
              <a:srgbClr val="A427F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5458487" y="1152439"/>
            <a:ext cx="285569" cy="285569"/>
            <a:chOff x="0" y="0"/>
            <a:chExt cx="285572" cy="2855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5623" cy="285623"/>
            </a:xfrm>
            <a:custGeom>
              <a:avLst/>
              <a:gdLst/>
              <a:ahLst/>
              <a:cxnLst/>
              <a:rect r="r" b="b" t="t" l="l"/>
              <a:pathLst>
                <a:path h="285623" w="285623">
                  <a:moveTo>
                    <a:pt x="0" y="0"/>
                  </a:moveTo>
                  <a:lnTo>
                    <a:pt x="285623" y="0"/>
                  </a:lnTo>
                  <a:lnTo>
                    <a:pt x="285623" y="285623"/>
                  </a:lnTo>
                  <a:lnTo>
                    <a:pt x="0" y="285623"/>
                  </a:lnTo>
                  <a:close/>
                </a:path>
              </a:pathLst>
            </a:custGeom>
            <a:solidFill>
              <a:srgbClr val="FBB818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4780664" y="1674219"/>
            <a:ext cx="9134615" cy="801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7"/>
              </a:lnSpc>
            </a:pPr>
            <a:r>
              <a:rPr lang="en-US" b="true" sz="5700">
                <a:solidFill>
                  <a:srgbClr val="52037E"/>
                </a:solidFill>
                <a:latin typeface="Telegraf Bold"/>
                <a:ea typeface="Telegraf Bold"/>
                <a:cs typeface="Telegraf Bold"/>
                <a:sym typeface="Telegraf Bold"/>
              </a:rPr>
              <a:t>Bom filho,à casa torna 🚍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282482">
            <a:off x="1192523" y="4060566"/>
            <a:ext cx="4705357" cy="4705357"/>
          </a:xfrm>
          <a:custGeom>
            <a:avLst/>
            <a:gdLst/>
            <a:ahLst/>
            <a:cxnLst/>
            <a:rect r="r" b="b" t="t" l="l"/>
            <a:pathLst>
              <a:path h="4705357" w="4705357">
                <a:moveTo>
                  <a:pt x="0" y="0"/>
                </a:moveTo>
                <a:lnTo>
                  <a:pt x="4705357" y="0"/>
                </a:lnTo>
                <a:lnTo>
                  <a:pt x="4705357" y="4705358"/>
                </a:lnTo>
                <a:lnTo>
                  <a:pt x="0" y="4705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835196" y="3419161"/>
            <a:ext cx="9590475" cy="2547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3"/>
              </a:lnSpc>
            </a:pP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Você tem um destino preferido e gosta de voltar sempre para lá.</a:t>
            </a: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Mais de 80% das suas viagens têm o mesmo ponto de chegada, mostrando praticidade e familiaridade.</a:t>
            </a:r>
          </a:p>
          <a:p>
            <a:pPr algn="l">
              <a:lnSpc>
                <a:spcPts val="3373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851262" y="7236608"/>
            <a:ext cx="3574409" cy="2517311"/>
          </a:xfrm>
          <a:custGeom>
            <a:avLst/>
            <a:gdLst/>
            <a:ahLst/>
            <a:cxnLst/>
            <a:rect r="r" b="b" t="t" l="l"/>
            <a:pathLst>
              <a:path h="2517311" w="3574409">
                <a:moveTo>
                  <a:pt x="0" y="0"/>
                </a:moveTo>
                <a:lnTo>
                  <a:pt x="3574409" y="0"/>
                </a:lnTo>
                <a:lnTo>
                  <a:pt x="3574409" y="2517311"/>
                </a:lnTo>
                <a:lnTo>
                  <a:pt x="0" y="25173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41993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1384168"/>
            <a:ext cx="6492240" cy="0"/>
          </a:xfrm>
          <a:prstGeom prst="line">
            <a:avLst/>
          </a:prstGeom>
          <a:ln cap="flat" w="38100">
            <a:solidFill>
              <a:srgbClr val="A427F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5458487" y="1152439"/>
            <a:ext cx="285569" cy="285569"/>
            <a:chOff x="0" y="0"/>
            <a:chExt cx="285572" cy="2855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5623" cy="285623"/>
            </a:xfrm>
            <a:custGeom>
              <a:avLst/>
              <a:gdLst/>
              <a:ahLst/>
              <a:cxnLst/>
              <a:rect r="r" b="b" t="t" l="l"/>
              <a:pathLst>
                <a:path h="285623" w="285623">
                  <a:moveTo>
                    <a:pt x="0" y="0"/>
                  </a:moveTo>
                  <a:lnTo>
                    <a:pt x="285623" y="0"/>
                  </a:lnTo>
                  <a:lnTo>
                    <a:pt x="285623" y="285623"/>
                  </a:lnTo>
                  <a:lnTo>
                    <a:pt x="0" y="285623"/>
                  </a:lnTo>
                  <a:close/>
                </a:path>
              </a:pathLst>
            </a:custGeom>
            <a:solidFill>
              <a:srgbClr val="FBB818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4780664" y="1674219"/>
            <a:ext cx="8480269" cy="1496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7"/>
              </a:lnSpc>
            </a:pPr>
            <a:r>
              <a:rPr lang="en-US" b="true" sz="5700">
                <a:solidFill>
                  <a:srgbClr val="52037E"/>
                </a:solidFill>
                <a:latin typeface="Telegraf Bold"/>
                <a:ea typeface="Telegraf Bold"/>
                <a:cs typeface="Telegraf Bold"/>
                <a:sym typeface="Telegraf Bold"/>
              </a:rPr>
              <a:t>O protótipo funcionando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897880" y="3171206"/>
            <a:ext cx="9590475" cy="5062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3"/>
              </a:lnSpc>
            </a:pP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O protótipo funciona como uma prévia prática da nossa solução, apresentando de forma clara as principais funcionalidades. Nele, é possível visualizar a previsão da próxima viagem, a rota escolhida, a média de valor das passagens e, ainda, a segmentação do perfil de cada usuário, permitindo oferecer uma experiência totalmente personalizada. É a materialização da nossa proposta, mostrando como unimos tecnologia e conhecimento do cliente para criar uma jornada mais simples, inteligente e envolvente.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28700" y="7641882"/>
            <a:ext cx="3574409" cy="2517311"/>
          </a:xfrm>
          <a:custGeom>
            <a:avLst/>
            <a:gdLst/>
            <a:ahLst/>
            <a:cxnLst/>
            <a:rect r="r" b="b" t="t" l="l"/>
            <a:pathLst>
              <a:path h="2517311" w="3574409">
                <a:moveTo>
                  <a:pt x="0" y="0"/>
                </a:moveTo>
                <a:lnTo>
                  <a:pt x="3574409" y="0"/>
                </a:lnTo>
                <a:lnTo>
                  <a:pt x="3574409" y="2517312"/>
                </a:lnTo>
                <a:lnTo>
                  <a:pt x="0" y="25173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1993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897880" y="1384168"/>
            <a:ext cx="6492240" cy="0"/>
          </a:xfrm>
          <a:prstGeom prst="line">
            <a:avLst/>
          </a:prstGeom>
          <a:ln cap="flat" w="38100">
            <a:solidFill>
              <a:srgbClr val="A427F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5458487" y="1152439"/>
            <a:ext cx="285569" cy="285569"/>
            <a:chOff x="0" y="0"/>
            <a:chExt cx="285572" cy="2855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5623" cy="285623"/>
            </a:xfrm>
            <a:custGeom>
              <a:avLst/>
              <a:gdLst/>
              <a:ahLst/>
              <a:cxnLst/>
              <a:rect r="r" b="b" t="t" l="l"/>
              <a:pathLst>
                <a:path h="285623" w="285623">
                  <a:moveTo>
                    <a:pt x="0" y="0"/>
                  </a:moveTo>
                  <a:lnTo>
                    <a:pt x="285623" y="0"/>
                  </a:lnTo>
                  <a:lnTo>
                    <a:pt x="285623" y="285623"/>
                  </a:lnTo>
                  <a:lnTo>
                    <a:pt x="0" y="285623"/>
                  </a:lnTo>
                  <a:close/>
                </a:path>
              </a:pathLst>
            </a:custGeom>
            <a:solidFill>
              <a:srgbClr val="FBB818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168553" y="2578763"/>
            <a:ext cx="10590518" cy="7108885"/>
          </a:xfrm>
          <a:custGeom>
            <a:avLst/>
            <a:gdLst/>
            <a:ahLst/>
            <a:cxnLst/>
            <a:rect r="r" b="b" t="t" l="l"/>
            <a:pathLst>
              <a:path h="7108885" w="10590518">
                <a:moveTo>
                  <a:pt x="0" y="0"/>
                </a:moveTo>
                <a:lnTo>
                  <a:pt x="10590518" y="0"/>
                </a:lnTo>
                <a:lnTo>
                  <a:pt x="10590518" y="7108885"/>
                </a:lnTo>
                <a:lnTo>
                  <a:pt x="0" y="71088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-469763" y="5610292"/>
            <a:ext cx="5029200" cy="4089673"/>
          </a:xfrm>
          <a:custGeom>
            <a:avLst/>
            <a:gdLst/>
            <a:ahLst/>
            <a:cxnLst/>
            <a:rect r="r" b="b" t="t" l="l"/>
            <a:pathLst>
              <a:path h="4089673" w="5029200">
                <a:moveTo>
                  <a:pt x="0" y="0"/>
                </a:moveTo>
                <a:lnTo>
                  <a:pt x="5029200" y="0"/>
                </a:lnTo>
                <a:lnTo>
                  <a:pt x="5029200" y="4089673"/>
                </a:lnTo>
                <a:lnTo>
                  <a:pt x="0" y="40896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2973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60990" y="1549327"/>
            <a:ext cx="8858155" cy="38100"/>
          </a:xfrm>
          <a:custGeom>
            <a:avLst/>
            <a:gdLst/>
            <a:ahLst/>
            <a:cxnLst/>
            <a:rect r="r" b="b" t="t" l="l"/>
            <a:pathLst>
              <a:path h="38100" w="8858155">
                <a:moveTo>
                  <a:pt x="0" y="0"/>
                </a:moveTo>
                <a:lnTo>
                  <a:pt x="8858155" y="0"/>
                </a:lnTo>
                <a:lnTo>
                  <a:pt x="8858155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4345307" y="0"/>
            <a:ext cx="3942693" cy="10287000"/>
            <a:chOff x="0" y="0"/>
            <a:chExt cx="3942702" cy="10287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42715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3942715">
                  <a:moveTo>
                    <a:pt x="0" y="0"/>
                  </a:moveTo>
                  <a:lnTo>
                    <a:pt x="0" y="10287000"/>
                  </a:lnTo>
                  <a:lnTo>
                    <a:pt x="3942715" y="10287000"/>
                  </a:lnTo>
                  <a:lnTo>
                    <a:pt x="3942715" y="0"/>
                  </a:lnTo>
                  <a:close/>
                </a:path>
              </a:pathLst>
            </a:custGeom>
            <a:solidFill>
              <a:srgbClr val="560484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0139734" y="3886019"/>
            <a:ext cx="7038975" cy="6400981"/>
          </a:xfrm>
          <a:custGeom>
            <a:avLst/>
            <a:gdLst/>
            <a:ahLst/>
            <a:cxnLst/>
            <a:rect r="r" b="b" t="t" l="l"/>
            <a:pathLst>
              <a:path h="6400981" w="7038975">
                <a:moveTo>
                  <a:pt x="0" y="0"/>
                </a:moveTo>
                <a:lnTo>
                  <a:pt x="7038975" y="0"/>
                </a:lnTo>
                <a:lnTo>
                  <a:pt x="7038975" y="6400981"/>
                </a:lnTo>
                <a:lnTo>
                  <a:pt x="0" y="64009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9967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2360990" y="1549327"/>
            <a:ext cx="8858155" cy="38100"/>
            <a:chOff x="0" y="0"/>
            <a:chExt cx="8858148" cy="38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858123" cy="38100"/>
            </a:xfrm>
            <a:custGeom>
              <a:avLst/>
              <a:gdLst/>
              <a:ahLst/>
              <a:cxnLst/>
              <a:rect r="r" b="b" t="t" l="l"/>
              <a:pathLst>
                <a:path h="38100" w="8858123">
                  <a:moveTo>
                    <a:pt x="0" y="38100"/>
                  </a:moveTo>
                  <a:lnTo>
                    <a:pt x="8858123" y="38100"/>
                  </a:lnTo>
                  <a:lnTo>
                    <a:pt x="88581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2895714" y="2292963"/>
            <a:ext cx="52464" cy="498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5"/>
              </a:lnSpc>
            </a:pPr>
            <a:r>
              <a:rPr lang="en-US" sz="1800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04835" y="7252021"/>
            <a:ext cx="7214826" cy="1289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7"/>
              </a:lnSpc>
            </a:pPr>
          </a:p>
          <a:p>
            <a:pPr algn="l">
              <a:lnSpc>
                <a:spcPts val="2880"/>
              </a:lnSpc>
            </a:pPr>
            <a:r>
              <a:rPr lang="en-US" sz="3028">
                <a:solidFill>
                  <a:srgbClr val="560484"/>
                </a:solidFill>
                <a:latin typeface="Telegraf"/>
                <a:ea typeface="Telegraf"/>
                <a:cs typeface="Telegraf"/>
                <a:sym typeface="Telegraf"/>
              </a:rPr>
              <a:t>Segmentação, Previsão e Engajamento de Viajantes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04835" y="1845288"/>
            <a:ext cx="7007028" cy="632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5"/>
              </a:lnSpc>
            </a:pPr>
            <a:r>
              <a:rPr lang="en-US" sz="1800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Erick Soares de Alecrim Mergulhão RM: 564076 (Representante) Matheus Ribeiro Oliveira RM:563170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04835" y="2473938"/>
            <a:ext cx="2993688" cy="317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5"/>
              </a:lnSpc>
            </a:pPr>
            <a:r>
              <a:rPr lang="en-US" sz="1800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Caio wellslulei , RM:564263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04835" y="2788263"/>
            <a:ext cx="4228100" cy="317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5"/>
              </a:lnSpc>
            </a:pPr>
            <a:r>
              <a:rPr lang="en-US" sz="1800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Victor Campos DeOliveiraRM:565865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60990" y="5110233"/>
            <a:ext cx="7214826" cy="1589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60"/>
              </a:lnSpc>
            </a:pPr>
            <a:r>
              <a:rPr lang="en-US" b="true" sz="11598">
                <a:solidFill>
                  <a:srgbClr val="FBB818"/>
                </a:solidFill>
                <a:latin typeface="Telegraf Bold"/>
                <a:ea typeface="Telegraf Bold"/>
                <a:cs typeface="Telegraf Bold"/>
                <a:sym typeface="Telegraf Bold"/>
              </a:rPr>
              <a:t>ClickBus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758548" y="1028700"/>
            <a:ext cx="285569" cy="285569"/>
            <a:chOff x="0" y="0"/>
            <a:chExt cx="285572" cy="2855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5623" cy="285623"/>
            </a:xfrm>
            <a:custGeom>
              <a:avLst/>
              <a:gdLst/>
              <a:ahLst/>
              <a:cxnLst/>
              <a:rect r="r" b="b" t="t" l="l"/>
              <a:pathLst>
                <a:path h="285623" w="285623">
                  <a:moveTo>
                    <a:pt x="0" y="0"/>
                  </a:moveTo>
                  <a:lnTo>
                    <a:pt x="285623" y="0"/>
                  </a:lnTo>
                  <a:lnTo>
                    <a:pt x="285623" y="285623"/>
                  </a:lnTo>
                  <a:lnTo>
                    <a:pt x="0" y="285623"/>
                  </a:lnTo>
                  <a:close/>
                </a:path>
              </a:pathLst>
            </a:custGeom>
            <a:solidFill>
              <a:srgbClr val="FBB818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662680" y="1133389"/>
            <a:ext cx="6780057" cy="38100"/>
          </a:xfrm>
          <a:custGeom>
            <a:avLst/>
            <a:gdLst/>
            <a:ahLst/>
            <a:cxnLst/>
            <a:rect r="r" b="b" t="t" l="l"/>
            <a:pathLst>
              <a:path h="38100" w="6780057">
                <a:moveTo>
                  <a:pt x="0" y="0"/>
                </a:moveTo>
                <a:lnTo>
                  <a:pt x="6780057" y="0"/>
                </a:lnTo>
                <a:lnTo>
                  <a:pt x="6780057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-469763" y="5610292"/>
            <a:ext cx="5029200" cy="4089673"/>
          </a:xfrm>
          <a:custGeom>
            <a:avLst/>
            <a:gdLst/>
            <a:ahLst/>
            <a:cxnLst/>
            <a:rect r="r" b="b" t="t" l="l"/>
            <a:pathLst>
              <a:path h="4089673" w="5029200">
                <a:moveTo>
                  <a:pt x="0" y="0"/>
                </a:moveTo>
                <a:lnTo>
                  <a:pt x="5029200" y="0"/>
                </a:lnTo>
                <a:lnTo>
                  <a:pt x="5029200" y="4089673"/>
                </a:lnTo>
                <a:lnTo>
                  <a:pt x="0" y="40896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2973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6662680" y="1133389"/>
            <a:ext cx="6780057" cy="38100"/>
            <a:chOff x="0" y="0"/>
            <a:chExt cx="6780047" cy="38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780022" cy="38100"/>
            </a:xfrm>
            <a:custGeom>
              <a:avLst/>
              <a:gdLst/>
              <a:ahLst/>
              <a:cxnLst/>
              <a:rect r="r" b="b" t="t" l="l"/>
              <a:pathLst>
                <a:path h="38100" w="6780022">
                  <a:moveTo>
                    <a:pt x="0" y="38100"/>
                  </a:moveTo>
                  <a:lnTo>
                    <a:pt x="6780022" y="38100"/>
                  </a:lnTo>
                  <a:lnTo>
                    <a:pt x="67800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4448268" y="4011426"/>
            <a:ext cx="9391464" cy="5246874"/>
          </a:xfrm>
          <a:custGeom>
            <a:avLst/>
            <a:gdLst/>
            <a:ahLst/>
            <a:cxnLst/>
            <a:rect r="r" b="b" t="t" l="l"/>
            <a:pathLst>
              <a:path h="5246874" w="9391464">
                <a:moveTo>
                  <a:pt x="0" y="0"/>
                </a:moveTo>
                <a:lnTo>
                  <a:pt x="9391464" y="0"/>
                </a:lnTo>
                <a:lnTo>
                  <a:pt x="9391464" y="5246874"/>
                </a:lnTo>
                <a:lnTo>
                  <a:pt x="0" y="52468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830273" y="1790298"/>
            <a:ext cx="7612464" cy="1141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5"/>
              </a:lnSpc>
            </a:pPr>
            <a:r>
              <a:rPr lang="en-US" b="true" sz="4335">
                <a:solidFill>
                  <a:srgbClr val="52037E"/>
                </a:solidFill>
                <a:latin typeface="Telegraf Bold"/>
                <a:ea typeface="Telegraf Bold"/>
                <a:cs typeface="Telegraf Bold"/>
                <a:sym typeface="Telegraf Bold"/>
              </a:rPr>
              <a:t>Representação do power bi com dados da viagem 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01527" y="3301553"/>
            <a:ext cx="10653733" cy="5956747"/>
          </a:xfrm>
          <a:custGeom>
            <a:avLst/>
            <a:gdLst/>
            <a:ahLst/>
            <a:cxnLst/>
            <a:rect r="r" b="b" t="t" l="l"/>
            <a:pathLst>
              <a:path h="5956747" w="10653733">
                <a:moveTo>
                  <a:pt x="0" y="0"/>
                </a:moveTo>
                <a:lnTo>
                  <a:pt x="10653733" y="0"/>
                </a:lnTo>
                <a:lnTo>
                  <a:pt x="10653733" y="5956747"/>
                </a:lnTo>
                <a:lnTo>
                  <a:pt x="0" y="59567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469763" y="5610292"/>
            <a:ext cx="5029200" cy="4089673"/>
          </a:xfrm>
          <a:custGeom>
            <a:avLst/>
            <a:gdLst/>
            <a:ahLst/>
            <a:cxnLst/>
            <a:rect r="r" b="b" t="t" l="l"/>
            <a:pathLst>
              <a:path h="4089673" w="5029200">
                <a:moveTo>
                  <a:pt x="0" y="0"/>
                </a:moveTo>
                <a:lnTo>
                  <a:pt x="5029200" y="0"/>
                </a:lnTo>
                <a:lnTo>
                  <a:pt x="5029200" y="4089673"/>
                </a:lnTo>
                <a:lnTo>
                  <a:pt x="0" y="40896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2973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5897880" y="1384168"/>
            <a:ext cx="6492240" cy="0"/>
          </a:xfrm>
          <a:prstGeom prst="line">
            <a:avLst/>
          </a:prstGeom>
          <a:ln cap="flat" w="38100">
            <a:solidFill>
              <a:srgbClr val="A427F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5267183" y="1241384"/>
            <a:ext cx="285569" cy="285569"/>
            <a:chOff x="0" y="0"/>
            <a:chExt cx="285572" cy="2855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5623" cy="285623"/>
            </a:xfrm>
            <a:custGeom>
              <a:avLst/>
              <a:gdLst/>
              <a:ahLst/>
              <a:cxnLst/>
              <a:rect r="r" b="b" t="t" l="l"/>
              <a:pathLst>
                <a:path h="285623" w="285623">
                  <a:moveTo>
                    <a:pt x="0" y="0"/>
                  </a:moveTo>
                  <a:lnTo>
                    <a:pt x="285623" y="0"/>
                  </a:lnTo>
                  <a:lnTo>
                    <a:pt x="285623" y="285623"/>
                  </a:lnTo>
                  <a:lnTo>
                    <a:pt x="0" y="285623"/>
                  </a:lnTo>
                  <a:close/>
                </a:path>
              </a:pathLst>
            </a:custGeom>
            <a:solidFill>
              <a:srgbClr val="FBB818"/>
            </a:solidFill>
          </p:spPr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469763" y="5610292"/>
            <a:ext cx="5029200" cy="4089673"/>
          </a:xfrm>
          <a:custGeom>
            <a:avLst/>
            <a:gdLst/>
            <a:ahLst/>
            <a:cxnLst/>
            <a:rect r="r" b="b" t="t" l="l"/>
            <a:pathLst>
              <a:path h="4089673" w="5029200">
                <a:moveTo>
                  <a:pt x="0" y="0"/>
                </a:moveTo>
                <a:lnTo>
                  <a:pt x="5029200" y="0"/>
                </a:lnTo>
                <a:lnTo>
                  <a:pt x="5029200" y="4089673"/>
                </a:lnTo>
                <a:lnTo>
                  <a:pt x="0" y="40896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973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59377" y="2497881"/>
            <a:ext cx="11155511" cy="6244993"/>
          </a:xfrm>
          <a:custGeom>
            <a:avLst/>
            <a:gdLst/>
            <a:ahLst/>
            <a:cxnLst/>
            <a:rect r="r" b="b" t="t" l="l"/>
            <a:pathLst>
              <a:path h="6244993" w="11155511">
                <a:moveTo>
                  <a:pt x="0" y="0"/>
                </a:moveTo>
                <a:lnTo>
                  <a:pt x="11155512" y="0"/>
                </a:lnTo>
                <a:lnTo>
                  <a:pt x="11155512" y="6244993"/>
                </a:lnTo>
                <a:lnTo>
                  <a:pt x="0" y="62449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5897880" y="1384168"/>
            <a:ext cx="6492240" cy="0"/>
          </a:xfrm>
          <a:prstGeom prst="line">
            <a:avLst/>
          </a:prstGeom>
          <a:ln cap="flat" w="38100">
            <a:solidFill>
              <a:srgbClr val="A427F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5388035" y="1241384"/>
            <a:ext cx="285569" cy="285569"/>
            <a:chOff x="0" y="0"/>
            <a:chExt cx="285572" cy="2855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5623" cy="285623"/>
            </a:xfrm>
            <a:custGeom>
              <a:avLst/>
              <a:gdLst/>
              <a:ahLst/>
              <a:cxnLst/>
              <a:rect r="r" b="b" t="t" l="l"/>
              <a:pathLst>
                <a:path h="285623" w="285623">
                  <a:moveTo>
                    <a:pt x="0" y="0"/>
                  </a:moveTo>
                  <a:lnTo>
                    <a:pt x="285623" y="0"/>
                  </a:lnTo>
                  <a:lnTo>
                    <a:pt x="285623" y="285623"/>
                  </a:lnTo>
                  <a:lnTo>
                    <a:pt x="0" y="285623"/>
                  </a:lnTo>
                  <a:close/>
                </a:path>
              </a:pathLst>
            </a:custGeom>
            <a:solidFill>
              <a:srgbClr val="FBB818"/>
            </a:solidFill>
          </p:spPr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4495086" y="3577314"/>
            <a:ext cx="285569" cy="285569"/>
            <a:chOff x="0" y="0"/>
            <a:chExt cx="285572" cy="2855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5623" cy="285623"/>
            </a:xfrm>
            <a:custGeom>
              <a:avLst/>
              <a:gdLst/>
              <a:ahLst/>
              <a:cxnLst/>
              <a:rect r="r" b="b" t="t" l="l"/>
              <a:pathLst>
                <a:path h="285623" w="285623">
                  <a:moveTo>
                    <a:pt x="0" y="0"/>
                  </a:moveTo>
                  <a:lnTo>
                    <a:pt x="0" y="285623"/>
                  </a:lnTo>
                  <a:lnTo>
                    <a:pt x="285623" y="285623"/>
                  </a:lnTo>
                  <a:lnTo>
                    <a:pt x="285623" y="0"/>
                  </a:lnTo>
                  <a:close/>
                </a:path>
              </a:pathLst>
            </a:custGeom>
            <a:solidFill>
              <a:srgbClr val="FBB818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758548" y="1028700"/>
            <a:ext cx="285569" cy="285569"/>
            <a:chOff x="0" y="0"/>
            <a:chExt cx="285572" cy="2855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5623" cy="285623"/>
            </a:xfrm>
            <a:custGeom>
              <a:avLst/>
              <a:gdLst/>
              <a:ahLst/>
              <a:cxnLst/>
              <a:rect r="r" b="b" t="t" l="l"/>
              <a:pathLst>
                <a:path h="285623" w="285623">
                  <a:moveTo>
                    <a:pt x="0" y="0"/>
                  </a:moveTo>
                  <a:lnTo>
                    <a:pt x="285623" y="0"/>
                  </a:lnTo>
                  <a:lnTo>
                    <a:pt x="285623" y="285623"/>
                  </a:lnTo>
                  <a:lnTo>
                    <a:pt x="0" y="285623"/>
                  </a:lnTo>
                  <a:close/>
                </a:path>
              </a:pathLst>
            </a:custGeom>
            <a:solidFill>
              <a:srgbClr val="FBB818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6662680" y="1133389"/>
            <a:ext cx="6780057" cy="38100"/>
          </a:xfrm>
          <a:custGeom>
            <a:avLst/>
            <a:gdLst/>
            <a:ahLst/>
            <a:cxnLst/>
            <a:rect r="r" b="b" t="t" l="l"/>
            <a:pathLst>
              <a:path h="38100" w="6780057">
                <a:moveTo>
                  <a:pt x="0" y="0"/>
                </a:moveTo>
                <a:lnTo>
                  <a:pt x="6780057" y="0"/>
                </a:lnTo>
                <a:lnTo>
                  <a:pt x="6780057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5716438"/>
            <a:ext cx="5029200" cy="3541862"/>
          </a:xfrm>
          <a:custGeom>
            <a:avLst/>
            <a:gdLst/>
            <a:ahLst/>
            <a:cxnLst/>
            <a:rect r="r" b="b" t="t" l="l"/>
            <a:pathLst>
              <a:path h="3541862" w="5029200">
                <a:moveTo>
                  <a:pt x="0" y="0"/>
                </a:moveTo>
                <a:lnTo>
                  <a:pt x="5029200" y="0"/>
                </a:lnTo>
                <a:lnTo>
                  <a:pt x="5029200" y="3541862"/>
                </a:lnTo>
                <a:lnTo>
                  <a:pt x="0" y="35418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41993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6662680" y="1133389"/>
            <a:ext cx="6780057" cy="38100"/>
            <a:chOff x="0" y="0"/>
            <a:chExt cx="6780047" cy="381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780022" cy="38100"/>
            </a:xfrm>
            <a:custGeom>
              <a:avLst/>
              <a:gdLst/>
              <a:ahLst/>
              <a:cxnLst/>
              <a:rect r="r" b="b" t="t" l="l"/>
              <a:pathLst>
                <a:path h="38100" w="6780022">
                  <a:moveTo>
                    <a:pt x="0" y="38100"/>
                  </a:moveTo>
                  <a:lnTo>
                    <a:pt x="6780022" y="38100"/>
                  </a:lnTo>
                  <a:lnTo>
                    <a:pt x="67800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5214099" y="3610099"/>
            <a:ext cx="9590475" cy="2547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Nosso compromisso é tornar cada viagem única.</a:t>
            </a: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A segmentação de perfis é a previsão de compra e viagem nos permite reconhecer o jeito especial de cada passageiro, oferecer benefícios sob medida e transformar simples deslocamentos em experiências inesquecíveis.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80664" y="1674219"/>
            <a:ext cx="8480269" cy="801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7"/>
              </a:lnSpc>
            </a:pPr>
            <a:r>
              <a:rPr lang="en-US" b="true" sz="5700">
                <a:solidFill>
                  <a:srgbClr val="52037E"/>
                </a:solidFill>
                <a:latin typeface="Telegraf Bold"/>
                <a:ea typeface="Telegraf Bold"/>
                <a:cs typeface="Telegraf Bold"/>
                <a:sym typeface="Telegraf Bold"/>
              </a:rPr>
              <a:t>Conclusão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456868" y="1444638"/>
            <a:ext cx="285569" cy="285569"/>
            <a:chOff x="0" y="0"/>
            <a:chExt cx="285572" cy="2855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5623" cy="285623"/>
            </a:xfrm>
            <a:custGeom>
              <a:avLst/>
              <a:gdLst/>
              <a:ahLst/>
              <a:cxnLst/>
              <a:rect r="r" b="b" t="t" l="l"/>
              <a:pathLst>
                <a:path h="285623" w="285623">
                  <a:moveTo>
                    <a:pt x="0" y="0"/>
                  </a:moveTo>
                  <a:lnTo>
                    <a:pt x="0" y="285623"/>
                  </a:lnTo>
                  <a:lnTo>
                    <a:pt x="285623" y="285623"/>
                  </a:lnTo>
                  <a:lnTo>
                    <a:pt x="285623" y="0"/>
                  </a:lnTo>
                  <a:close/>
                </a:path>
              </a:pathLst>
            </a:custGeom>
            <a:solidFill>
              <a:srgbClr val="FBB818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360990" y="1549327"/>
            <a:ext cx="14406505" cy="38100"/>
          </a:xfrm>
          <a:custGeom>
            <a:avLst/>
            <a:gdLst/>
            <a:ahLst/>
            <a:cxnLst/>
            <a:rect r="r" b="b" t="t" l="l"/>
            <a:pathLst>
              <a:path h="38100" w="14406505">
                <a:moveTo>
                  <a:pt x="0" y="0"/>
                </a:moveTo>
                <a:lnTo>
                  <a:pt x="14406506" y="0"/>
                </a:lnTo>
                <a:lnTo>
                  <a:pt x="14406506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5903385"/>
            <a:ext cx="6219825" cy="4383615"/>
          </a:xfrm>
          <a:custGeom>
            <a:avLst/>
            <a:gdLst/>
            <a:ahLst/>
            <a:cxnLst/>
            <a:rect r="r" b="b" t="t" l="l"/>
            <a:pathLst>
              <a:path h="4383615" w="6219825">
                <a:moveTo>
                  <a:pt x="0" y="0"/>
                </a:moveTo>
                <a:lnTo>
                  <a:pt x="6219825" y="0"/>
                </a:lnTo>
                <a:lnTo>
                  <a:pt x="6219825" y="4383615"/>
                </a:lnTo>
                <a:lnTo>
                  <a:pt x="0" y="43836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41888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2360990" y="1549327"/>
            <a:ext cx="14406505" cy="38100"/>
            <a:chOff x="0" y="0"/>
            <a:chExt cx="14406499" cy="38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06499" cy="38100"/>
            </a:xfrm>
            <a:custGeom>
              <a:avLst/>
              <a:gdLst/>
              <a:ahLst/>
              <a:cxnLst/>
              <a:rect r="r" b="b" t="t" l="l"/>
              <a:pathLst>
                <a:path h="38100" w="14406499">
                  <a:moveTo>
                    <a:pt x="0" y="38100"/>
                  </a:moveTo>
                  <a:lnTo>
                    <a:pt x="14406499" y="38100"/>
                  </a:lnTo>
                  <a:lnTo>
                    <a:pt x="144064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4780664" y="2711501"/>
            <a:ext cx="8480269" cy="801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7"/>
              </a:lnSpc>
            </a:pPr>
            <a:r>
              <a:rPr lang="en-US" b="true" sz="5700">
                <a:solidFill>
                  <a:srgbClr val="52037E"/>
                </a:solidFill>
                <a:latin typeface="Telegraf Bold"/>
                <a:ea typeface="Telegraf Bold"/>
                <a:cs typeface="Telegraf Bold"/>
                <a:sym typeface="Telegraf Bold"/>
              </a:rPr>
              <a:t>link do vídeo pitch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80664" y="4341838"/>
            <a:ext cx="8480269" cy="1496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7"/>
              </a:lnSpc>
            </a:pPr>
            <a:r>
              <a:rPr lang="en-US" b="true" sz="5700" u="sng">
                <a:solidFill>
                  <a:srgbClr val="52037E"/>
                </a:solidFill>
                <a:latin typeface="Telegraf Bold"/>
                <a:ea typeface="Telegraf Bold"/>
                <a:cs typeface="Telegraf Bold"/>
                <a:sym typeface="Telegraf Bold"/>
                <a:hlinkClick r:id="rId5" tooltip="https://youtu.be/9OL2NPmLXvo"/>
              </a:rPr>
              <a:t>https://youtu.be/9OL2NPmLXvo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758548" y="1028700"/>
            <a:ext cx="285569" cy="285569"/>
            <a:chOff x="0" y="0"/>
            <a:chExt cx="285572" cy="2855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5623" cy="285623"/>
            </a:xfrm>
            <a:custGeom>
              <a:avLst/>
              <a:gdLst/>
              <a:ahLst/>
              <a:cxnLst/>
              <a:rect r="r" b="b" t="t" l="l"/>
              <a:pathLst>
                <a:path h="285623" w="285623">
                  <a:moveTo>
                    <a:pt x="0" y="0"/>
                  </a:moveTo>
                  <a:lnTo>
                    <a:pt x="285623" y="0"/>
                  </a:lnTo>
                  <a:lnTo>
                    <a:pt x="285623" y="285623"/>
                  </a:lnTo>
                  <a:lnTo>
                    <a:pt x="0" y="285623"/>
                  </a:lnTo>
                  <a:close/>
                </a:path>
              </a:pathLst>
            </a:custGeom>
            <a:solidFill>
              <a:srgbClr val="FBB818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662680" y="1133389"/>
            <a:ext cx="6780057" cy="38100"/>
          </a:xfrm>
          <a:custGeom>
            <a:avLst/>
            <a:gdLst/>
            <a:ahLst/>
            <a:cxnLst/>
            <a:rect r="r" b="b" t="t" l="l"/>
            <a:pathLst>
              <a:path h="38100" w="6780057">
                <a:moveTo>
                  <a:pt x="0" y="0"/>
                </a:moveTo>
                <a:lnTo>
                  <a:pt x="6780057" y="0"/>
                </a:lnTo>
                <a:lnTo>
                  <a:pt x="6780057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8449113" y="3740687"/>
            <a:ext cx="285569" cy="285569"/>
            <a:chOff x="0" y="0"/>
            <a:chExt cx="285572" cy="2855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5623" cy="285623"/>
            </a:xfrm>
            <a:custGeom>
              <a:avLst/>
              <a:gdLst/>
              <a:ahLst/>
              <a:cxnLst/>
              <a:rect r="r" b="b" t="t" l="l"/>
              <a:pathLst>
                <a:path h="285623" w="285623">
                  <a:moveTo>
                    <a:pt x="0" y="0"/>
                  </a:moveTo>
                  <a:lnTo>
                    <a:pt x="0" y="285623"/>
                  </a:lnTo>
                  <a:lnTo>
                    <a:pt x="285623" y="285623"/>
                  </a:lnTo>
                  <a:lnTo>
                    <a:pt x="285623" y="0"/>
                  </a:lnTo>
                  <a:close/>
                </a:path>
              </a:pathLst>
            </a:custGeom>
            <a:solidFill>
              <a:srgbClr val="FBB818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732225" y="6745138"/>
            <a:ext cx="5029200" cy="3541862"/>
          </a:xfrm>
          <a:custGeom>
            <a:avLst/>
            <a:gdLst/>
            <a:ahLst/>
            <a:cxnLst/>
            <a:rect r="r" b="b" t="t" l="l"/>
            <a:pathLst>
              <a:path h="3541862" w="5029200">
                <a:moveTo>
                  <a:pt x="0" y="0"/>
                </a:moveTo>
                <a:lnTo>
                  <a:pt x="5029200" y="0"/>
                </a:lnTo>
                <a:lnTo>
                  <a:pt x="5029200" y="3541862"/>
                </a:lnTo>
                <a:lnTo>
                  <a:pt x="0" y="35418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41993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6662680" y="1133389"/>
            <a:ext cx="6780057" cy="38100"/>
            <a:chOff x="0" y="0"/>
            <a:chExt cx="6780047" cy="381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780022" cy="38100"/>
            </a:xfrm>
            <a:custGeom>
              <a:avLst/>
              <a:gdLst/>
              <a:ahLst/>
              <a:cxnLst/>
              <a:rect r="r" b="b" t="t" l="l"/>
              <a:pathLst>
                <a:path h="38100" w="6780022">
                  <a:moveTo>
                    <a:pt x="0" y="38100"/>
                  </a:moveTo>
                  <a:lnTo>
                    <a:pt x="6780022" y="38100"/>
                  </a:lnTo>
                  <a:lnTo>
                    <a:pt x="67800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8973131" y="3232766"/>
            <a:ext cx="6390408" cy="5900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 - Diversos usuários relatam sentir-se abandonados</a:t>
            </a: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por sites que não oferecem promoções</a:t>
            </a: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personalizadas. Acreditamos que, ao prever com a</a:t>
            </a: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maior precisão uma possível nova data de viagem</a:t>
            </a: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e seu destino, será possível aumentar a taxa de</a:t>
            </a: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conversão de usuários recorrentes, incentivando-</a:t>
            </a: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os a se tornarem compradores ativos na ClickBus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73131" y="1778870"/>
            <a:ext cx="5713571" cy="1453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7"/>
              </a:lnSpc>
            </a:pPr>
            <a:r>
              <a:rPr lang="en-US" b="true" sz="5700">
                <a:solidFill>
                  <a:srgbClr val="52037E"/>
                </a:solidFill>
                <a:latin typeface="Telegraf Bold"/>
                <a:ea typeface="Telegraf Bold"/>
                <a:cs typeface="Telegraf Bold"/>
                <a:sym typeface="Telegraf Bold"/>
              </a:rPr>
              <a:t>Quem tem esse problema: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3132997" y="2115088"/>
            <a:ext cx="7038975" cy="6400981"/>
          </a:xfrm>
          <a:custGeom>
            <a:avLst/>
            <a:gdLst/>
            <a:ahLst/>
            <a:cxnLst/>
            <a:rect r="r" b="b" t="t" l="l"/>
            <a:pathLst>
              <a:path h="6400981" w="7038975">
                <a:moveTo>
                  <a:pt x="0" y="0"/>
                </a:moveTo>
                <a:lnTo>
                  <a:pt x="7038975" y="0"/>
                </a:lnTo>
                <a:lnTo>
                  <a:pt x="7038975" y="6400981"/>
                </a:lnTo>
                <a:lnTo>
                  <a:pt x="0" y="64009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9967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758548" y="1028700"/>
            <a:ext cx="285569" cy="285569"/>
            <a:chOff x="0" y="0"/>
            <a:chExt cx="285572" cy="2855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5623" cy="285623"/>
            </a:xfrm>
            <a:custGeom>
              <a:avLst/>
              <a:gdLst/>
              <a:ahLst/>
              <a:cxnLst/>
              <a:rect r="r" b="b" t="t" l="l"/>
              <a:pathLst>
                <a:path h="285623" w="285623">
                  <a:moveTo>
                    <a:pt x="0" y="0"/>
                  </a:moveTo>
                  <a:lnTo>
                    <a:pt x="285623" y="0"/>
                  </a:lnTo>
                  <a:lnTo>
                    <a:pt x="285623" y="285623"/>
                  </a:lnTo>
                  <a:lnTo>
                    <a:pt x="0" y="285623"/>
                  </a:lnTo>
                  <a:close/>
                </a:path>
              </a:pathLst>
            </a:custGeom>
            <a:solidFill>
              <a:srgbClr val="FBB818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662680" y="1133389"/>
            <a:ext cx="6780057" cy="38100"/>
          </a:xfrm>
          <a:custGeom>
            <a:avLst/>
            <a:gdLst/>
            <a:ahLst/>
            <a:cxnLst/>
            <a:rect r="r" b="b" t="t" l="l"/>
            <a:pathLst>
              <a:path h="38100" w="6780057">
                <a:moveTo>
                  <a:pt x="0" y="0"/>
                </a:moveTo>
                <a:lnTo>
                  <a:pt x="6780057" y="0"/>
                </a:lnTo>
                <a:lnTo>
                  <a:pt x="6780057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7949620" y="2615592"/>
            <a:ext cx="285569" cy="285569"/>
            <a:chOff x="0" y="0"/>
            <a:chExt cx="285572" cy="2855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5623" cy="285623"/>
            </a:xfrm>
            <a:custGeom>
              <a:avLst/>
              <a:gdLst/>
              <a:ahLst/>
              <a:cxnLst/>
              <a:rect r="r" b="b" t="t" l="l"/>
              <a:pathLst>
                <a:path h="285623" w="285623">
                  <a:moveTo>
                    <a:pt x="0" y="0"/>
                  </a:moveTo>
                  <a:lnTo>
                    <a:pt x="0" y="285623"/>
                  </a:lnTo>
                  <a:lnTo>
                    <a:pt x="285623" y="285623"/>
                  </a:lnTo>
                  <a:lnTo>
                    <a:pt x="285623" y="0"/>
                  </a:lnTo>
                  <a:close/>
                </a:path>
              </a:pathLst>
            </a:custGeom>
            <a:solidFill>
              <a:srgbClr val="FBB818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732225" y="6745138"/>
            <a:ext cx="5029200" cy="3541862"/>
          </a:xfrm>
          <a:custGeom>
            <a:avLst/>
            <a:gdLst/>
            <a:ahLst/>
            <a:cxnLst/>
            <a:rect r="r" b="b" t="t" l="l"/>
            <a:pathLst>
              <a:path h="3541862" w="5029200">
                <a:moveTo>
                  <a:pt x="0" y="0"/>
                </a:moveTo>
                <a:lnTo>
                  <a:pt x="5029200" y="0"/>
                </a:lnTo>
                <a:lnTo>
                  <a:pt x="5029200" y="3541862"/>
                </a:lnTo>
                <a:lnTo>
                  <a:pt x="0" y="35418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41993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6662680" y="1133389"/>
            <a:ext cx="6780057" cy="38100"/>
            <a:chOff x="0" y="0"/>
            <a:chExt cx="6780047" cy="381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780022" cy="38100"/>
            </a:xfrm>
            <a:custGeom>
              <a:avLst/>
              <a:gdLst/>
              <a:ahLst/>
              <a:cxnLst/>
              <a:rect r="r" b="b" t="t" l="l"/>
              <a:pathLst>
                <a:path h="38100" w="6780022">
                  <a:moveTo>
                    <a:pt x="0" y="38100"/>
                  </a:moveTo>
                  <a:lnTo>
                    <a:pt x="6780022" y="38100"/>
                  </a:lnTo>
                  <a:lnTo>
                    <a:pt x="67800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8695730" y="2615592"/>
            <a:ext cx="7011707" cy="5900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Estas previsões em geral darão beneficios ,não</a:t>
            </a: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apenas para usuarios que ja utilizaram a clickbus,</a:t>
            </a: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tivemos uma ideia para atrair tambem novos</a:t>
            </a: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usuarios por meio da Segmentação de Perfil Personalizado, Cada viajante tem um jeito único de explorar o mundo, para tornar sua experiência mais próxima e especial criamos perfis personalizados de viagem.</a:t>
            </a:r>
          </a:p>
          <a:p>
            <a:pPr algn="l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A partir disso, oferecemos benefícios exclusivos e descontos especiais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-2787263" y="1943010"/>
            <a:ext cx="7038975" cy="6400981"/>
          </a:xfrm>
          <a:custGeom>
            <a:avLst/>
            <a:gdLst/>
            <a:ahLst/>
            <a:cxnLst/>
            <a:rect r="r" b="b" t="t" l="l"/>
            <a:pathLst>
              <a:path h="6400981" w="7038975">
                <a:moveTo>
                  <a:pt x="0" y="0"/>
                </a:moveTo>
                <a:lnTo>
                  <a:pt x="7038975" y="0"/>
                </a:lnTo>
                <a:lnTo>
                  <a:pt x="7038975" y="6400980"/>
                </a:lnTo>
                <a:lnTo>
                  <a:pt x="0" y="64009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9967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722286" y="1231721"/>
            <a:ext cx="8985152" cy="165097"/>
          </a:xfrm>
          <a:custGeom>
            <a:avLst/>
            <a:gdLst/>
            <a:ahLst/>
            <a:cxnLst/>
            <a:rect r="r" b="b" t="t" l="l"/>
            <a:pathLst>
              <a:path h="165097" w="8985152">
                <a:moveTo>
                  <a:pt x="0" y="0"/>
                </a:moveTo>
                <a:lnTo>
                  <a:pt x="8985152" y="0"/>
                </a:lnTo>
                <a:lnTo>
                  <a:pt x="8985152" y="165096"/>
                </a:lnTo>
                <a:lnTo>
                  <a:pt x="0" y="1650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581467" y="2798150"/>
            <a:ext cx="285569" cy="285569"/>
            <a:chOff x="0" y="0"/>
            <a:chExt cx="285572" cy="2855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5623" cy="285623"/>
            </a:xfrm>
            <a:custGeom>
              <a:avLst/>
              <a:gdLst/>
              <a:ahLst/>
              <a:cxnLst/>
              <a:rect r="r" b="b" t="t" l="l"/>
              <a:pathLst>
                <a:path h="285623" w="285623">
                  <a:moveTo>
                    <a:pt x="0" y="0"/>
                  </a:moveTo>
                  <a:lnTo>
                    <a:pt x="0" y="285623"/>
                  </a:lnTo>
                  <a:lnTo>
                    <a:pt x="285623" y="285623"/>
                  </a:lnTo>
                  <a:lnTo>
                    <a:pt x="285623" y="0"/>
                  </a:lnTo>
                  <a:close/>
                </a:path>
              </a:pathLst>
            </a:custGeom>
            <a:solidFill>
              <a:srgbClr val="FBB818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758548" y="1028700"/>
            <a:ext cx="285569" cy="285569"/>
            <a:chOff x="0" y="0"/>
            <a:chExt cx="285572" cy="2855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5623" cy="285623"/>
            </a:xfrm>
            <a:custGeom>
              <a:avLst/>
              <a:gdLst/>
              <a:ahLst/>
              <a:cxnLst/>
              <a:rect r="r" b="b" t="t" l="l"/>
              <a:pathLst>
                <a:path h="285623" w="285623">
                  <a:moveTo>
                    <a:pt x="0" y="0"/>
                  </a:moveTo>
                  <a:lnTo>
                    <a:pt x="285623" y="0"/>
                  </a:lnTo>
                  <a:lnTo>
                    <a:pt x="285623" y="285623"/>
                  </a:lnTo>
                  <a:lnTo>
                    <a:pt x="0" y="285623"/>
                  </a:lnTo>
                  <a:close/>
                </a:path>
              </a:pathLst>
            </a:custGeom>
            <a:solidFill>
              <a:srgbClr val="FBB818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6662680" y="1133389"/>
            <a:ext cx="6780057" cy="38100"/>
          </a:xfrm>
          <a:custGeom>
            <a:avLst/>
            <a:gdLst/>
            <a:ahLst/>
            <a:cxnLst/>
            <a:rect r="r" b="b" t="t" l="l"/>
            <a:pathLst>
              <a:path h="38100" w="6780057">
                <a:moveTo>
                  <a:pt x="0" y="0"/>
                </a:moveTo>
                <a:lnTo>
                  <a:pt x="6780057" y="0"/>
                </a:lnTo>
                <a:lnTo>
                  <a:pt x="6780057" y="38100"/>
                </a:ln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7999644"/>
            <a:ext cx="3574409" cy="2517311"/>
          </a:xfrm>
          <a:custGeom>
            <a:avLst/>
            <a:gdLst/>
            <a:ahLst/>
            <a:cxnLst/>
            <a:rect r="r" b="b" t="t" l="l"/>
            <a:pathLst>
              <a:path h="2517311" w="3574409">
                <a:moveTo>
                  <a:pt x="0" y="0"/>
                </a:moveTo>
                <a:lnTo>
                  <a:pt x="3574409" y="0"/>
                </a:lnTo>
                <a:lnTo>
                  <a:pt x="3574409" y="2517312"/>
                </a:lnTo>
                <a:lnTo>
                  <a:pt x="0" y="25173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41993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6662680" y="1133389"/>
            <a:ext cx="6780057" cy="38100"/>
            <a:chOff x="0" y="0"/>
            <a:chExt cx="6780047" cy="381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780022" cy="38100"/>
            </a:xfrm>
            <a:custGeom>
              <a:avLst/>
              <a:gdLst/>
              <a:ahLst/>
              <a:cxnLst/>
              <a:rect r="r" b="b" t="t" l="l"/>
              <a:pathLst>
                <a:path h="38100" w="6780022">
                  <a:moveTo>
                    <a:pt x="0" y="38100"/>
                  </a:moveTo>
                  <a:lnTo>
                    <a:pt x="6780022" y="38100"/>
                  </a:lnTo>
                  <a:lnTo>
                    <a:pt x="67800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780664" y="1569444"/>
            <a:ext cx="3632816" cy="901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66"/>
              </a:lnSpc>
            </a:pPr>
            <a:r>
              <a:rPr lang="en-US" b="true" sz="5700">
                <a:solidFill>
                  <a:srgbClr val="52037E"/>
                </a:solidFill>
                <a:latin typeface="Telegraf Bold"/>
                <a:ea typeface="Telegraf Bold"/>
                <a:cs typeface="Telegraf Bold"/>
                <a:sym typeface="Telegraf Bold"/>
              </a:rPr>
              <a:t>Solução: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08860" y="2297706"/>
            <a:ext cx="88268" cy="838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71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306634" y="1607544"/>
            <a:ext cx="11492151" cy="7576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3"/>
              </a:lnSpc>
            </a:pPr>
          </a:p>
          <a:p>
            <a:pPr algn="just">
              <a:lnSpc>
                <a:spcPts val="3373"/>
              </a:lnSpc>
            </a:pPr>
          </a:p>
          <a:p>
            <a:pPr algn="just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Utilizamos Python para analisar o histórico de compra de cada cliente.</a:t>
            </a:r>
          </a:p>
          <a:p>
            <a:pPr algn="just">
              <a:lnSpc>
                <a:spcPts val="3373"/>
              </a:lnSpc>
            </a:pPr>
          </a:p>
          <a:p>
            <a:pPr algn="just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A partir dos dados, criamos um perfil personalizado de viajante, oferecendo  experiências  únicas  que  nenhum  concorrente proporciona.</a:t>
            </a:r>
          </a:p>
          <a:p>
            <a:pPr algn="just">
              <a:lnSpc>
                <a:spcPts val="3373"/>
              </a:lnSpc>
            </a:pPr>
          </a:p>
          <a:p>
            <a:pPr algn="just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Desenvolvemos um algoritmo de previsão que:</a:t>
            </a:r>
          </a:p>
          <a:p>
            <a:pPr algn="just">
              <a:lnSpc>
                <a:spcPts val="3373"/>
              </a:lnSpc>
            </a:pPr>
          </a:p>
          <a:p>
            <a:pPr algn="just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Indica o próximo destino provável do cliente.</a:t>
            </a:r>
          </a:p>
          <a:p>
            <a:pPr algn="just">
              <a:lnSpc>
                <a:spcPts val="3373"/>
              </a:lnSpc>
            </a:pPr>
          </a:p>
          <a:p>
            <a:pPr algn="just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Estima a próxima data de viagem, com base nos intervalos de suas viagens anteriores.</a:t>
            </a:r>
          </a:p>
          <a:p>
            <a:pPr algn="just">
              <a:lnSpc>
                <a:spcPts val="3373"/>
              </a:lnSpc>
            </a:pPr>
          </a:p>
          <a:p>
            <a:pPr algn="just">
              <a:lnSpc>
                <a:spcPts val="3373"/>
              </a:lnSpc>
            </a:pPr>
            <a:r>
              <a:rPr lang="en-US" sz="3028">
                <a:solidFill>
                  <a:srgbClr val="52037E"/>
                </a:solidFill>
                <a:latin typeface="Telegraf"/>
                <a:ea typeface="Telegraf"/>
                <a:cs typeface="Telegraf"/>
                <a:sym typeface="Telegraf"/>
              </a:rPr>
              <a:t> Dessa forma, cada passageiro recebe uma oferta sob medida, aumentando a satisfação e a fidelização.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6662680" y="1306968"/>
            <a:ext cx="8985152" cy="165097"/>
          </a:xfrm>
          <a:custGeom>
            <a:avLst/>
            <a:gdLst/>
            <a:ahLst/>
            <a:cxnLst/>
            <a:rect r="r" b="b" t="t" l="l"/>
            <a:pathLst>
              <a:path h="165097" w="8985152">
                <a:moveTo>
                  <a:pt x="0" y="0"/>
                </a:moveTo>
                <a:lnTo>
                  <a:pt x="8985152" y="0"/>
                </a:lnTo>
                <a:lnTo>
                  <a:pt x="8985152" y="165097"/>
                </a:lnTo>
                <a:lnTo>
                  <a:pt x="0" y="1650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82915" y="1028700"/>
            <a:ext cx="8985152" cy="165097"/>
          </a:xfrm>
          <a:custGeom>
            <a:avLst/>
            <a:gdLst/>
            <a:ahLst/>
            <a:cxnLst/>
            <a:rect r="r" b="b" t="t" l="l"/>
            <a:pathLst>
              <a:path h="165097" w="8985152">
                <a:moveTo>
                  <a:pt x="0" y="0"/>
                </a:moveTo>
                <a:lnTo>
                  <a:pt x="8985152" y="0"/>
                </a:lnTo>
                <a:lnTo>
                  <a:pt x="8985152" y="165097"/>
                </a:lnTo>
                <a:lnTo>
                  <a:pt x="0" y="1650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5150637" y="1051012"/>
            <a:ext cx="285569" cy="285569"/>
            <a:chOff x="0" y="0"/>
            <a:chExt cx="285572" cy="2855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5623" cy="285623"/>
            </a:xfrm>
            <a:custGeom>
              <a:avLst/>
              <a:gdLst/>
              <a:ahLst/>
              <a:cxnLst/>
              <a:rect r="r" b="b" t="t" l="l"/>
              <a:pathLst>
                <a:path h="285623" w="285623">
                  <a:moveTo>
                    <a:pt x="0" y="0"/>
                  </a:moveTo>
                  <a:lnTo>
                    <a:pt x="285623" y="0"/>
                  </a:lnTo>
                  <a:lnTo>
                    <a:pt x="285623" y="285623"/>
                  </a:lnTo>
                  <a:lnTo>
                    <a:pt x="0" y="285623"/>
                  </a:lnTo>
                  <a:close/>
                </a:path>
              </a:pathLst>
            </a:custGeom>
            <a:solidFill>
              <a:srgbClr val="FBB818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5436206" y="4658328"/>
            <a:ext cx="8460889" cy="4247711"/>
          </a:xfrm>
          <a:custGeom>
            <a:avLst/>
            <a:gdLst/>
            <a:ahLst/>
            <a:cxnLst/>
            <a:rect r="r" b="b" t="t" l="l"/>
            <a:pathLst>
              <a:path h="4247711" w="8460889">
                <a:moveTo>
                  <a:pt x="0" y="0"/>
                </a:moveTo>
                <a:lnTo>
                  <a:pt x="8460888" y="0"/>
                </a:lnTo>
                <a:lnTo>
                  <a:pt x="8460888" y="4247711"/>
                </a:lnTo>
                <a:lnTo>
                  <a:pt x="0" y="42477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882915" y="1981507"/>
            <a:ext cx="9918291" cy="1496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7"/>
              </a:lnSpc>
            </a:pPr>
            <a:r>
              <a:rPr lang="en-US" b="true" sz="5700">
                <a:solidFill>
                  <a:srgbClr val="52037E"/>
                </a:solidFill>
                <a:latin typeface="Telegraf Bold"/>
                <a:ea typeface="Telegraf Bold"/>
                <a:cs typeface="Telegraf Bold"/>
                <a:sym typeface="Telegraf Bold"/>
              </a:rPr>
              <a:t>Codigo em Python funcionando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68825" y="2821911"/>
            <a:ext cx="9590475" cy="452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3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356882" y="3384468"/>
            <a:ext cx="2212032" cy="1162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1"/>
              </a:lnSpc>
            </a:pPr>
            <a:r>
              <a:rPr lang="en-US" sz="6372">
                <a:solidFill>
                  <a:srgbClr val="A427FB"/>
                </a:solidFill>
                <a:latin typeface="Telegraf"/>
                <a:ea typeface="Telegraf"/>
                <a:cs typeface="Telegraf"/>
                <a:sym typeface="Telegraf"/>
              </a:rPr>
              <a:t>Menu: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0" y="7999644"/>
            <a:ext cx="3574409" cy="2517311"/>
          </a:xfrm>
          <a:custGeom>
            <a:avLst/>
            <a:gdLst/>
            <a:ahLst/>
            <a:cxnLst/>
            <a:rect r="r" b="b" t="t" l="l"/>
            <a:pathLst>
              <a:path h="2517311" w="3574409">
                <a:moveTo>
                  <a:pt x="0" y="0"/>
                </a:moveTo>
                <a:lnTo>
                  <a:pt x="3574409" y="0"/>
                </a:lnTo>
                <a:lnTo>
                  <a:pt x="3574409" y="2517312"/>
                </a:lnTo>
                <a:lnTo>
                  <a:pt x="0" y="25173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41993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42328" y="1028700"/>
            <a:ext cx="8985152" cy="165097"/>
          </a:xfrm>
          <a:custGeom>
            <a:avLst/>
            <a:gdLst/>
            <a:ahLst/>
            <a:cxnLst/>
            <a:rect r="r" b="b" t="t" l="l"/>
            <a:pathLst>
              <a:path h="165097" w="8985152">
                <a:moveTo>
                  <a:pt x="0" y="0"/>
                </a:moveTo>
                <a:lnTo>
                  <a:pt x="8985151" y="0"/>
                </a:lnTo>
                <a:lnTo>
                  <a:pt x="8985151" y="165097"/>
                </a:lnTo>
                <a:lnTo>
                  <a:pt x="0" y="1650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5456759" y="885915"/>
            <a:ext cx="285569" cy="285569"/>
            <a:chOff x="0" y="0"/>
            <a:chExt cx="285572" cy="2855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5623" cy="285623"/>
            </a:xfrm>
            <a:custGeom>
              <a:avLst/>
              <a:gdLst/>
              <a:ahLst/>
              <a:cxnLst/>
              <a:rect r="r" b="b" t="t" l="l"/>
              <a:pathLst>
                <a:path h="285623" w="285623">
                  <a:moveTo>
                    <a:pt x="0" y="0"/>
                  </a:moveTo>
                  <a:lnTo>
                    <a:pt x="285623" y="0"/>
                  </a:lnTo>
                  <a:lnTo>
                    <a:pt x="285623" y="285623"/>
                  </a:lnTo>
                  <a:lnTo>
                    <a:pt x="0" y="285623"/>
                  </a:lnTo>
                  <a:close/>
                </a:path>
              </a:pathLst>
            </a:custGeom>
            <a:solidFill>
              <a:srgbClr val="FBB818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849589" y="3945274"/>
            <a:ext cx="11261553" cy="4737790"/>
          </a:xfrm>
          <a:custGeom>
            <a:avLst/>
            <a:gdLst/>
            <a:ahLst/>
            <a:cxnLst/>
            <a:rect r="r" b="b" t="t" l="l"/>
            <a:pathLst>
              <a:path h="4737790" w="11261553">
                <a:moveTo>
                  <a:pt x="0" y="0"/>
                </a:moveTo>
                <a:lnTo>
                  <a:pt x="11261553" y="0"/>
                </a:lnTo>
                <a:lnTo>
                  <a:pt x="11261553" y="4737790"/>
                </a:lnTo>
                <a:lnTo>
                  <a:pt x="0" y="47377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742328" y="1888470"/>
            <a:ext cx="8630841" cy="1162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1"/>
              </a:lnSpc>
            </a:pPr>
            <a:r>
              <a:rPr lang="en-US" sz="6372">
                <a:solidFill>
                  <a:srgbClr val="A427FB"/>
                </a:solidFill>
                <a:latin typeface="Telegraf"/>
                <a:ea typeface="Telegraf"/>
                <a:cs typeface="Telegraf"/>
                <a:sym typeface="Telegraf"/>
              </a:rPr>
              <a:t>Sistemas de cadastros: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0" y="7999644"/>
            <a:ext cx="3574409" cy="2517311"/>
          </a:xfrm>
          <a:custGeom>
            <a:avLst/>
            <a:gdLst/>
            <a:ahLst/>
            <a:cxnLst/>
            <a:rect r="r" b="b" t="t" l="l"/>
            <a:pathLst>
              <a:path h="2517311" w="3574409">
                <a:moveTo>
                  <a:pt x="0" y="0"/>
                </a:moveTo>
                <a:lnTo>
                  <a:pt x="3574409" y="0"/>
                </a:lnTo>
                <a:lnTo>
                  <a:pt x="3574409" y="2517312"/>
                </a:lnTo>
                <a:lnTo>
                  <a:pt x="0" y="25173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41993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43646" y="1028700"/>
            <a:ext cx="8985152" cy="165097"/>
          </a:xfrm>
          <a:custGeom>
            <a:avLst/>
            <a:gdLst/>
            <a:ahLst/>
            <a:cxnLst/>
            <a:rect r="r" b="b" t="t" l="l"/>
            <a:pathLst>
              <a:path h="165097" w="8985152">
                <a:moveTo>
                  <a:pt x="0" y="0"/>
                </a:moveTo>
                <a:lnTo>
                  <a:pt x="8985152" y="0"/>
                </a:lnTo>
                <a:lnTo>
                  <a:pt x="8985152" y="165097"/>
                </a:lnTo>
                <a:lnTo>
                  <a:pt x="0" y="1650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5758548" y="1028700"/>
            <a:ext cx="285569" cy="285569"/>
            <a:chOff x="0" y="0"/>
            <a:chExt cx="285572" cy="2855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5623" cy="285623"/>
            </a:xfrm>
            <a:custGeom>
              <a:avLst/>
              <a:gdLst/>
              <a:ahLst/>
              <a:cxnLst/>
              <a:rect r="r" b="b" t="t" l="l"/>
              <a:pathLst>
                <a:path h="285623" w="285623">
                  <a:moveTo>
                    <a:pt x="0" y="0"/>
                  </a:moveTo>
                  <a:lnTo>
                    <a:pt x="285623" y="0"/>
                  </a:lnTo>
                  <a:lnTo>
                    <a:pt x="285623" y="285623"/>
                  </a:lnTo>
                  <a:lnTo>
                    <a:pt x="0" y="285623"/>
                  </a:lnTo>
                  <a:close/>
                </a:path>
              </a:pathLst>
            </a:custGeom>
            <a:solidFill>
              <a:srgbClr val="FBB818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212738" y="3216138"/>
            <a:ext cx="11862524" cy="3854724"/>
          </a:xfrm>
          <a:custGeom>
            <a:avLst/>
            <a:gdLst/>
            <a:ahLst/>
            <a:cxnLst/>
            <a:rect r="r" b="b" t="t" l="l"/>
            <a:pathLst>
              <a:path h="3854724" w="11862524">
                <a:moveTo>
                  <a:pt x="0" y="0"/>
                </a:moveTo>
                <a:lnTo>
                  <a:pt x="11862524" y="0"/>
                </a:lnTo>
                <a:lnTo>
                  <a:pt x="11862524" y="3854724"/>
                </a:lnTo>
                <a:lnTo>
                  <a:pt x="0" y="38547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819692" y="1888470"/>
            <a:ext cx="12476113" cy="1162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1"/>
              </a:lnSpc>
            </a:pPr>
            <a:r>
              <a:rPr lang="en-US" sz="6372">
                <a:solidFill>
                  <a:srgbClr val="A427FB"/>
                </a:solidFill>
                <a:latin typeface="Telegraf"/>
                <a:ea typeface="Telegraf"/>
                <a:cs typeface="Telegraf"/>
                <a:sym typeface="Telegraf"/>
              </a:rPr>
              <a:t>Opção de ver meu perfil no menu: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0" y="7999644"/>
            <a:ext cx="3574409" cy="2517311"/>
          </a:xfrm>
          <a:custGeom>
            <a:avLst/>
            <a:gdLst/>
            <a:ahLst/>
            <a:cxnLst/>
            <a:rect r="r" b="b" t="t" l="l"/>
            <a:pathLst>
              <a:path h="2517311" w="3574409">
                <a:moveTo>
                  <a:pt x="0" y="0"/>
                </a:moveTo>
                <a:lnTo>
                  <a:pt x="3574409" y="0"/>
                </a:lnTo>
                <a:lnTo>
                  <a:pt x="3574409" y="2517312"/>
                </a:lnTo>
                <a:lnTo>
                  <a:pt x="0" y="25173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41993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43646" y="1028700"/>
            <a:ext cx="8985152" cy="165097"/>
          </a:xfrm>
          <a:custGeom>
            <a:avLst/>
            <a:gdLst/>
            <a:ahLst/>
            <a:cxnLst/>
            <a:rect r="r" b="b" t="t" l="l"/>
            <a:pathLst>
              <a:path h="165097" w="8985152">
                <a:moveTo>
                  <a:pt x="0" y="0"/>
                </a:moveTo>
                <a:lnTo>
                  <a:pt x="8985152" y="0"/>
                </a:lnTo>
                <a:lnTo>
                  <a:pt x="8985152" y="165097"/>
                </a:lnTo>
                <a:lnTo>
                  <a:pt x="0" y="1650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5758548" y="1028700"/>
            <a:ext cx="285569" cy="285569"/>
            <a:chOff x="0" y="0"/>
            <a:chExt cx="285572" cy="2855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5623" cy="285623"/>
            </a:xfrm>
            <a:custGeom>
              <a:avLst/>
              <a:gdLst/>
              <a:ahLst/>
              <a:cxnLst/>
              <a:rect r="r" b="b" t="t" l="l"/>
              <a:pathLst>
                <a:path h="285623" w="285623">
                  <a:moveTo>
                    <a:pt x="0" y="0"/>
                  </a:moveTo>
                  <a:lnTo>
                    <a:pt x="285623" y="0"/>
                  </a:lnTo>
                  <a:lnTo>
                    <a:pt x="285623" y="285623"/>
                  </a:lnTo>
                  <a:lnTo>
                    <a:pt x="0" y="285623"/>
                  </a:lnTo>
                  <a:close/>
                </a:path>
              </a:pathLst>
            </a:custGeom>
            <a:solidFill>
              <a:srgbClr val="FBB818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7999644"/>
            <a:ext cx="3574409" cy="2517311"/>
          </a:xfrm>
          <a:custGeom>
            <a:avLst/>
            <a:gdLst/>
            <a:ahLst/>
            <a:cxnLst/>
            <a:rect r="r" b="b" t="t" l="l"/>
            <a:pathLst>
              <a:path h="2517311" w="3574409">
                <a:moveTo>
                  <a:pt x="0" y="0"/>
                </a:moveTo>
                <a:lnTo>
                  <a:pt x="3574409" y="0"/>
                </a:lnTo>
                <a:lnTo>
                  <a:pt x="3574409" y="2517312"/>
                </a:lnTo>
                <a:lnTo>
                  <a:pt x="0" y="25173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4199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50623" y="3476564"/>
            <a:ext cx="11301259" cy="1666936"/>
          </a:xfrm>
          <a:custGeom>
            <a:avLst/>
            <a:gdLst/>
            <a:ahLst/>
            <a:cxnLst/>
            <a:rect r="r" b="b" t="t" l="l"/>
            <a:pathLst>
              <a:path h="1666936" w="11301259">
                <a:moveTo>
                  <a:pt x="0" y="0"/>
                </a:moveTo>
                <a:lnTo>
                  <a:pt x="11301259" y="0"/>
                </a:lnTo>
                <a:lnTo>
                  <a:pt x="11301259" y="1666936"/>
                </a:lnTo>
                <a:lnTo>
                  <a:pt x="0" y="16669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358067" y="6962832"/>
            <a:ext cx="8914345" cy="1701829"/>
          </a:xfrm>
          <a:custGeom>
            <a:avLst/>
            <a:gdLst/>
            <a:ahLst/>
            <a:cxnLst/>
            <a:rect r="r" b="b" t="t" l="l"/>
            <a:pathLst>
              <a:path h="1701829" w="8914345">
                <a:moveTo>
                  <a:pt x="0" y="0"/>
                </a:moveTo>
                <a:lnTo>
                  <a:pt x="8914345" y="0"/>
                </a:lnTo>
                <a:lnTo>
                  <a:pt x="8914345" y="1701829"/>
                </a:lnTo>
                <a:lnTo>
                  <a:pt x="0" y="17018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43084" y="1888470"/>
            <a:ext cx="8429327" cy="1162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1"/>
              </a:lnSpc>
            </a:pPr>
            <a:r>
              <a:rPr lang="en-US" sz="6372">
                <a:solidFill>
                  <a:srgbClr val="A427FB"/>
                </a:solidFill>
                <a:latin typeface="Telegraf"/>
                <a:ea typeface="Telegraf"/>
                <a:cs typeface="Telegraf"/>
                <a:sym typeface="Telegraf"/>
              </a:rPr>
              <a:t>Explorar sua categoria: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51026" y="5372100"/>
            <a:ext cx="10926217" cy="1162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1"/>
              </a:lnSpc>
            </a:pPr>
            <a:r>
              <a:rPr lang="en-US" sz="6372">
                <a:solidFill>
                  <a:srgbClr val="A427FB"/>
                </a:solidFill>
                <a:latin typeface="Telegraf"/>
                <a:ea typeface="Telegraf"/>
                <a:cs typeface="Telegraf"/>
                <a:sym typeface="Telegraf"/>
              </a:rPr>
              <a:t>Baixar seus dados de viagem: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DAGzb4iHYVI</dc:identifier>
  <dcterms:modified xsi:type="dcterms:W3CDTF">2011-08-01T06:04:30Z</dcterms:modified>
  <cp:revision>1</cp:revision>
  <dc:title>EC_Sprint_4_1TSC_solucaofinal__</dc:title>
</cp:coreProperties>
</file>