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6" r:id="rId6"/>
    <p:sldId id="269" r:id="rId7"/>
    <p:sldId id="263" r:id="rId8"/>
    <p:sldId id="270" r:id="rId9"/>
    <p:sldId id="268" r:id="rId1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9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C1C4357-17F3-408B-BE0F-121C3EC7951C}" type="datetime1">
              <a:rPr lang="pt-BR" smtClean="0"/>
              <a:t>05/03/2021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E62C3C4-9460-4343-9283-24A378E271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272594-227A-4767-A82E-FF2EBCD9C8A6}" type="datetime1">
              <a:rPr lang="pt-BR" noProof="0" smtClean="0"/>
              <a:t>05/03/2021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6DE8F2A-B3D4-43F2-B39B-CD77F64A1950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43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397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543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78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64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6DE8F2A-B3D4-43F2-B39B-CD77F64A1950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1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Imagem 35">
            <a:extLst>
              <a:ext uri="{FF2B5EF4-FFF2-40B4-BE49-F238E27FC236}">
                <a16:creationId xmlns=""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=""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Título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=""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=""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9784080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=""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9784080" cy="1737360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+ Três Seçõ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5" name="Espaço Reservado para Imagem 4">
            <a:extLst>
              <a:ext uri="{FF2B5EF4-FFF2-40B4-BE49-F238E27FC236}">
                <a16:creationId xmlns=""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=""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240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=""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3026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8">
            <a:extLst>
              <a:ext uri="{FF2B5EF4-FFF2-40B4-BE49-F238E27FC236}">
                <a16:creationId xmlns=""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99" y="3802065"/>
            <a:ext cx="2820761" cy="334508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=""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5240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=""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3026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4" name="Espaço Reservado para Texto 8">
            <a:extLst>
              <a:ext uri="{FF2B5EF4-FFF2-40B4-BE49-F238E27FC236}">
                <a16:creationId xmlns=""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5999" y="4294303"/>
            <a:ext cx="2820761" cy="1496898"/>
          </a:xfrm>
        </p:spPr>
        <p:txBody>
          <a:bodyPr rtlCol="0"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ia Página Fot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4">
            <a:extLst>
              <a:ext uri="{FF2B5EF4-FFF2-40B4-BE49-F238E27FC236}">
                <a16:creationId xmlns=""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pt-BR" noProof="0"/>
              <a:t>Clique para editar o estilo do título Mestre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=""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499" y="2061165"/>
            <a:ext cx="5045529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=""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499" y="2708227"/>
            <a:ext cx="5045529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=""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ocumento 3">
            <a:extLst>
              <a:ext uri="{FF2B5EF4-FFF2-40B4-BE49-F238E27FC236}">
                <a16:creationId xmlns="" xmlns:a16="http://schemas.microsoft.com/office/drawing/2014/main" id="{D5C833BC-89A8-4D28-9D63-F45F14D694BF}"/>
              </a:ext>
            </a:extLst>
          </p:cNvPr>
          <p:cNvSpPr/>
          <p:nvPr userDrawn="1"/>
        </p:nvSpPr>
        <p:spPr>
          <a:xfrm flipH="1">
            <a:off x="123987" y="124955"/>
            <a:ext cx="11953415" cy="4408002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4785">
                <a:moveTo>
                  <a:pt x="17" y="0"/>
                </a:moveTo>
                <a:lnTo>
                  <a:pt x="21617" y="0"/>
                </a:lnTo>
                <a:lnTo>
                  <a:pt x="21617" y="17322"/>
                </a:lnTo>
                <a:cubicBezTo>
                  <a:pt x="10919" y="19230"/>
                  <a:pt x="10221" y="28798"/>
                  <a:pt x="0" y="22875"/>
                </a:cubicBezTo>
                <a:cubicBezTo>
                  <a:pt x="6" y="15250"/>
                  <a:pt x="11" y="7625"/>
                  <a:pt x="1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Título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82240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uxograma: Documento 3">
            <a:extLst>
              <a:ext uri="{FF2B5EF4-FFF2-40B4-BE49-F238E27FC236}">
                <a16:creationId xmlns="" xmlns:a16="http://schemas.microsoft.com/office/drawing/2014/main" id="{7F75D8AF-79DE-4E2B-A15F-8EC66948BC31}"/>
              </a:ext>
            </a:extLst>
          </p:cNvPr>
          <p:cNvSpPr/>
          <p:nvPr userDrawn="1"/>
        </p:nvSpPr>
        <p:spPr>
          <a:xfrm flipH="1" flipV="1">
            <a:off x="114590" y="4581492"/>
            <a:ext cx="11962815" cy="2152681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7 w 21617"/>
              <a:gd name="connsiteY0" fmla="*/ 0 h 23765"/>
              <a:gd name="connsiteX1" fmla="*/ 21617 w 21617"/>
              <a:gd name="connsiteY1" fmla="*/ 0 h 23765"/>
              <a:gd name="connsiteX2" fmla="*/ 21617 w 21617"/>
              <a:gd name="connsiteY2" fmla="*/ 17322 h 23765"/>
              <a:gd name="connsiteX3" fmla="*/ 0 w 21617"/>
              <a:gd name="connsiteY3" fmla="*/ 22875 h 23765"/>
              <a:gd name="connsiteX4" fmla="*/ 17 w 21617"/>
              <a:gd name="connsiteY4" fmla="*/ 0 h 23765"/>
              <a:gd name="connsiteX0" fmla="*/ 17 w 21617"/>
              <a:gd name="connsiteY0" fmla="*/ 0 h 24368"/>
              <a:gd name="connsiteX1" fmla="*/ 21617 w 21617"/>
              <a:gd name="connsiteY1" fmla="*/ 0 h 24368"/>
              <a:gd name="connsiteX2" fmla="*/ 21617 w 21617"/>
              <a:gd name="connsiteY2" fmla="*/ 17322 h 24368"/>
              <a:gd name="connsiteX3" fmla="*/ 0 w 21617"/>
              <a:gd name="connsiteY3" fmla="*/ 22875 h 24368"/>
              <a:gd name="connsiteX4" fmla="*/ 17 w 21617"/>
              <a:gd name="connsiteY4" fmla="*/ 0 h 24368"/>
              <a:gd name="connsiteX0" fmla="*/ 17 w 21617"/>
              <a:gd name="connsiteY0" fmla="*/ 0 h 24514"/>
              <a:gd name="connsiteX1" fmla="*/ 21617 w 21617"/>
              <a:gd name="connsiteY1" fmla="*/ 0 h 24514"/>
              <a:gd name="connsiteX2" fmla="*/ 21617 w 21617"/>
              <a:gd name="connsiteY2" fmla="*/ 17322 h 24514"/>
              <a:gd name="connsiteX3" fmla="*/ 0 w 21617"/>
              <a:gd name="connsiteY3" fmla="*/ 22875 h 24514"/>
              <a:gd name="connsiteX4" fmla="*/ 17 w 21617"/>
              <a:gd name="connsiteY4" fmla="*/ 0 h 24514"/>
              <a:gd name="connsiteX0" fmla="*/ 17 w 21617"/>
              <a:gd name="connsiteY0" fmla="*/ 0 h 24569"/>
              <a:gd name="connsiteX1" fmla="*/ 21617 w 21617"/>
              <a:gd name="connsiteY1" fmla="*/ 0 h 24569"/>
              <a:gd name="connsiteX2" fmla="*/ 21617 w 21617"/>
              <a:gd name="connsiteY2" fmla="*/ 17322 h 24569"/>
              <a:gd name="connsiteX3" fmla="*/ 0 w 21617"/>
              <a:gd name="connsiteY3" fmla="*/ 22875 h 24569"/>
              <a:gd name="connsiteX4" fmla="*/ 17 w 21617"/>
              <a:gd name="connsiteY4" fmla="*/ 0 h 24569"/>
              <a:gd name="connsiteX0" fmla="*/ 17 w 21617"/>
              <a:gd name="connsiteY0" fmla="*/ 0 h 24698"/>
              <a:gd name="connsiteX1" fmla="*/ 21617 w 21617"/>
              <a:gd name="connsiteY1" fmla="*/ 0 h 24698"/>
              <a:gd name="connsiteX2" fmla="*/ 21617 w 21617"/>
              <a:gd name="connsiteY2" fmla="*/ 17322 h 24698"/>
              <a:gd name="connsiteX3" fmla="*/ 0 w 21617"/>
              <a:gd name="connsiteY3" fmla="*/ 22875 h 24698"/>
              <a:gd name="connsiteX4" fmla="*/ 17 w 21617"/>
              <a:gd name="connsiteY4" fmla="*/ 0 h 24698"/>
              <a:gd name="connsiteX0" fmla="*/ 17 w 21617"/>
              <a:gd name="connsiteY0" fmla="*/ 0 h 24785"/>
              <a:gd name="connsiteX1" fmla="*/ 21617 w 21617"/>
              <a:gd name="connsiteY1" fmla="*/ 0 h 24785"/>
              <a:gd name="connsiteX2" fmla="*/ 21617 w 21617"/>
              <a:gd name="connsiteY2" fmla="*/ 17322 h 24785"/>
              <a:gd name="connsiteX3" fmla="*/ 0 w 21617"/>
              <a:gd name="connsiteY3" fmla="*/ 22875 h 24785"/>
              <a:gd name="connsiteX4" fmla="*/ 17 w 21617"/>
              <a:gd name="connsiteY4" fmla="*/ 0 h 24785"/>
              <a:gd name="connsiteX0" fmla="*/ 34 w 21634"/>
              <a:gd name="connsiteY0" fmla="*/ 0 h 36778"/>
              <a:gd name="connsiteX1" fmla="*/ 21634 w 21634"/>
              <a:gd name="connsiteY1" fmla="*/ 0 h 36778"/>
              <a:gd name="connsiteX2" fmla="*/ 21634 w 21634"/>
              <a:gd name="connsiteY2" fmla="*/ 17322 h 36778"/>
              <a:gd name="connsiteX3" fmla="*/ 0 w 21634"/>
              <a:gd name="connsiteY3" fmla="*/ 35787 h 36778"/>
              <a:gd name="connsiteX4" fmla="*/ 34 w 21634"/>
              <a:gd name="connsiteY4" fmla="*/ 0 h 36778"/>
              <a:gd name="connsiteX0" fmla="*/ 34 w 21634"/>
              <a:gd name="connsiteY0" fmla="*/ 0 h 41874"/>
              <a:gd name="connsiteX1" fmla="*/ 21634 w 21634"/>
              <a:gd name="connsiteY1" fmla="*/ 0 h 41874"/>
              <a:gd name="connsiteX2" fmla="*/ 21634 w 21634"/>
              <a:gd name="connsiteY2" fmla="*/ 17322 h 41874"/>
              <a:gd name="connsiteX3" fmla="*/ 0 w 21634"/>
              <a:gd name="connsiteY3" fmla="*/ 35787 h 41874"/>
              <a:gd name="connsiteX4" fmla="*/ 34 w 21634"/>
              <a:gd name="connsiteY4" fmla="*/ 0 h 41874"/>
              <a:gd name="connsiteX0" fmla="*/ 34 w 21634"/>
              <a:gd name="connsiteY0" fmla="*/ 0 h 42123"/>
              <a:gd name="connsiteX1" fmla="*/ 21634 w 21634"/>
              <a:gd name="connsiteY1" fmla="*/ 0 h 42123"/>
              <a:gd name="connsiteX2" fmla="*/ 21634 w 21634"/>
              <a:gd name="connsiteY2" fmla="*/ 17322 h 42123"/>
              <a:gd name="connsiteX3" fmla="*/ 0 w 21634"/>
              <a:gd name="connsiteY3" fmla="*/ 35787 h 42123"/>
              <a:gd name="connsiteX4" fmla="*/ 34 w 21634"/>
              <a:gd name="connsiteY4" fmla="*/ 0 h 4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4" h="42123">
                <a:moveTo>
                  <a:pt x="34" y="0"/>
                </a:moveTo>
                <a:lnTo>
                  <a:pt x="21634" y="0"/>
                </a:lnTo>
                <a:lnTo>
                  <a:pt x="21634" y="17322"/>
                </a:lnTo>
                <a:cubicBezTo>
                  <a:pt x="10970" y="21444"/>
                  <a:pt x="9198" y="56098"/>
                  <a:pt x="0" y="35787"/>
                </a:cubicBezTo>
                <a:cubicBezTo>
                  <a:pt x="6" y="28162"/>
                  <a:pt x="28" y="7625"/>
                  <a:pt x="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Cabeçalho da Seção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=""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tx1"/>
                </a:solidFill>
              </a:rPr>
              <a:pPr rtl="0"/>
              <a:t>‹nº›</a:t>
            </a:fld>
            <a:endParaRPr lang="pt-BR" b="1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19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=""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=""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="" xmlns:a16="http://schemas.microsoft.com/office/drawing/2014/main" id="{758E3AAF-44AA-41E0-AE18-8B461598AD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6314" y="1825625"/>
            <a:ext cx="5306787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="" xmlns:a16="http://schemas.microsoft.com/office/drawing/2014/main" id="{FC1B8B60-5429-4EF9-93D0-2CCCF562B91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89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94700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=""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=""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84744"/>
            <a:ext cx="3932237" cy="158812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=""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="" xmlns:a16="http://schemas.microsoft.com/office/drawing/2014/main" id="{B43535EE-90E2-422C-B7AC-4D346E8D6E0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00215"/>
            <a:ext cx="6172200" cy="536877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176424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=""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=""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84744"/>
            <a:ext cx="3932237" cy="158812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="" xmlns:a16="http://schemas.microsoft.com/office/drawing/2014/main" id="{9B6692B7-0F8A-4381-96B4-5F358BFD1E9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Imagem 2">
            <a:extLst>
              <a:ext uri="{FF2B5EF4-FFF2-40B4-BE49-F238E27FC236}">
                <a16:creationId xmlns="" xmlns:a16="http://schemas.microsoft.com/office/drawing/2014/main" id="{131CB29F-0BE0-476F-B57A-7638E9BFA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00215"/>
            <a:ext cx="6172200" cy="5368773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40996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=""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=""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rtlCol="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0" rtl="0"/>
            <a:endParaRPr lang="pt-BR" noProof="0"/>
          </a:p>
        </p:txBody>
      </p:sp>
      <p:sp>
        <p:nvSpPr>
          <p:cNvPr id="8" name="Espaço Reservado para Texto 6">
            <a:extLst>
              <a:ext uri="{FF2B5EF4-FFF2-40B4-BE49-F238E27FC236}">
                <a16:creationId xmlns=""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 rtlCol="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t-BR" noProof="0"/>
              <a:t>“</a:t>
            </a:r>
          </a:p>
        </p:txBody>
      </p:sp>
      <p:sp>
        <p:nvSpPr>
          <p:cNvPr id="9" name="Moldura 8">
            <a:extLst>
              <a:ext uri="{FF2B5EF4-FFF2-40B4-BE49-F238E27FC236}">
                <a16:creationId xmlns=""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=""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2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=""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 rtl="0"/>
            <a:r>
              <a:rPr lang="pt-BR" noProof="0"/>
              <a:t>Subtítulo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Título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3">
            <a:extLst>
              <a:ext uri="{FF2B5EF4-FFF2-40B4-BE49-F238E27FC236}">
                <a16:creationId xmlns=""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 rtl="0"/>
            <a:r>
              <a:rPr lang="pt-BR" noProof="0"/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: Forma 11">
            <a:extLst>
              <a:ext uri="{FF2B5EF4-FFF2-40B4-BE49-F238E27FC236}">
                <a16:creationId xmlns=""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=""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rtlCol="0"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Cabeçalho da Seção 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=""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4">
            <a:extLst>
              <a:ext uri="{FF2B5EF4-FFF2-40B4-BE49-F238E27FC236}">
                <a16:creationId xmlns=""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 rtl="0"/>
            <a:r>
              <a:rPr lang="pt-BR" noProof="0"/>
              <a:t>Inserir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rtlCol="0"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Cabeçalho da Seção 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 rtlCol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o número do slide 5">
            <a:extLst>
              <a:ext uri="{FF2B5EF4-FFF2-40B4-BE49-F238E27FC236}">
                <a16:creationId xmlns=""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=""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=""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=""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6315" y="1463040"/>
            <a:ext cx="8030935" cy="4770098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Quadro 7">
            <a:extLst>
              <a:ext uri="{FF2B5EF4-FFF2-40B4-BE49-F238E27FC236}">
                <a16:creationId xmlns=""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12" name="Espaço Reservado para o Número do Slide 5">
            <a:extLst>
              <a:ext uri="{FF2B5EF4-FFF2-40B4-BE49-F238E27FC236}">
                <a16:creationId xmlns=""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6" name="Espaço Reservado para Texto 4">
            <a:extLst>
              <a:ext uri="{FF2B5EF4-FFF2-40B4-BE49-F238E27FC236}">
                <a16:creationId xmlns="" xmlns:a16="http://schemas.microsoft.com/office/drawing/2014/main" id="{1F05F3BA-65F5-4621-807B-C8B857D01CA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38900" y="1463346"/>
            <a:ext cx="5181600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conteúdo 5">
            <a:extLst>
              <a:ext uri="{FF2B5EF4-FFF2-40B4-BE49-F238E27FC236}">
                <a16:creationId xmlns="" xmlns:a16="http://schemas.microsoft.com/office/drawing/2014/main" id="{CDF89E18-CCB2-4D69-AB77-CAB656EC211C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38898" y="2149311"/>
            <a:ext cx="5181601" cy="4040352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="" xmlns:a16="http://schemas.microsoft.com/office/drawing/2014/main" id="{986F9159-693C-4325-939A-8C6869B224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6314" y="1463346"/>
            <a:ext cx="5306787" cy="487003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conteúdo 3">
            <a:extLst>
              <a:ext uri="{FF2B5EF4-FFF2-40B4-BE49-F238E27FC236}">
                <a16:creationId xmlns="" xmlns:a16="http://schemas.microsoft.com/office/drawing/2014/main" id="{BEA361C8-0231-48E8-965E-6BB6D606C9F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314" y="2149311"/>
            <a:ext cx="5306789" cy="4040352"/>
          </a:xfrm>
        </p:spPr>
        <p:txBody>
          <a:bodyPr rtlCol="0"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596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9" name="Espaço Reservado para Texto 8">
            <a:extLst>
              <a:ext uri="{FF2B5EF4-FFF2-40B4-BE49-F238E27FC236}">
                <a16:creationId xmlns=""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8">
            <a:extLst>
              <a:ext uri="{FF2B5EF4-FFF2-40B4-BE49-F238E27FC236}">
                <a16:creationId xmlns=""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20114" y="1509626"/>
            <a:ext cx="4900386" cy="334508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=""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8">
            <a:extLst>
              <a:ext uri="{FF2B5EF4-FFF2-40B4-BE49-F238E27FC236}">
                <a16:creationId xmlns=""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20114" y="2156688"/>
            <a:ext cx="4900386" cy="3561943"/>
          </a:xfrm>
        </p:spPr>
        <p:txBody>
          <a:bodyPr rtlCol="0"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=""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314" y="500215"/>
            <a:ext cx="11174186" cy="590931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>
              <a:solidFill>
                <a:schemeClr val="tx1"/>
              </a:solidFill>
            </a:endParaRPr>
          </a:p>
        </p:txBody>
      </p:sp>
      <p:sp>
        <p:nvSpPr>
          <p:cNvPr id="8" name="Espaço Reservado para o Número do Slide 5">
            <a:extLst>
              <a:ext uri="{FF2B5EF4-FFF2-40B4-BE49-F238E27FC236}">
                <a16:creationId xmlns=""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78048C4E-7BD1-46A5-B2F2-6AD408DAAD47}" type="slidenum">
              <a:rPr lang="pt-BR" b="1" noProof="0" smtClean="0">
                <a:solidFill>
                  <a:schemeClr val="bg1"/>
                </a:solidFill>
              </a:rPr>
              <a:pPr rtl="0"/>
              <a:t>‹nº›</a:t>
            </a:fld>
            <a:endParaRPr lang="pt-BR" b="1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74" r:id="rId8"/>
    <p:sldLayoutId id="2147483666" r:id="rId9"/>
    <p:sldLayoutId id="2147483664" r:id="rId10"/>
    <p:sldLayoutId id="2147483663" r:id="rId11"/>
    <p:sldLayoutId id="2147483667" r:id="rId12"/>
    <p:sldLayoutId id="2147483671" r:id="rId13"/>
    <p:sldLayoutId id="2147483672" r:id="rId14"/>
    <p:sldLayoutId id="2147483673" r:id="rId15"/>
    <p:sldLayoutId id="2147483675" r:id="rId16"/>
    <p:sldLayoutId id="2147483676" r:id="rId17"/>
    <p:sldLayoutId id="2147483665" r:id="rId18"/>
    <p:sldLayoutId id="2147483669" r:id="rId19"/>
    <p:sldLayoutId id="214748367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server-storage/virtualbox/downloads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ubtítulo 51">
            <a:extLst>
              <a:ext uri="{FF2B5EF4-FFF2-40B4-BE49-F238E27FC236}">
                <a16:creationId xmlns=""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5739" y="6362287"/>
            <a:ext cx="9144000" cy="369332"/>
          </a:xfrm>
        </p:spPr>
        <p:txBody>
          <a:bodyPr rtlCol="0"/>
          <a:lstStyle/>
          <a:p>
            <a:pPr rtl="0"/>
            <a:r>
              <a:rPr lang="pt-BR" sz="2000" b="1" dirty="0">
                <a:solidFill>
                  <a:schemeClr val="tx1"/>
                </a:solidFill>
                <a:latin typeface="Calibri Light" panose="020F0302020204030204" pitchFamily="34" charset="0"/>
              </a:rPr>
              <a:t>Matheus Corrêa e Luiz Gustavo</a:t>
            </a:r>
          </a:p>
        </p:txBody>
      </p:sp>
      <p:pic>
        <p:nvPicPr>
          <p:cNvPr id="11" name="Espaço Reservado para Imagem 10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 r="515" b="10347"/>
          <a:stretch/>
        </p:blipFill>
        <p:spPr>
          <a:xfrm>
            <a:off x="123991" y="124953"/>
            <a:ext cx="11961991" cy="4372387"/>
          </a:xfrm>
          <a:ln w="57150"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18" name="Retângulo 17"/>
          <p:cNvSpPr/>
          <p:nvPr/>
        </p:nvSpPr>
        <p:spPr>
          <a:xfrm>
            <a:off x="556806" y="4809387"/>
            <a:ext cx="962064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</a:rPr>
              <a:t>Sistema Operacional “</a:t>
            </a:r>
            <a:r>
              <a:rPr lang="pt-BR" sz="6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</a:rPr>
              <a:t>Ubuntu</a:t>
            </a:r>
            <a:r>
              <a:rPr lang="pt-BR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</a:rPr>
              <a:t>”</a:t>
            </a:r>
            <a:endParaRPr lang="pt-BR" sz="6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=""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4" y="306839"/>
            <a:ext cx="5170715" cy="1754326"/>
          </a:xfrm>
        </p:spPr>
        <p:txBody>
          <a:bodyPr rtlCol="0"/>
          <a:lstStyle/>
          <a:p>
            <a:pPr rtl="0"/>
            <a:r>
              <a:rPr lang="pt-BR" sz="4000" noProof="1">
                <a:latin typeface="Calibri Light" panose="020F0302020204030204" pitchFamily="34" charset="0"/>
              </a:rPr>
              <a:t>O que é o sistema</a:t>
            </a:r>
            <a:br>
              <a:rPr lang="pt-BR" sz="4000" noProof="1">
                <a:latin typeface="Calibri Light" panose="020F0302020204030204" pitchFamily="34" charset="0"/>
              </a:rPr>
            </a:br>
            <a:r>
              <a:rPr lang="pt-BR" sz="4000" noProof="1">
                <a:latin typeface="Calibri Light" panose="020F0302020204030204" pitchFamily="34" charset="0"/>
              </a:rPr>
              <a:t>operacional Ubuntu?</a:t>
            </a:r>
            <a:br>
              <a:rPr lang="pt-BR" sz="4000" noProof="1">
                <a:latin typeface="Calibri Light" panose="020F0302020204030204" pitchFamily="34" charset="0"/>
              </a:rPr>
            </a:br>
            <a:r>
              <a:rPr lang="pt-BR" sz="4000" noProof="1">
                <a:latin typeface="Calibri Light" panose="020F0302020204030204" pitchFamily="34" charset="0"/>
              </a:rPr>
              <a:t> 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72297" y="1591230"/>
            <a:ext cx="5228822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/>
            <a:r>
              <a:rPr lang="pt-BR" sz="2000" dirty="0">
                <a:latin typeface="Calibri Light" panose="020F0302020204030204" pitchFamily="34" charset="0"/>
              </a:rPr>
              <a:t>O </a:t>
            </a:r>
            <a:r>
              <a:rPr lang="pt-BR" sz="2000" b="1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é um sistema operativo Linux baseado na distribuição Debian. É patrocinado pela Canonical </a:t>
            </a:r>
            <a:r>
              <a:rPr lang="pt-BR" sz="2000" dirty="0" err="1">
                <a:latin typeface="Calibri Light" panose="020F0302020204030204" pitchFamily="34" charset="0"/>
              </a:rPr>
              <a:t>Ltd</a:t>
            </a:r>
            <a:r>
              <a:rPr lang="pt-BR" sz="2000" dirty="0">
                <a:latin typeface="Calibri Light" panose="020F0302020204030204" pitchFamily="34" charset="0"/>
              </a:rPr>
              <a:t> (dirigida por Mark </a:t>
            </a:r>
            <a:r>
              <a:rPr lang="pt-BR" sz="2000" dirty="0" err="1">
                <a:latin typeface="Calibri Light" panose="020F0302020204030204" pitchFamily="34" charset="0"/>
              </a:rPr>
              <a:t>Shuttleworth</a:t>
            </a:r>
            <a:r>
              <a:rPr lang="pt-BR" sz="2000" dirty="0">
                <a:latin typeface="Calibri Light" panose="020F0302020204030204" pitchFamily="34" charset="0"/>
              </a:rPr>
              <a:t>) e o seu nome deriva do conceito sul-africano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- traduzido como "humanidade para com os outros".</a:t>
            </a:r>
          </a:p>
          <a:p>
            <a:pPr lvl="0" algn="just"/>
            <a:endParaRPr kumimoji="0" lang="pt-PT" altLang="pt-BR" sz="2000" b="0" i="0" u="none" strike="noStrike" cap="none" normalizeH="0" baseline="0" dirty="0">
              <a:ln>
                <a:noFill/>
              </a:ln>
              <a:effectLst/>
              <a:latin typeface="Calibri Light" panose="020F03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2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Arial" panose="020B0604020202020204" pitchFamily="34" charset="0"/>
              </a:rPr>
              <a:t>Geralmente é executado em computadores pessoais e também é popular em servidores de rede, geralmente executando a versão </a:t>
            </a:r>
            <a:r>
              <a:rPr kumimoji="0" lang="pt-PT" altLang="pt-BR" sz="2000" b="0" i="1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Arial" panose="020B0604020202020204" pitchFamily="34" charset="0"/>
              </a:rPr>
              <a:t>Ubuntu Server</a:t>
            </a:r>
            <a:r>
              <a:rPr kumimoji="0" lang="pt-PT" altLang="pt-BR" sz="2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Arial" panose="020B0604020202020204" pitchFamily="34" charset="0"/>
              </a:rPr>
              <a:t>, com recursos de classe empresarial. Até 2017, o Ubuntu também estava disponível para</a:t>
            </a:r>
            <a:r>
              <a:rPr kumimoji="0" lang="pt-PT" altLang="pt-BR" sz="2000" b="0" i="0" u="none" strike="noStrike" cap="none" normalizeH="0" dirty="0">
                <a:ln>
                  <a:noFill/>
                </a:ln>
                <a:effectLst/>
                <a:latin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BR" sz="2000" b="0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cs typeface="Arial" panose="020B0604020202020204" pitchFamily="34" charset="0"/>
              </a:rPr>
              <a:t>tablets e smartphones, com a edição Ubuntu Touch.</a:t>
            </a:r>
            <a:endParaRPr kumimoji="0" lang="pt-PT" altLang="pt-BR" sz="2000" b="0" i="0" u="none" strike="noStrike" cap="none" normalizeH="0" baseline="0" dirty="0">
              <a:ln>
                <a:noFill/>
              </a:ln>
              <a:effectLst/>
              <a:latin typeface="Calibri Light" panose="020F0302020204030204" pitchFamily="34" charset="0"/>
            </a:endParaRPr>
          </a:p>
        </p:txBody>
      </p:sp>
      <p:pic>
        <p:nvPicPr>
          <p:cNvPr id="1028" name="Picture 4" descr="Sistemas Operacionais - Sumaré Qualifica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3" t="10457" r="8289" b="22619"/>
          <a:stretch/>
        </p:blipFill>
        <p:spPr bwMode="auto">
          <a:xfrm>
            <a:off x="5994917" y="412124"/>
            <a:ext cx="6072587" cy="4713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72781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Texto 37">
            <a:extLst>
              <a:ext uri="{FF2B5EF4-FFF2-40B4-BE49-F238E27FC236}">
                <a16:creationId xmlns=""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961" y="1819258"/>
            <a:ext cx="3026999" cy="864474"/>
          </a:xfrm>
        </p:spPr>
        <p:txBody>
          <a:bodyPr rtlCol="0"/>
          <a:lstStyle/>
          <a:p>
            <a:r>
              <a:rPr lang="pt-BR" sz="2400" dirty="0" smtClean="0">
                <a:latin typeface="Calibri Light" panose="020F0302020204030204" pitchFamily="34" charset="0"/>
              </a:rPr>
              <a:t> Usando </a:t>
            </a:r>
            <a:r>
              <a:rPr lang="pt-BR" sz="2400" dirty="0" err="1">
                <a:latin typeface="Calibri Light" panose="020F0302020204030204" pitchFamily="34" charset="0"/>
              </a:rPr>
              <a:t>pendrive</a:t>
            </a:r>
            <a:r>
              <a:rPr lang="pt-BR" sz="2400" dirty="0">
                <a:latin typeface="Calibri Light" panose="020F0302020204030204" pitchFamily="34" charset="0"/>
              </a:rPr>
              <a:t> ou DVD sem instalação</a:t>
            </a:r>
          </a:p>
          <a:p>
            <a:endParaRPr lang="pt-BR" sz="2800" dirty="0">
              <a:latin typeface="Calibri Light" panose="020F0302020204030204" pitchFamily="34" charset="0"/>
            </a:endParaRPr>
          </a:p>
          <a:p>
            <a:pPr rtl="0"/>
            <a:endParaRPr lang="pt-BR" noProof="1"/>
          </a:p>
        </p:txBody>
      </p:sp>
      <p:sp>
        <p:nvSpPr>
          <p:cNvPr id="41" name="Espaço Reservado para Texto 40">
            <a:extLst>
              <a:ext uri="{FF2B5EF4-FFF2-40B4-BE49-F238E27FC236}">
                <a16:creationId xmlns=""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3922" y="2616586"/>
            <a:ext cx="3155787" cy="2195198"/>
          </a:xfrm>
        </p:spPr>
        <p:txBody>
          <a:bodyPr rtlCol="0"/>
          <a:lstStyle/>
          <a:p>
            <a:pPr algn="just"/>
            <a:r>
              <a:rPr lang="pt-BR" sz="2000" dirty="0">
                <a:latin typeface="Calibri Light" panose="020F0302020204030204" pitchFamily="34" charset="0"/>
              </a:rPr>
              <a:t>M</a:t>
            </a:r>
            <a:r>
              <a:rPr lang="pt-BR" sz="2000" dirty="0" smtClean="0">
                <a:latin typeface="Calibri Light" panose="020F0302020204030204" pitchFamily="34" charset="0"/>
              </a:rPr>
              <a:t>étodo </a:t>
            </a:r>
            <a:r>
              <a:rPr lang="pt-BR" sz="2000" dirty="0">
                <a:latin typeface="Calibri Light" panose="020F0302020204030204" pitchFamily="34" charset="0"/>
              </a:rPr>
              <a:t>conhecido </a:t>
            </a:r>
            <a:r>
              <a:rPr lang="pt-BR" sz="2000" dirty="0" smtClean="0">
                <a:latin typeface="Calibri Light" panose="020F0302020204030204" pitchFamily="34" charset="0"/>
              </a:rPr>
              <a:t>como </a:t>
            </a:r>
            <a:r>
              <a:rPr lang="pt-BR" sz="2000" dirty="0" err="1">
                <a:latin typeface="Calibri Light" panose="020F0302020204030204" pitchFamily="34" charset="0"/>
              </a:rPr>
              <a:t>LiveUSB</a:t>
            </a:r>
            <a:r>
              <a:rPr lang="pt-BR" sz="2000" dirty="0">
                <a:latin typeface="Calibri Light" panose="020F0302020204030204" pitchFamily="34" charset="0"/>
              </a:rPr>
              <a:t> (ou </a:t>
            </a:r>
            <a:r>
              <a:rPr lang="pt-BR" sz="2000" dirty="0" err="1">
                <a:latin typeface="Calibri Light" panose="020F0302020204030204" pitchFamily="34" charset="0"/>
              </a:rPr>
              <a:t>LiveDVD</a:t>
            </a:r>
            <a:r>
              <a:rPr lang="pt-BR" sz="2000" dirty="0">
                <a:latin typeface="Calibri Light" panose="020F0302020204030204" pitchFamily="34" charset="0"/>
              </a:rPr>
              <a:t>), que permite a </a:t>
            </a:r>
            <a:r>
              <a:rPr lang="pt-BR" sz="2000" dirty="0" smtClean="0">
                <a:latin typeface="Calibri Light" panose="020F0302020204030204" pitchFamily="34" charset="0"/>
              </a:rPr>
              <a:t>de </a:t>
            </a:r>
            <a:r>
              <a:rPr lang="pt-BR" sz="2000" dirty="0">
                <a:latin typeface="Calibri Light" panose="020F0302020204030204" pitchFamily="34" charset="0"/>
              </a:rPr>
              <a:t>um sistema </a:t>
            </a:r>
            <a:r>
              <a:rPr lang="pt-BR" sz="2000" dirty="0" err="1" smtClean="0">
                <a:latin typeface="Calibri Light" panose="020F0302020204030204" pitchFamily="34" charset="0"/>
              </a:rPr>
              <a:t>op</a:t>
            </a:r>
            <a:r>
              <a:rPr lang="pt-BR" sz="2000" dirty="0" err="1">
                <a:latin typeface="Calibri Light" panose="020F0302020204030204" pitchFamily="34" charset="0"/>
              </a:rPr>
              <a:t>instalação</a:t>
            </a:r>
            <a:r>
              <a:rPr lang="pt-BR" sz="2000" dirty="0">
                <a:latin typeface="Calibri Light" panose="020F0302020204030204" pitchFamily="34" charset="0"/>
              </a:rPr>
              <a:t> </a:t>
            </a:r>
            <a:r>
              <a:rPr lang="pt-BR" sz="2000" dirty="0" err="1" smtClean="0">
                <a:latin typeface="Calibri Light" panose="020F0302020204030204" pitchFamily="34" charset="0"/>
              </a:rPr>
              <a:t>eracional</a:t>
            </a:r>
            <a:r>
              <a:rPr lang="pt-BR" sz="2000" dirty="0" smtClean="0">
                <a:latin typeface="Calibri Light" panose="020F0302020204030204" pitchFamily="34" charset="0"/>
              </a:rPr>
              <a:t> </a:t>
            </a:r>
            <a:r>
              <a:rPr lang="pt-BR" sz="2000" dirty="0">
                <a:latin typeface="Calibri Light" panose="020F0302020204030204" pitchFamily="34" charset="0"/>
              </a:rPr>
              <a:t>dentro de um </a:t>
            </a:r>
            <a:r>
              <a:rPr lang="pt-BR" sz="2000" dirty="0" err="1">
                <a:latin typeface="Calibri Light" panose="020F0302020204030204" pitchFamily="34" charset="0"/>
              </a:rPr>
              <a:t>pendrive</a:t>
            </a:r>
            <a:r>
              <a:rPr lang="pt-BR" sz="2000" dirty="0">
                <a:latin typeface="Calibri Light" panose="020F0302020204030204" pitchFamily="34" charset="0"/>
              </a:rPr>
              <a:t> ou de um DVD e, então, é só inseri-lo em sua máquina e usar o sistema sem precisar de instalação.</a:t>
            </a:r>
            <a:endParaRPr lang="pt-BR" sz="2000" noProof="1">
              <a:latin typeface="Calibri Light" panose="020F0302020204030204" pitchFamily="34" charset="0"/>
            </a:endParaRP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=""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17777" y="2921778"/>
            <a:ext cx="3426210" cy="464676"/>
          </a:xfrm>
        </p:spPr>
        <p:txBody>
          <a:bodyPr rtlCol="0"/>
          <a:lstStyle/>
          <a:p>
            <a:r>
              <a:rPr lang="pt-BR" sz="2400" dirty="0">
                <a:solidFill>
                  <a:srgbClr val="0070C0"/>
                </a:solidFill>
                <a:latin typeface="Calibri Light" panose="020F0302020204030204" pitchFamily="34" charset="0"/>
              </a:rPr>
              <a:t>I</a:t>
            </a:r>
            <a:r>
              <a:rPr lang="pt-BR" sz="2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nstalando </a:t>
            </a:r>
            <a:r>
              <a:rPr lang="pt-BR" sz="2400" dirty="0">
                <a:solidFill>
                  <a:srgbClr val="0070C0"/>
                </a:solidFill>
                <a:latin typeface="Calibri Light" panose="020F0302020204030204" pitchFamily="34" charset="0"/>
              </a:rPr>
              <a:t>em uma máquina virtual</a:t>
            </a:r>
          </a:p>
          <a:p>
            <a:endParaRPr lang="pt-BR" sz="2800" dirty="0">
              <a:solidFill>
                <a:srgbClr val="FF0000"/>
              </a:solidFill>
              <a:latin typeface="Calibri Light" panose="020F0302020204030204" pitchFamily="34" charset="0"/>
            </a:endParaRPr>
          </a:p>
          <a:p>
            <a:pPr rtl="0"/>
            <a:endParaRPr lang="pt-BR" noProof="1"/>
          </a:p>
        </p:txBody>
      </p:sp>
      <p:sp>
        <p:nvSpPr>
          <p:cNvPr id="43" name="Espaço Reservado para Texto 42">
            <a:extLst>
              <a:ext uri="{FF2B5EF4-FFF2-40B4-BE49-F238E27FC236}">
                <a16:creationId xmlns=""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67448" y="3796851"/>
            <a:ext cx="4662152" cy="2488039"/>
          </a:xfrm>
        </p:spPr>
        <p:txBody>
          <a:bodyPr rtlCol="0"/>
          <a:lstStyle/>
          <a:p>
            <a:pPr algn="just"/>
            <a:r>
              <a:rPr lang="pt-BR" sz="2000" dirty="0">
                <a:latin typeface="Calibri Light" panose="020F0302020204030204" pitchFamily="34" charset="0"/>
              </a:rPr>
              <a:t>Existem algumas opções quando se fala em máquina virtual, sendo o </a:t>
            </a:r>
            <a:r>
              <a:rPr lang="pt-BR" sz="2000" dirty="0" err="1">
                <a:latin typeface="Calibri Light" panose="020F0302020204030204" pitchFamily="34" charset="0"/>
              </a:rPr>
              <a:t>VirtualBox</a:t>
            </a:r>
            <a:r>
              <a:rPr lang="pt-BR" sz="2000" dirty="0">
                <a:latin typeface="Calibri Light" panose="020F0302020204030204" pitchFamily="34" charset="0"/>
              </a:rPr>
              <a:t> a mais conhecida e provavelmente a mais amigável de todas elas. Então, </a:t>
            </a:r>
            <a:r>
              <a:rPr lang="pt-BR" sz="2000" dirty="0">
                <a:latin typeface="Calibri Light" panose="020F0302020204030204" pitchFamily="34" charset="0"/>
                <a:hlinkClick r:id="rId3"/>
              </a:rPr>
              <a:t>clique aqui</a:t>
            </a:r>
            <a:r>
              <a:rPr lang="pt-BR" sz="2000" dirty="0">
                <a:latin typeface="Calibri Light" panose="020F0302020204030204" pitchFamily="34" charset="0"/>
              </a:rPr>
              <a:t> para fazer o download deste software e instale-o em sua máquina. Após esse processo, será preciso criar uma máquina virtual para instalar 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.</a:t>
            </a:r>
            <a:endParaRPr lang="pt-BR" sz="2000" noProof="1">
              <a:latin typeface="Calibri Light" panose="020F030202020403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197759" y="1985018"/>
            <a:ext cx="8976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latin typeface="Calibri Light" panose="020F0302020204030204" pitchFamily="34" charset="0"/>
              </a:rPr>
              <a:t>Métodos de instalação</a:t>
            </a:r>
            <a:endParaRPr lang="pt-BR" sz="2800" b="1" dirty="0">
              <a:latin typeface="Calibri Light" panose="020F0302020204030204" pitchFamily="34" charset="0"/>
            </a:endParaRPr>
          </a:p>
        </p:txBody>
      </p:sp>
      <p:sp>
        <p:nvSpPr>
          <p:cNvPr id="10" name="Espaço Reservado para Texto 39">
            <a:extLst>
              <a:ext uri="{FF2B5EF4-FFF2-40B4-BE49-F238E27FC236}">
                <a16:creationId xmlns=""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37188" y="1868067"/>
            <a:ext cx="3426210" cy="464676"/>
          </a:xfrm>
        </p:spPr>
        <p:txBody>
          <a:bodyPr rtlCol="0"/>
          <a:lstStyle/>
          <a:p>
            <a:r>
              <a:rPr lang="pt-BR" sz="2400" dirty="0">
                <a:solidFill>
                  <a:srgbClr val="0070C0"/>
                </a:solidFill>
                <a:latin typeface="Calibri Light" panose="020F0302020204030204" pitchFamily="34" charset="0"/>
              </a:rPr>
              <a:t>I</a:t>
            </a:r>
            <a:r>
              <a:rPr lang="pt-BR" sz="2400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nstalação </a:t>
            </a:r>
            <a:r>
              <a:rPr lang="pt-BR" sz="2400" dirty="0">
                <a:solidFill>
                  <a:srgbClr val="0070C0"/>
                </a:solidFill>
                <a:latin typeface="Calibri Light" panose="020F0302020204030204" pitchFamily="34" charset="0"/>
              </a:rPr>
              <a:t>ao lado do Windows</a:t>
            </a:r>
          </a:p>
          <a:p>
            <a:endParaRPr lang="pt-BR" sz="2000" dirty="0">
              <a:solidFill>
                <a:srgbClr val="0070C0"/>
              </a:solidFill>
              <a:latin typeface="Calibri Light" panose="020F0302020204030204" pitchFamily="34" charset="0"/>
            </a:endParaRPr>
          </a:p>
          <a:p>
            <a:endParaRPr lang="pt-BR" sz="2800" dirty="0">
              <a:solidFill>
                <a:srgbClr val="FF0000"/>
              </a:solidFill>
              <a:latin typeface="Calibri Light" panose="020F0302020204030204" pitchFamily="34" charset="0"/>
            </a:endParaRPr>
          </a:p>
          <a:p>
            <a:pPr rtl="0"/>
            <a:endParaRPr lang="pt-BR" noProof="1"/>
          </a:p>
        </p:txBody>
      </p:sp>
      <p:sp>
        <p:nvSpPr>
          <p:cNvPr id="11" name="Espaço Reservado para Texto 42">
            <a:extLst>
              <a:ext uri="{FF2B5EF4-FFF2-40B4-BE49-F238E27FC236}">
                <a16:creationId xmlns=""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37188" y="2683732"/>
            <a:ext cx="3520015" cy="2695748"/>
          </a:xfrm>
        </p:spPr>
        <p:txBody>
          <a:bodyPr rtlCol="0"/>
          <a:lstStyle/>
          <a:p>
            <a:pPr algn="just"/>
            <a:r>
              <a:rPr lang="pt-BR" sz="2000" dirty="0" smtClean="0">
                <a:latin typeface="Calibri Light" panose="020F0302020204030204" pitchFamily="34" charset="0"/>
              </a:rPr>
              <a:t>Ela </a:t>
            </a:r>
            <a:r>
              <a:rPr lang="pt-BR" sz="2000" dirty="0">
                <a:latin typeface="Calibri Light" panose="020F0302020204030204" pitchFamily="34" charset="0"/>
              </a:rPr>
              <a:t>é a mais apropriada pois permite que você usufrua de forma completa da distribuição e também do hardware da sua máquina</a:t>
            </a:r>
            <a:r>
              <a:rPr lang="pt-BR" sz="2000" dirty="0" smtClean="0">
                <a:latin typeface="Calibri Light" panose="020F0302020204030204" pitchFamily="34" charset="0"/>
              </a:rPr>
              <a:t>.</a:t>
            </a:r>
            <a:r>
              <a:rPr lang="pt-BR" sz="2000" dirty="0">
                <a:latin typeface="Calibri Light" panose="020F0302020204030204" pitchFamily="34" charset="0"/>
              </a:rPr>
              <a:t> </a:t>
            </a:r>
            <a:r>
              <a:rPr lang="pt-BR" sz="2000" dirty="0" smtClean="0">
                <a:latin typeface="Calibri Light" panose="020F0302020204030204" pitchFamily="34" charset="0"/>
              </a:rPr>
              <a:t>Escolha </a:t>
            </a:r>
            <a:r>
              <a:rPr lang="pt-BR" sz="2000" dirty="0">
                <a:latin typeface="Calibri Light" panose="020F0302020204030204" pitchFamily="34" charset="0"/>
              </a:rPr>
              <a:t>a opção de instalá-lo em sua máquina. Na hora de definir o local em que ele será instalado, selecione a opção que indica instalação lado a lado com o Windows. Assim, você pode escolher entre um ou outro sempre que ligar o </a:t>
            </a:r>
            <a:r>
              <a:rPr lang="pt-BR" sz="2000" dirty="0" smtClean="0">
                <a:latin typeface="Calibri Light" panose="020F0302020204030204" pitchFamily="34" charset="0"/>
              </a:rPr>
              <a:t>computador.</a:t>
            </a:r>
            <a:r>
              <a:rPr lang="pt-BR" sz="2000" dirty="0">
                <a:latin typeface="Calibri Light" panose="020F0302020204030204" pitchFamily="34" charset="0"/>
              </a:rPr>
              <a:t> </a:t>
            </a:r>
            <a:endParaRPr lang="pt-BR" sz="2000" noProof="1">
              <a:latin typeface="Calibri Light" panose="020F0302020204030204" pitchFamily="34" charset="0"/>
            </a:endParaRPr>
          </a:p>
        </p:txBody>
      </p:sp>
      <p:pic>
        <p:nvPicPr>
          <p:cNvPr id="1028" name="Picture 4" descr="Clip Art Man Looking Up - Man Thinking Image Png, Transparent Png - kind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410" y="4811784"/>
            <a:ext cx="2114550" cy="216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munidades de Conhecimento e Inovação | Eurocid"/>
          <p:cNvPicPr>
            <a:picLocks noGrp="1" noChangeAspect="1" noChangeArrowheads="1"/>
          </p:cNvPicPr>
          <p:nvPr>
            <p:ph type="pic" sz="quarter" idx="13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8" b="28392"/>
          <a:stretch/>
        </p:blipFill>
        <p:spPr bwMode="auto">
          <a:xfrm>
            <a:off x="0" y="0"/>
            <a:ext cx="12192000" cy="1643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3733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Texto 37">
            <a:extLst>
              <a:ext uri="{FF2B5EF4-FFF2-40B4-BE49-F238E27FC236}">
                <a16:creationId xmlns="" xmlns:a16="http://schemas.microsoft.com/office/drawing/2014/main" id="{AC4CB2C1-7DE3-44DC-A4F5-55C9466AE9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439" y="2934734"/>
            <a:ext cx="3270090" cy="491852"/>
          </a:xfrm>
        </p:spPr>
        <p:txBody>
          <a:bodyPr rtlCol="0"/>
          <a:lstStyle/>
          <a:p>
            <a:r>
              <a:rPr lang="pt-BR" sz="2800" dirty="0">
                <a:latin typeface="Calibri Light" panose="020F0302020204030204" pitchFamily="34" charset="0"/>
              </a:rPr>
              <a:t>Vantagens</a:t>
            </a:r>
          </a:p>
          <a:p>
            <a:pPr rtl="0"/>
            <a:endParaRPr lang="pt-BR" noProof="1"/>
          </a:p>
        </p:txBody>
      </p:sp>
      <p:sp>
        <p:nvSpPr>
          <p:cNvPr id="41" name="Espaço Reservado para Texto 40">
            <a:extLst>
              <a:ext uri="{FF2B5EF4-FFF2-40B4-BE49-F238E27FC236}">
                <a16:creationId xmlns=""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9840" y="3487758"/>
            <a:ext cx="4789797" cy="2546874"/>
          </a:xfrm>
        </p:spPr>
        <p:txBody>
          <a:bodyPr rtlCol="0"/>
          <a:lstStyle/>
          <a:p>
            <a:pPr algn="just"/>
            <a:r>
              <a:rPr lang="pt-BR" sz="2000" dirty="0">
                <a:latin typeface="Calibri Light" panose="020F0302020204030204" pitchFamily="34" charset="0"/>
              </a:rPr>
              <a:t>Pode operar em qualquer computador, mesmo os mais antigos. Além da gratuidade e da forma fácil com que se pode trabalhar com ele, o sistema operacional também é mais resistente a vírus. Isso ocorre porque a grande parte dos golpes praticados são voltados para o Windows e OS X. Sendo assim, dificilmente o Linux será afetado pelas ameaças.</a:t>
            </a:r>
            <a:endParaRPr lang="pt-BR" sz="2000" noProof="1">
              <a:latin typeface="Calibri Light" panose="020F0302020204030204" pitchFamily="34" charset="0"/>
            </a:endParaRPr>
          </a:p>
        </p:txBody>
      </p:sp>
      <p:sp>
        <p:nvSpPr>
          <p:cNvPr id="40" name="Espaço Reservado para Texto 39">
            <a:extLst>
              <a:ext uri="{FF2B5EF4-FFF2-40B4-BE49-F238E27FC236}">
                <a16:creationId xmlns="" xmlns:a16="http://schemas.microsoft.com/office/drawing/2014/main" id="{8849DCBF-FE6C-4038-BE61-0BE3E249C35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3770" y="3025863"/>
            <a:ext cx="4708230" cy="334508"/>
          </a:xfrm>
        </p:spPr>
        <p:txBody>
          <a:bodyPr rtlCol="0"/>
          <a:lstStyle/>
          <a:p>
            <a:r>
              <a:rPr lang="pt-BR" sz="2800" dirty="0">
                <a:solidFill>
                  <a:srgbClr val="FF0000"/>
                </a:solidFill>
                <a:latin typeface="Calibri Light" panose="020F0302020204030204" pitchFamily="34" charset="0"/>
              </a:rPr>
              <a:t>Desvantagens</a:t>
            </a:r>
          </a:p>
          <a:p>
            <a:pPr rtl="0"/>
            <a:endParaRPr lang="pt-BR" noProof="1"/>
          </a:p>
        </p:txBody>
      </p:sp>
      <p:sp>
        <p:nvSpPr>
          <p:cNvPr id="43" name="Espaço Reservado para Texto 42">
            <a:extLst>
              <a:ext uri="{FF2B5EF4-FFF2-40B4-BE49-F238E27FC236}">
                <a16:creationId xmlns="" xmlns:a16="http://schemas.microsoft.com/office/drawing/2014/main" id="{E0FF0889-3DA9-4826-A04E-4A4BD4C04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43559" y="3546272"/>
            <a:ext cx="4566562" cy="1738648"/>
          </a:xfrm>
        </p:spPr>
        <p:txBody>
          <a:bodyPr rtlCol="0"/>
          <a:lstStyle/>
          <a:p>
            <a:pPr algn="just"/>
            <a:r>
              <a:rPr lang="pt-BR" sz="2000" dirty="0">
                <a:latin typeface="Calibri Light" panose="020F0302020204030204" pitchFamily="34" charset="0"/>
              </a:rPr>
              <a:t>Por ele não suportar programas executados pelo Windows, alguns deles podem não estar disponíveis na versão para o Linux. O pacote Microsoft Officer também não é compatível a ele.</a:t>
            </a:r>
            <a:endParaRPr lang="pt-BR" sz="2000" noProof="1">
              <a:latin typeface="Calibri Light" panose="020F0302020204030204" pitchFamily="34" charset="0"/>
            </a:endParaRPr>
          </a:p>
        </p:txBody>
      </p:sp>
      <p:pic>
        <p:nvPicPr>
          <p:cNvPr id="2052" name="Picture 4" descr="Gráfico mostra sistemas operacionais mais utilizados entre 2003 e 2019 -  Confira o vídeo! | Mundo Conectado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3" b="30863"/>
          <a:stretch>
            <a:fillRect/>
          </a:stretch>
        </p:blipFill>
        <p:spPr bwMode="auto">
          <a:xfrm>
            <a:off x="0" y="347355"/>
            <a:ext cx="12192000" cy="23056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86" y="4530334"/>
            <a:ext cx="2740025" cy="239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3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Texto 40">
            <a:extLst>
              <a:ext uri="{FF2B5EF4-FFF2-40B4-BE49-F238E27FC236}">
                <a16:creationId xmlns="" xmlns:a16="http://schemas.microsoft.com/office/drawing/2014/main" id="{DFFB9D38-CDF6-45F7-A615-007F303B1A0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8757" y="1079408"/>
            <a:ext cx="11694481" cy="4059262"/>
          </a:xfrm>
        </p:spPr>
        <p:txBody>
          <a:bodyPr rtlCol="0"/>
          <a:lstStyle/>
          <a:p>
            <a:pPr algn="just"/>
            <a:r>
              <a:rPr lang="pt-BR" sz="2000" dirty="0">
                <a:latin typeface="Calibri Light" panose="020F0302020204030204" pitchFamily="34" charset="0"/>
              </a:rPr>
              <a:t>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inclui um conjunto de ferramentas de acessibilidade por padrão, como os magníficos leitores de </a:t>
            </a:r>
            <a:r>
              <a:rPr lang="pt-BR" sz="2000" dirty="0" err="1">
                <a:latin typeface="Calibri Light" panose="020F0302020204030204" pitchFamily="34" charset="0"/>
              </a:rPr>
              <a:t>ecrã</a:t>
            </a:r>
            <a:r>
              <a:rPr lang="pt-BR" sz="2000" dirty="0">
                <a:latin typeface="Calibri Light" panose="020F0302020204030204" pitchFamily="34" charset="0"/>
              </a:rPr>
              <a:t> e teclados virtuais. Também estão disponíveis as ferramentas mais recentes, tais como a inovadora aplicação de entrada </a:t>
            </a:r>
            <a:r>
              <a:rPr lang="pt-BR" sz="2000" dirty="0" err="1">
                <a:latin typeface="Calibri Light" panose="020F0302020204030204" pitchFamily="34" charset="0"/>
              </a:rPr>
              <a:t>Dasher</a:t>
            </a:r>
            <a:r>
              <a:rPr lang="pt-BR" sz="2000" dirty="0">
                <a:latin typeface="Calibri Light" panose="020F0302020204030204" pitchFamily="34" charset="0"/>
              </a:rPr>
              <a:t> e o leitor de </a:t>
            </a:r>
            <a:r>
              <a:rPr lang="pt-BR" sz="2000" dirty="0" err="1">
                <a:latin typeface="Calibri Light" panose="020F0302020204030204" pitchFamily="34" charset="0"/>
              </a:rPr>
              <a:t>ecrã</a:t>
            </a:r>
            <a:r>
              <a:rPr lang="pt-BR" sz="2000" dirty="0">
                <a:latin typeface="Calibri Light" panose="020F0302020204030204" pitchFamily="34" charset="0"/>
              </a:rPr>
              <a:t> Orca. O </a:t>
            </a:r>
            <a:r>
              <a:rPr lang="pt-BR" sz="2000" dirty="0" err="1">
                <a:latin typeface="Calibri Light" panose="020F0302020204030204" pitchFamily="34" charset="0"/>
              </a:rPr>
              <a:t>projecto</a:t>
            </a:r>
            <a:r>
              <a:rPr lang="pt-BR" sz="2000" dirty="0">
                <a:latin typeface="Calibri Light" panose="020F0302020204030204" pitchFamily="34" charset="0"/>
              </a:rPr>
              <a:t>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tem uma equipa de Acessibilidade, que se dedica em tornar 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mais acessível para todos. Ferramentas de acessibilidade estão disponíveis quase sempre para o utilizador, desde da instalação até a área de trabalho. 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é feito, e mais acessível a cada lançamento. O utilizador pode ajudar a tornar 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mais acessível </a:t>
            </a:r>
            <a:r>
              <a:rPr lang="pt-BR" sz="2000" dirty="0" err="1">
                <a:latin typeface="Calibri Light" panose="020F0302020204030204" pitchFamily="34" charset="0"/>
              </a:rPr>
              <a:t>contactando</a:t>
            </a:r>
            <a:r>
              <a:rPr lang="pt-BR" sz="2000" dirty="0">
                <a:latin typeface="Calibri Light" panose="020F0302020204030204" pitchFamily="34" charset="0"/>
              </a:rPr>
              <a:t> a equipa de Acessibilidade e reportando qualquer problema que o utilizador encontre. Disponibilidade: 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 é Livre e de Código Aberto. Nós nunca iremos pedir um valor por instalar e usar o </a:t>
            </a:r>
            <a:r>
              <a:rPr lang="pt-BR" sz="2000" dirty="0" err="1">
                <a:latin typeface="Calibri Light" panose="020F0302020204030204" pitchFamily="34" charset="0"/>
              </a:rPr>
              <a:t>Ubuntu</a:t>
            </a:r>
            <a:r>
              <a:rPr lang="pt-BR" sz="2000" dirty="0">
                <a:latin typeface="Calibri Light" panose="020F0302020204030204" pitchFamily="34" charset="0"/>
              </a:rPr>
              <a:t>, o utilizador pode sempre ligar-se, modificar, usar e distribuir as aplicações suportadas. Na verdade, o utilizador é sempre encorajado a fazer isso. Isto significa que o utilizador economiza dinheiro com os seus programas, isso também significa que o programa que o utilizador utiliza é completamente transparente e aberto à </a:t>
            </a:r>
            <a:r>
              <a:rPr lang="pt-BR" sz="2000" dirty="0" err="1">
                <a:latin typeface="Calibri Light" panose="020F0302020204030204" pitchFamily="34" charset="0"/>
              </a:rPr>
              <a:t>examinação</a:t>
            </a:r>
            <a:r>
              <a:rPr lang="pt-BR" sz="2000" dirty="0">
                <a:latin typeface="Calibri Light" panose="020F0302020204030204" pitchFamily="34" charset="0"/>
              </a:rPr>
              <a:t>. Problemas de segurança são encontrados rapidamente.</a:t>
            </a:r>
            <a:endParaRPr lang="pt-BR" sz="2000" noProof="1">
              <a:latin typeface="Calibri Light" panose="020F0302020204030204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270845" y="417688"/>
            <a:ext cx="5650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Curiosidades linguagem “</a:t>
            </a:r>
            <a:r>
              <a:rPr lang="pt-BR" sz="3200" b="1" dirty="0" err="1" smtClean="0">
                <a:solidFill>
                  <a:srgbClr val="0070C0"/>
                </a:solidFill>
                <a:latin typeface="Calibri Light" panose="020F0302020204030204" pitchFamily="34" charset="0"/>
              </a:rPr>
              <a:t>Ubuntu</a:t>
            </a:r>
            <a:r>
              <a:rPr lang="pt-BR" sz="3200" b="1" dirty="0" smtClean="0">
                <a:solidFill>
                  <a:srgbClr val="0070C0"/>
                </a:solidFill>
                <a:latin typeface="Calibri Light" panose="020F0302020204030204" pitchFamily="34" charset="0"/>
              </a:rPr>
              <a:t>”</a:t>
            </a:r>
            <a:endParaRPr lang="pt-BR" sz="32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2050" name="Picture 2" descr="Computador pessoal – Wikipédia, a enciclopédia livr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86" y="4536877"/>
            <a:ext cx="2733584" cy="1977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8635" y="4675940"/>
            <a:ext cx="1581995" cy="16321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4" name="Picture 6" descr="Criador do Ubuntu diz que o sistema soluciona o problema de segurança na  Internet das Coisas - Diolinu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495" y="4360468"/>
            <a:ext cx="3609668" cy="2030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8161949" y="6390907"/>
            <a:ext cx="1934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222222"/>
                </a:solidFill>
                <a:latin typeface="Calibri Light" panose="020F0302020204030204" pitchFamily="34" charset="0"/>
              </a:rPr>
              <a:t>Mark </a:t>
            </a:r>
            <a:r>
              <a:rPr lang="pt-BR" b="1" dirty="0" err="1">
                <a:solidFill>
                  <a:srgbClr val="222222"/>
                </a:solidFill>
                <a:latin typeface="Calibri Light" panose="020F0302020204030204" pitchFamily="34" charset="0"/>
              </a:rPr>
              <a:t>Shuttleworth</a:t>
            </a:r>
            <a:endParaRPr lang="pt-BR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60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7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 descr="Bloco de plano de fundo do número do slide">
            <a:extLst>
              <a:ext uri="{FF2B5EF4-FFF2-40B4-BE49-F238E27FC236}">
                <a16:creationId xmlns="" xmlns:a16="http://schemas.microsoft.com/office/drawing/2014/main" id="{4D2D947A-5BA8-423D-A1CE-1ABB26F5937B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pattFill prst="pct10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>
              <a:solidFill>
                <a:schemeClr val="tx1"/>
              </a:solidFill>
            </a:endParaRPr>
          </a:p>
        </p:txBody>
      </p:sp>
      <p:pic>
        <p:nvPicPr>
          <p:cNvPr id="1026" name="Picture 2" descr="A história do Ubuntu Linux e todos os seus lançamentos - Tech Start XYZ">
            <a:extLst>
              <a:ext uri="{FF2B5EF4-FFF2-40B4-BE49-F238E27FC236}">
                <a16:creationId xmlns="" xmlns:a16="http://schemas.microsoft.com/office/drawing/2014/main" id="{F18A1C7E-A1DB-4BAE-B202-E801A6417643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r="3323"/>
          <a:stretch>
            <a:fillRect/>
          </a:stretch>
        </p:blipFill>
        <p:spPr bwMode="auto">
          <a:xfrm>
            <a:off x="0" y="0"/>
            <a:ext cx="128044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 hidden="1">
            <a:extLst>
              <a:ext uri="{FF2B5EF4-FFF2-40B4-BE49-F238E27FC236}">
                <a16:creationId xmlns="" xmlns:a16="http://schemas.microsoft.com/office/drawing/2014/main" id="{0FA90190-EBCB-443F-BFD6-79BA1A83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noProof="1"/>
              <a:t>Slide de imagem e citação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CB54C6DC-E7F0-4919-9735-B5064DA8AB39}"/>
              </a:ext>
            </a:extLst>
          </p:cNvPr>
          <p:cNvSpPr txBox="1"/>
          <p:nvPr/>
        </p:nvSpPr>
        <p:spPr>
          <a:xfrm>
            <a:off x="27502" y="5256847"/>
            <a:ext cx="60684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“Uma máquina consegue fazer o trabalho de 50 homens ordinários. Nenhuma máquina consegue fazer o trabalho de um homem extraordinário”.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     </a:t>
            </a:r>
            <a:r>
              <a:rPr lang="pt-BR" dirty="0" err="1">
                <a:solidFill>
                  <a:schemeClr val="bg1"/>
                </a:solidFill>
              </a:rPr>
              <a:t>Elbert</a:t>
            </a:r>
            <a:r>
              <a:rPr lang="pt-BR" dirty="0">
                <a:solidFill>
                  <a:schemeClr val="bg1"/>
                </a:solidFill>
              </a:rPr>
              <a:t> Hubbard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A8C867CF-D074-412D-A0EC-795B86BE4D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1" y="1336337"/>
            <a:ext cx="4768351" cy="2904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875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381_TF89715846" id="{1C0719C7-4345-4E07-84A7-769D03CCC39E}" vid="{15E39256-1540-404F-9C58-2B90C9AE1F43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7D8A4B1-1036-4F2B-9C1A-A86F68D314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3BE856-B6C2-4675-AE16-47A27D415D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0439D9-8631-4FC1-BCE0-1BDB23425EE1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fb0879af-3eba-417a-a55a-ffe6dcd6ca77"/>
    <ds:schemaRef ds:uri="http://purl.org/dc/dcmitype/"/>
    <ds:schemaRef ds:uri="6dc4bcd6-49db-4c07-9060-8acfc67cef9f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oceano</Template>
  <TotalTime>0</TotalTime>
  <Words>539</Words>
  <Application>Microsoft Office PowerPoint</Application>
  <PresentationFormat>Widescreen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O que é o sistema operacional Ubuntu?  </vt:lpstr>
      <vt:lpstr>Apresentação do PowerPoint</vt:lpstr>
      <vt:lpstr>Apresentação do PowerPoint</vt:lpstr>
      <vt:lpstr>Apresentação do PowerPoint</vt:lpstr>
      <vt:lpstr>Slide de imagem e citação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2021-03-04T12:05:10Z</dcterms:created>
  <dcterms:modified xsi:type="dcterms:W3CDTF">2021-03-05T15:11:08Z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