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31"/>
  </p:notesMasterIdLst>
  <p:handoutMasterIdLst>
    <p:handoutMasterId r:id="rId32"/>
  </p:handoutMasterIdLst>
  <p:sldIdLst>
    <p:sldId id="297" r:id="rId5"/>
    <p:sldId id="347" r:id="rId6"/>
    <p:sldId id="361" r:id="rId7"/>
    <p:sldId id="362" r:id="rId8"/>
    <p:sldId id="363" r:id="rId9"/>
    <p:sldId id="364" r:id="rId10"/>
    <p:sldId id="366" r:id="rId11"/>
    <p:sldId id="369" r:id="rId12"/>
    <p:sldId id="367" r:id="rId13"/>
    <p:sldId id="365" r:id="rId14"/>
    <p:sldId id="368" r:id="rId15"/>
    <p:sldId id="370" r:id="rId16"/>
    <p:sldId id="371" r:id="rId17"/>
    <p:sldId id="372" r:id="rId18"/>
    <p:sldId id="373" r:id="rId19"/>
    <p:sldId id="376" r:id="rId20"/>
    <p:sldId id="382" r:id="rId21"/>
    <p:sldId id="380" r:id="rId22"/>
    <p:sldId id="381" r:id="rId23"/>
    <p:sldId id="383" r:id="rId24"/>
    <p:sldId id="374" r:id="rId25"/>
    <p:sldId id="386" r:id="rId26"/>
    <p:sldId id="378" r:id="rId27"/>
    <p:sldId id="379" r:id="rId28"/>
    <p:sldId id="377" r:id="rId29"/>
    <p:sldId id="384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15/07/2024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15/07/2024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019D06-AA39-4627-A951-F73E84C3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E6873E-A3B9-4BBF-AE84-13532DB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" y="654588"/>
            <a:ext cx="2835773" cy="7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810124" y="783450"/>
            <a:ext cx="7051173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cap="all" dirty="0">
                <a:solidFill>
                  <a:schemeClr val="accent1"/>
                </a:solidFill>
              </a:rPr>
              <a:t>UC: PROGRAMAÇÃO ESTRUTURADA E ORIENTADA A OBJETOS</a:t>
            </a:r>
          </a:p>
          <a:p>
            <a:pPr marL="0" indent="0" algn="r">
              <a:buNone/>
            </a:pPr>
            <a:r>
              <a:rPr lang="pt-BR" sz="2000" cap="all" dirty="0">
                <a:solidFill>
                  <a:schemeClr val="accent1"/>
                </a:solidFill>
              </a:rPr>
              <a:t>Professor</a:t>
            </a:r>
            <a:r>
              <a:rPr lang="pt-br" sz="2000" cap="all" dirty="0">
                <a:solidFill>
                  <a:schemeClr val="accent1"/>
                </a:solidFill>
              </a:rPr>
              <a:t>: </a:t>
            </a:r>
            <a:r>
              <a:rPr lang="pt-BR" sz="2000" cap="all" dirty="0">
                <a:solidFill>
                  <a:schemeClr val="accent1"/>
                </a:solidFill>
              </a:rPr>
              <a:t>T</a:t>
            </a:r>
            <a:r>
              <a:rPr lang="pt-br" sz="2000" cap="all" dirty="0">
                <a:solidFill>
                  <a:schemeClr val="accent1"/>
                </a:solidFill>
              </a:rPr>
              <a:t>hiago almeida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662997-A509-426D-BC53-D46FE1EE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b="11151"/>
          <a:stretch/>
        </p:blipFill>
        <p:spPr bwMode="auto">
          <a:xfrm>
            <a:off x="255109" y="1726001"/>
            <a:ext cx="11681779" cy="48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34DF40-576E-81BF-12AA-277FF829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43" y="2121721"/>
            <a:ext cx="7000314" cy="45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4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35FEF7-4486-CD2E-6CF7-F3390D67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30" y="2549683"/>
            <a:ext cx="7130338" cy="32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class</a:t>
            </a:r>
            <a:r>
              <a:rPr lang="pt-BR" dirty="0"/>
              <a:t> pessoa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B233E1-BA85-BB76-FD2E-747E672B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61" y="2006550"/>
            <a:ext cx="7078475" cy="47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class</a:t>
            </a:r>
            <a:r>
              <a:rPr lang="pt-BR" dirty="0"/>
              <a:t> automóvel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FDDE2D-C035-DCBA-4A73-6BAFBE1A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6" y="1890876"/>
            <a:ext cx="9115985" cy="4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2200" dirty="0"/>
              <a:t>Encapsulamento	 é a	proteção dos atributos ou métodos	 de uma classe.</a:t>
            </a:r>
          </a:p>
          <a:p>
            <a:pPr>
              <a:lnSpc>
                <a:spcPct val="120000"/>
              </a:lnSpc>
            </a:pPr>
            <a:r>
              <a:rPr lang="pt-BR" sz="2200" dirty="0"/>
              <a:t>Em Python existem somente	 o </a:t>
            </a:r>
            <a:r>
              <a:rPr lang="pt-BR" sz="2200" b="1" i="1" dirty="0" err="1"/>
              <a:t>public</a:t>
            </a:r>
            <a:r>
              <a:rPr lang="pt-BR" sz="2200" dirty="0"/>
              <a:t> e o </a:t>
            </a:r>
            <a:r>
              <a:rPr lang="pt-BR" sz="2200" b="1" i="1" dirty="0" err="1"/>
              <a:t>private</a:t>
            </a:r>
            <a:r>
              <a:rPr lang="pt-BR" sz="2200" b="1" i="1" dirty="0"/>
              <a:t> </a:t>
            </a:r>
            <a:r>
              <a:rPr lang="pt-BR" sz="2200" dirty="0"/>
              <a:t>e eles são definidos no próprio nome do	atributo ou	método.	</a:t>
            </a:r>
          </a:p>
          <a:p>
            <a:pPr>
              <a:lnSpc>
                <a:spcPct val="120000"/>
              </a:lnSpc>
            </a:pPr>
            <a:r>
              <a:rPr lang="pt-BR" sz="2200" dirty="0"/>
              <a:t>Atributos	 ou métodos iniciados por no máximo dois	sublinhados (</a:t>
            </a:r>
            <a:r>
              <a:rPr lang="pt-BR" sz="2200" dirty="0" err="1"/>
              <a:t>underline</a:t>
            </a:r>
            <a:r>
              <a:rPr lang="pt-BR" sz="2200" dirty="0"/>
              <a:t>) são privados  e todas as outras formas são públicas.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9169"/>
            <a:ext cx="11029615" cy="402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200" dirty="0"/>
              <a:t>O código de impressão abaixo irá retornar um erro: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239D75-0D4A-B0A9-D64E-7D415E6E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61" y="2411505"/>
            <a:ext cx="6322078" cy="43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0" y="2420470"/>
            <a:ext cx="11029615" cy="40072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200" dirty="0"/>
              <a:t>1 - </a:t>
            </a:r>
            <a:r>
              <a:rPr lang="pt-BR" sz="2200" b="1" dirty="0"/>
              <a:t>Classe Pessoa</a:t>
            </a:r>
            <a:r>
              <a:rPr lang="pt-BR" sz="2200" dirty="0"/>
              <a:t>: Crie uma classe que modele uma pessoa.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Idade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Endereço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os seguintes métodos:</a:t>
            </a:r>
            <a:endParaRPr lang="pt-BR" sz="1900" b="1" dirty="0"/>
          </a:p>
          <a:p>
            <a:pPr lvl="1">
              <a:lnSpc>
                <a:spcPct val="120000"/>
              </a:lnSpc>
            </a:pPr>
            <a:r>
              <a:rPr lang="pt-BR" sz="1900" dirty="0"/>
              <a:t>Mostrar nome;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Alterar a idade;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Imprimir endereço.</a:t>
            </a:r>
          </a:p>
          <a:p>
            <a:pPr marL="324000" lvl="1" indent="0">
              <a:lnSpc>
                <a:spcPct val="120000"/>
              </a:lnSpc>
              <a:buNone/>
            </a:pPr>
            <a:endParaRPr lang="pt-BR" sz="1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27" y="1873622"/>
            <a:ext cx="11029615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2 - </a:t>
            </a:r>
            <a:r>
              <a:rPr lang="pt-BR" sz="2200" b="1" dirty="0"/>
              <a:t>Classe Livro</a:t>
            </a:r>
            <a:r>
              <a:rPr lang="pt-BR" sz="2200" dirty="0"/>
              <a:t>: Crie uma classe que modele um Livro.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Autor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Editora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Páginas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métodos: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Alterar_editora</a:t>
            </a:r>
            <a:r>
              <a:rPr lang="pt-BR" sz="19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Listar_qtde_paginas</a:t>
            </a:r>
            <a:r>
              <a:rPr lang="pt-BR" sz="1900" dirty="0"/>
              <a:t>()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2940"/>
            <a:ext cx="11029615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3 - </a:t>
            </a:r>
            <a:r>
              <a:rPr lang="pt-BR" sz="2200" b="1" dirty="0"/>
              <a:t>Classe Aluno</a:t>
            </a:r>
            <a:r>
              <a:rPr lang="pt-BR" sz="2200" dirty="0"/>
              <a:t>: Crie uma classe que modele um aluno.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RA;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Nota 1, nota 2, nota 3, nota 4;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método:</a:t>
            </a:r>
            <a:endParaRPr lang="pt-BR" sz="1900" b="1" dirty="0"/>
          </a:p>
          <a:p>
            <a:pPr lvl="1">
              <a:lnSpc>
                <a:spcPct val="120000"/>
              </a:lnSpc>
            </a:pPr>
            <a:r>
              <a:rPr lang="pt-BR" sz="1900" b="1" dirty="0" err="1"/>
              <a:t>Mostrar_situacao</a:t>
            </a:r>
            <a:r>
              <a:rPr lang="pt-BR" sz="1900" dirty="0"/>
              <a:t>: (APROVADO / EXAME / REPROVADO). </a:t>
            </a:r>
            <a:r>
              <a:rPr lang="pt-BR" sz="2000" dirty="0"/>
              <a:t>Considere que, nesse caso, a média final é calculada pela média aritmética simples de todas as notas e que o aluno é aprovado somente se obtiver média maior ou igual a sete. Exame entre 5 e 6.9. Reprovado abaixo de 5</a:t>
            </a:r>
          </a:p>
          <a:p>
            <a:pPr lvl="1">
              <a:lnSpc>
                <a:spcPct val="120000"/>
              </a:lnSpc>
            </a:pPr>
            <a:r>
              <a:rPr lang="pt-BR" sz="2000" dirty="0"/>
              <a:t>A situação será retornada a partir das notas obtidas pelo aluno.</a:t>
            </a:r>
            <a:endParaRPr lang="pt-BR" sz="1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7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68070"/>
            <a:ext cx="11029615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4 - </a:t>
            </a:r>
            <a:r>
              <a:rPr lang="pt-BR" sz="2200" b="1" dirty="0"/>
              <a:t>Classe Conta</a:t>
            </a:r>
            <a:r>
              <a:rPr lang="pt-BR" sz="2200" dirty="0"/>
              <a:t>: Um banco mantém contas de clientes armazenando o número da conta, o nome do cliente e o saldo atual da conta. Crie uma classe que modele um Conta-Corrente.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CPF;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Numero;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Saldo;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métodos:</a:t>
            </a:r>
            <a:endParaRPr lang="pt-BR" sz="1900" b="1" dirty="0"/>
          </a:p>
          <a:p>
            <a:pPr lvl="1">
              <a:lnSpc>
                <a:spcPct val="120000"/>
              </a:lnSpc>
            </a:pPr>
            <a:r>
              <a:rPr lang="pt-BR" sz="1900" dirty="0"/>
              <a:t>Depositar()</a:t>
            </a:r>
          </a:p>
          <a:p>
            <a:pPr lvl="1">
              <a:lnSpc>
                <a:spcPct val="120000"/>
              </a:lnSpc>
            </a:pPr>
            <a:r>
              <a:rPr lang="pt-BR" sz="2000" dirty="0"/>
              <a:t>Sacar()  -  </a:t>
            </a:r>
            <a:r>
              <a:rPr lang="pt-BR" sz="2000" i="1" dirty="0"/>
              <a:t>OBS: somente enquanto a conta possuir saldo positivo</a:t>
            </a:r>
          </a:p>
          <a:p>
            <a:pPr lvl="1">
              <a:lnSpc>
                <a:spcPct val="120000"/>
              </a:lnSpc>
            </a:pPr>
            <a:r>
              <a:rPr lang="pt-BR" sz="2000" i="1" dirty="0"/>
              <a:t>Imprimir saldo()</a:t>
            </a:r>
          </a:p>
          <a:p>
            <a:pPr lvl="1">
              <a:lnSpc>
                <a:spcPct val="120000"/>
              </a:lnSpc>
            </a:pPr>
            <a:endParaRPr lang="pt-BR" sz="2000" dirty="0"/>
          </a:p>
          <a:p>
            <a:pPr lvl="1">
              <a:lnSpc>
                <a:spcPct val="120000"/>
              </a:lnSpc>
            </a:pPr>
            <a:endParaRPr lang="pt-BR" sz="1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PYTHON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33F393-C89D-056F-3DB5-042026D9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039" y="2294965"/>
            <a:ext cx="7129921" cy="3343836"/>
          </a:xfrm>
        </p:spPr>
      </p:pic>
    </p:spTree>
    <p:extLst>
      <p:ext uri="{BB962C8B-B14F-4D97-AF65-F5344CB8AC3E}">
        <p14:creationId xmlns:p14="http://schemas.microsoft.com/office/powerpoint/2010/main" val="358155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1835"/>
            <a:ext cx="10526078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4 - </a:t>
            </a:r>
            <a:r>
              <a:rPr lang="pt-BR" sz="2200" b="1" dirty="0"/>
              <a:t>Classe Funcionário</a:t>
            </a:r>
            <a:r>
              <a:rPr lang="pt-BR" sz="2200" dirty="0"/>
              <a:t>: Uma empresa quer criar um controle de pagamento para os funcionários. Crie uma classe que modele um Funcionário com os seguintes atributos e métodos: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Nome; Sobrenome; </a:t>
            </a:r>
            <a:r>
              <a:rPr lang="pt-BR" sz="1900" dirty="0" err="1"/>
              <a:t>Horas_trabalhadas</a:t>
            </a:r>
            <a:r>
              <a:rPr lang="pt-BR" sz="1900" dirty="0"/>
              <a:t>; </a:t>
            </a:r>
            <a:r>
              <a:rPr lang="pt-BR" sz="1900" dirty="0" err="1"/>
              <a:t>Valor_hora</a:t>
            </a:r>
            <a:r>
              <a:rPr lang="pt-BR" sz="1900" dirty="0"/>
              <a:t>;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métodos:</a:t>
            </a:r>
            <a:endParaRPr lang="pt-BR" sz="1900" dirty="0"/>
          </a:p>
          <a:p>
            <a:pPr lvl="1">
              <a:lnSpc>
                <a:spcPct val="120000"/>
              </a:lnSpc>
            </a:pPr>
            <a:r>
              <a:rPr lang="pt-BR" sz="2000" dirty="0"/>
              <a:t>O método </a:t>
            </a:r>
            <a:r>
              <a:rPr lang="pt-BR" sz="2000" dirty="0" err="1"/>
              <a:t>nomeCompleto</a:t>
            </a:r>
            <a:r>
              <a:rPr lang="pt-BR" sz="2000" dirty="0"/>
              <a:t> deve escrever na tela o atributo nome concatenado ao atributo sobrenome.</a:t>
            </a:r>
          </a:p>
          <a:p>
            <a:pPr lvl="1">
              <a:lnSpc>
                <a:spcPct val="120000"/>
              </a:lnSpc>
            </a:pPr>
            <a:r>
              <a:rPr lang="pt-BR" sz="2000" dirty="0"/>
              <a:t>O método </a:t>
            </a:r>
            <a:r>
              <a:rPr lang="pt-BR" sz="2000" dirty="0" err="1"/>
              <a:t>calcularSalario</a:t>
            </a:r>
            <a:r>
              <a:rPr lang="pt-BR" sz="2000" dirty="0"/>
              <a:t> faz o cálculo de quanto o funcionário irá receber no mês, multiplicando o atributo </a:t>
            </a:r>
            <a:r>
              <a:rPr lang="pt-BR" sz="2000" dirty="0" err="1"/>
              <a:t>horasTrabalhadas</a:t>
            </a:r>
            <a:r>
              <a:rPr lang="pt-BR" sz="2000" dirty="0"/>
              <a:t> pelo atributo </a:t>
            </a:r>
            <a:r>
              <a:rPr lang="pt-BR" sz="2000" dirty="0" err="1"/>
              <a:t>valorPorHora</a:t>
            </a:r>
            <a:r>
              <a:rPr lang="pt-BR" sz="2000" dirty="0"/>
              <a:t>. Em seguida, escreve o valor na tela.</a:t>
            </a:r>
          </a:p>
          <a:p>
            <a:pPr lvl="1">
              <a:lnSpc>
                <a:spcPct val="120000"/>
              </a:lnSpc>
            </a:pPr>
            <a:r>
              <a:rPr lang="pt-BR" sz="2000" dirty="0"/>
              <a:t>O método </a:t>
            </a:r>
            <a:r>
              <a:rPr lang="pt-BR" sz="2000" dirty="0" err="1"/>
              <a:t>incrementarHoras</a:t>
            </a:r>
            <a:r>
              <a:rPr lang="pt-BR" sz="2000" dirty="0"/>
              <a:t> adiciona um valor passado por parâmetro ao valor já existente no atributo </a:t>
            </a:r>
            <a:r>
              <a:rPr lang="pt-BR" sz="2000" dirty="0" err="1"/>
              <a:t>valorPorHora</a:t>
            </a:r>
            <a:r>
              <a:rPr lang="pt-BR" sz="2000" dirty="0"/>
              <a:t>.</a:t>
            </a:r>
            <a:endParaRPr lang="pt-BR" sz="2000" i="1" dirty="0"/>
          </a:p>
          <a:p>
            <a:pPr lvl="1">
              <a:lnSpc>
                <a:spcPct val="120000"/>
              </a:lnSpc>
            </a:pPr>
            <a:endParaRPr lang="pt-BR" sz="2000" dirty="0"/>
          </a:p>
          <a:p>
            <a:pPr lvl="1">
              <a:lnSpc>
                <a:spcPct val="120000"/>
              </a:lnSpc>
            </a:pPr>
            <a:endParaRPr lang="pt-BR" sz="1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0" y="3811074"/>
            <a:ext cx="11029615" cy="4023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5 - </a:t>
            </a:r>
            <a:r>
              <a:rPr lang="pt-BR" sz="2200" b="1" dirty="0"/>
              <a:t>Classe Círculo</a:t>
            </a:r>
            <a:r>
              <a:rPr lang="pt-BR" sz="2200" dirty="0"/>
              <a:t>: crie uma classe que represente um círculo. Esta classe deve possuir o seguinte atributo: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raio</a:t>
            </a:r>
          </a:p>
          <a:p>
            <a:pPr>
              <a:lnSpc>
                <a:spcPct val="120000"/>
              </a:lnSpc>
            </a:pPr>
            <a:r>
              <a:rPr lang="pt-BR" sz="2200" dirty="0"/>
              <a:t>A classe deve ter os seguintes métodos:</a:t>
            </a:r>
            <a:endParaRPr lang="pt-BR" sz="1900" dirty="0"/>
          </a:p>
          <a:p>
            <a:pPr lvl="1">
              <a:lnSpc>
                <a:spcPct val="120000"/>
              </a:lnSpc>
            </a:pPr>
            <a:r>
              <a:rPr lang="pt-BR" sz="1900" dirty="0"/>
              <a:t>imprimir o valor do raio;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calcular a área do círculo;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calcular a circunferência do círculo.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0" y="3811074"/>
            <a:ext cx="11029615" cy="4023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6 - </a:t>
            </a:r>
            <a:r>
              <a:rPr lang="pt-BR" sz="2200" b="1" dirty="0"/>
              <a:t>Classe Agenda</a:t>
            </a:r>
            <a:r>
              <a:rPr lang="pt-BR" sz="2200" dirty="0"/>
              <a:t>: crie uma classe que represente uma agenda de tarefas.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Dia;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Mês;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Ano;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Anotação;</a:t>
            </a:r>
          </a:p>
          <a:p>
            <a:pPr>
              <a:lnSpc>
                <a:spcPct val="120000"/>
              </a:lnSpc>
            </a:pPr>
            <a:r>
              <a:rPr lang="pt-BR" sz="2200" dirty="0"/>
              <a:t>A classe deve ter os seguintes métodos:</a:t>
            </a:r>
            <a:endParaRPr lang="pt-BR" sz="1900" dirty="0"/>
          </a:p>
          <a:p>
            <a:pPr lvl="1">
              <a:lnSpc>
                <a:spcPct val="120000"/>
              </a:lnSpc>
            </a:pPr>
            <a:r>
              <a:rPr lang="pt-BR" sz="1900" dirty="0" err="1"/>
              <a:t>validar_data</a:t>
            </a:r>
            <a:r>
              <a:rPr lang="pt-BR" sz="19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anotar_tarefa</a:t>
            </a:r>
            <a:r>
              <a:rPr lang="pt-BR" sz="19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Mostrar_anotação</a:t>
            </a:r>
            <a:r>
              <a:rPr lang="pt-BR" sz="1900" dirty="0"/>
              <a:t>();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0" y="1757082"/>
            <a:ext cx="11029615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7 - </a:t>
            </a:r>
            <a:r>
              <a:rPr lang="pt-BR" sz="2200" b="1" dirty="0"/>
              <a:t>Classe Triangulo</a:t>
            </a:r>
            <a:r>
              <a:rPr lang="pt-BR" sz="2200" dirty="0"/>
              <a:t>: Crie uma classe que modele um triangulo: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	– Atributos: </a:t>
            </a:r>
            <a:r>
              <a:rPr lang="pt-BR" sz="2200" dirty="0" err="1"/>
              <a:t>LadoA</a:t>
            </a:r>
            <a:r>
              <a:rPr lang="pt-BR" sz="2200" dirty="0"/>
              <a:t>, </a:t>
            </a:r>
            <a:r>
              <a:rPr lang="pt-BR" sz="2200" dirty="0" err="1"/>
              <a:t>LadoB</a:t>
            </a:r>
            <a:r>
              <a:rPr lang="pt-BR" sz="2200" dirty="0"/>
              <a:t>, </a:t>
            </a:r>
            <a:r>
              <a:rPr lang="pt-BR" sz="2200" dirty="0" err="1"/>
              <a:t>LadoC</a:t>
            </a:r>
            <a:endParaRPr lang="pt-BR" sz="2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	– Métodos: calcular Perímetro, </a:t>
            </a:r>
            <a:r>
              <a:rPr lang="pt-BR" sz="2200" dirty="0" err="1"/>
              <a:t>getMaiorLado</a:t>
            </a:r>
            <a:r>
              <a:rPr lang="pt-BR" sz="2200" dirty="0"/>
              <a:t>; </a:t>
            </a:r>
          </a:p>
          <a:p>
            <a:pPr>
              <a:lnSpc>
                <a:spcPct val="120000"/>
              </a:lnSpc>
            </a:pPr>
            <a:r>
              <a:rPr lang="pt-BR" sz="2200" dirty="0"/>
              <a:t>Crie instâncias desta classe. Ele deve pedir ao usuário que informe as medidas de um triangulo. Depois, deve criar um objeto com as medidas e imprimir sua área e maior lado.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0" y="3811074"/>
            <a:ext cx="11029616" cy="4023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200" dirty="0"/>
              <a:t>8 - </a:t>
            </a:r>
            <a:r>
              <a:rPr lang="pt-BR" sz="2200" b="1" dirty="0"/>
              <a:t>Classe </a:t>
            </a:r>
            <a:r>
              <a:rPr lang="pt-BR" sz="2200" b="1" dirty="0" err="1"/>
              <a:t>Aluno_Academia</a:t>
            </a:r>
            <a:r>
              <a:rPr lang="pt-BR" sz="2200" dirty="0"/>
              <a:t>: </a:t>
            </a:r>
            <a:r>
              <a:rPr lang="pt-BR" sz="2400" dirty="0"/>
              <a:t>Uma academia mantem registro de seus alunos e precisa armazenar os seguintes atributos</a:t>
            </a:r>
            <a:r>
              <a:rPr lang="pt-BR" sz="2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Nome, Idade, Peso, Altura, Mensalidade (valor default: R$ 120,00)</a:t>
            </a:r>
          </a:p>
          <a:p>
            <a:pPr algn="just">
              <a:lnSpc>
                <a:spcPct val="120000"/>
              </a:lnSpc>
            </a:pPr>
            <a:r>
              <a:rPr lang="pt-BR" sz="2400" dirty="0"/>
              <a:t>A academia faz um desconto especial para menores de idade, portanto, é necessário saber distinguir entre um aluno maior e menor. Além disso, a academia também tem interesse em acompanhar o desempenho de seus alunos, por isso, ela também necessita conhecer o índice de massa corporal (IMC) deles, para isso a</a:t>
            </a:r>
            <a:r>
              <a:rPr lang="pt-BR" sz="2200" dirty="0"/>
              <a:t> classe deve ter os seguintes métodos:</a:t>
            </a:r>
            <a:endParaRPr lang="pt-BR" sz="1900" dirty="0"/>
          </a:p>
          <a:p>
            <a:pPr lvl="1">
              <a:lnSpc>
                <a:spcPct val="120000"/>
              </a:lnSpc>
            </a:pPr>
            <a:r>
              <a:rPr lang="pt-BR" sz="1900" dirty="0" err="1"/>
              <a:t>Calcular_IMC</a:t>
            </a:r>
            <a:r>
              <a:rPr lang="pt-BR" sz="1900" dirty="0"/>
              <a:t>()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Obter_valor_mensalidade</a:t>
            </a:r>
            <a:r>
              <a:rPr lang="pt-BR" sz="1900" dirty="0"/>
              <a:t>()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73622"/>
            <a:ext cx="11477850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9 - </a:t>
            </a:r>
            <a:r>
              <a:rPr lang="pt-BR" sz="2200" b="1" dirty="0"/>
              <a:t>Classe Carro</a:t>
            </a:r>
            <a:r>
              <a:rPr lang="pt-BR" sz="2200" dirty="0"/>
              <a:t>: Crie uma classe que modele um Carro.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Modelo, Marca, Cor, Ano, Valor, Nível (default 5) , Consumo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métodos: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ligar(); - para andar o carro deve estar ligado, use variável booleana.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abastecer(); - deve incrementar no nível do tanque de combustível</a:t>
            </a:r>
          </a:p>
          <a:p>
            <a:pPr lvl="1">
              <a:lnSpc>
                <a:spcPct val="120000"/>
              </a:lnSpc>
            </a:pPr>
            <a:r>
              <a:rPr lang="pt-BR" sz="1900" dirty="0"/>
              <a:t>andar(); - recebe a distancia em km que o veículo andou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verificar_nível</a:t>
            </a:r>
            <a:r>
              <a:rPr lang="pt-BR" sz="1900" dirty="0"/>
              <a:t>(); - o deve criar uma forma de calcular quantos litros de comb. foram gasto por km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calcular_imposto</a:t>
            </a:r>
            <a:r>
              <a:rPr lang="pt-BR" sz="1900" dirty="0"/>
              <a:t>()  -  deve considerar o IPVA do carro em 2,5% do valor.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0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BABA1-99C5-7283-6385-B3606B7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3545"/>
            <a:ext cx="11029616" cy="67840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B4D609C-A54B-C7A4-1544-2E70D6D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6045"/>
            <a:ext cx="11477850" cy="40072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10 - </a:t>
            </a:r>
            <a:r>
              <a:rPr lang="pt-BR" sz="2200" b="1" dirty="0"/>
              <a:t>Classe NF</a:t>
            </a:r>
            <a:r>
              <a:rPr lang="pt-BR" sz="2200" dirty="0"/>
              <a:t>: Crie uma classe que modele uma </a:t>
            </a:r>
            <a:r>
              <a:rPr lang="pt-BR" sz="2200" dirty="0" err="1"/>
              <a:t>Nota_Fiscal</a:t>
            </a:r>
            <a:r>
              <a:rPr lang="pt-BR" sz="2200" dirty="0"/>
              <a:t>. Esta classe deve possuir os seguintes atributos:</a:t>
            </a:r>
          </a:p>
          <a:p>
            <a:pPr lvl="1">
              <a:lnSpc>
                <a:spcPct val="120000"/>
              </a:lnSpc>
            </a:pPr>
            <a:r>
              <a:rPr lang="pt-BR" sz="1900" b="1" dirty="0"/>
              <a:t>Numero; Tipo (Entrada/Saída); Série (1,2 ou 3); CNPJ; Razão Social; Data; Valor Produtos; ICMS; Frete; IPI; Valor total;</a:t>
            </a:r>
          </a:p>
          <a:p>
            <a:pPr>
              <a:lnSpc>
                <a:spcPct val="120000"/>
              </a:lnSpc>
            </a:pPr>
            <a:r>
              <a:rPr lang="pt-BR" sz="2200" b="1" dirty="0"/>
              <a:t>A classe deve ter o seguintes métodos: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obterNumero</a:t>
            </a:r>
            <a:r>
              <a:rPr lang="pt-BR" sz="19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obterDataEmissão</a:t>
            </a:r>
            <a:r>
              <a:rPr lang="pt-BR" sz="19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alterarRazaoSocial</a:t>
            </a:r>
            <a:r>
              <a:rPr lang="pt-BR" sz="19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pt-BR" sz="1900" dirty="0" err="1"/>
              <a:t>calcularValorTotal</a:t>
            </a:r>
            <a:r>
              <a:rPr lang="pt-BR" sz="1900" dirty="0"/>
              <a:t>() – somar valor do produto + frete e impostos e armazenar na variável </a:t>
            </a:r>
            <a:r>
              <a:rPr lang="pt-BR" sz="1900" dirty="0" err="1"/>
              <a:t>valor_total</a:t>
            </a:r>
            <a:r>
              <a:rPr lang="pt-BR" sz="1900" dirty="0"/>
              <a:t>.</a:t>
            </a:r>
          </a:p>
          <a:p>
            <a:pPr lvl="1">
              <a:lnSpc>
                <a:spcPct val="120000"/>
              </a:lnSpc>
            </a:pPr>
            <a:endParaRPr lang="pt-BR" sz="1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A79342-267A-8BF7-FE4C-B37759E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CLASSE COM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29435"/>
            <a:ext cx="11029615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4500" dirty="0" err="1"/>
              <a:t>class</a:t>
            </a:r>
            <a:r>
              <a:rPr lang="pt-BR" sz="4500" dirty="0"/>
              <a:t> Objeto:</a:t>
            </a:r>
          </a:p>
          <a:p>
            <a:pPr marL="324000" lvl="1" indent="0">
              <a:buNone/>
            </a:pPr>
            <a:r>
              <a:rPr lang="pt-BR" sz="4500" dirty="0" err="1"/>
              <a:t>def</a:t>
            </a:r>
            <a:r>
              <a:rPr lang="pt-BR" sz="4500" dirty="0"/>
              <a:t> __</a:t>
            </a:r>
            <a:r>
              <a:rPr lang="pt-BR" sz="4500" dirty="0" err="1"/>
              <a:t>init</a:t>
            </a:r>
            <a:r>
              <a:rPr lang="pt-BR" sz="4500" dirty="0"/>
              <a:t>__(</a:t>
            </a:r>
            <a:r>
              <a:rPr lang="pt-BR" sz="4500" dirty="0" err="1"/>
              <a:t>self,nome,cor,altura,largura</a:t>
            </a:r>
            <a:r>
              <a:rPr lang="pt-BR" sz="4500" dirty="0"/>
              <a:t>):</a:t>
            </a:r>
          </a:p>
          <a:p>
            <a:pPr marL="630000" lvl="2" indent="0">
              <a:buNone/>
            </a:pPr>
            <a:r>
              <a:rPr lang="pt-BR" sz="4500" dirty="0" err="1"/>
              <a:t>self.nome</a:t>
            </a:r>
            <a:r>
              <a:rPr lang="pt-BR" sz="4500" dirty="0"/>
              <a:t> = nome</a:t>
            </a:r>
          </a:p>
          <a:p>
            <a:pPr marL="630000" lvl="2" indent="0">
              <a:buNone/>
            </a:pPr>
            <a:r>
              <a:rPr lang="pt-BR" sz="4500" dirty="0" err="1"/>
              <a:t>self.cor</a:t>
            </a:r>
            <a:r>
              <a:rPr lang="pt-BR" sz="4500" dirty="0"/>
              <a:t> = cor</a:t>
            </a:r>
          </a:p>
          <a:p>
            <a:pPr marL="630000" lvl="2" indent="0">
              <a:buNone/>
            </a:pPr>
            <a:r>
              <a:rPr lang="pt-BR" sz="4500" dirty="0" err="1"/>
              <a:t>self.dimensão</a:t>
            </a:r>
            <a:r>
              <a:rPr lang="pt-BR" sz="4500" dirty="0"/>
              <a:t> = altura * largura</a:t>
            </a:r>
          </a:p>
          <a:p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4620"/>
          </a:xfrm>
        </p:spPr>
        <p:txBody>
          <a:bodyPr/>
          <a:lstStyle/>
          <a:p>
            <a:r>
              <a:rPr lang="pt-BR" dirty="0"/>
              <a:t>Instância de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160059"/>
            <a:ext cx="11029615" cy="1840519"/>
          </a:xfrm>
        </p:spPr>
        <p:txBody>
          <a:bodyPr>
            <a:noAutofit/>
          </a:bodyPr>
          <a:lstStyle/>
          <a:p>
            <a:r>
              <a:rPr lang="pt-BR" sz="2800" dirty="0"/>
              <a:t>Um objeto cujo comportamento e estado são definidos pela classe é denominado de Instância. </a:t>
            </a:r>
          </a:p>
          <a:p>
            <a:r>
              <a:rPr lang="pt-BR" sz="2800" dirty="0"/>
              <a:t>Na Programação Orientada à Objetos uma instância de uma classe é chamada de objeto.</a:t>
            </a:r>
          </a:p>
          <a:p>
            <a:r>
              <a:rPr lang="pt-BR" sz="2800" dirty="0"/>
              <a:t>Para que estes objetos existam na memória são criadas instancias destas classes;</a:t>
            </a:r>
          </a:p>
          <a:p>
            <a:r>
              <a:rPr lang="pt-BR" sz="2800" dirty="0"/>
              <a:t>Uma nova instância da classe é criada usando </a:t>
            </a:r>
            <a:r>
              <a:rPr lang="pt-BR" sz="2800" dirty="0" err="1"/>
              <a:t>nomeClasse</a:t>
            </a:r>
            <a:r>
              <a:rPr lang="pt-BR" sz="2800" dirty="0"/>
              <a:t>( )</a:t>
            </a:r>
          </a:p>
          <a:p>
            <a:pPr marL="0" indent="0">
              <a:buNone/>
            </a:pPr>
            <a:r>
              <a:rPr lang="pt-BR" sz="2800" dirty="0"/>
              <a:t>Exemplo: </a:t>
            </a:r>
          </a:p>
          <a:p>
            <a:pPr marL="324000" lvl="1" indent="0">
              <a:buNone/>
            </a:pPr>
            <a:r>
              <a:rPr lang="pt-BR" sz="2800" dirty="0" err="1">
                <a:solidFill>
                  <a:srgbClr val="FF0000"/>
                </a:solidFill>
              </a:rPr>
              <a:t>controle_remoto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= Objeto( 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da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68335"/>
            <a:ext cx="11029615" cy="1840519"/>
          </a:xfrm>
        </p:spPr>
        <p:txBody>
          <a:bodyPr>
            <a:noAutofit/>
          </a:bodyPr>
          <a:lstStyle/>
          <a:p>
            <a:r>
              <a:rPr lang="pt-BR" sz="2800" dirty="0"/>
              <a:t>As variáveis e os métodos são escritos precedidos pelo nome da classe e por um ponto (.) </a:t>
            </a:r>
          </a:p>
          <a:p>
            <a:r>
              <a:rPr lang="pt-BR" sz="2800" dirty="0"/>
              <a:t>A variável nome definida na classe Objeto é escrita </a:t>
            </a:r>
            <a:r>
              <a:rPr lang="pt-BR" sz="2800" dirty="0" err="1"/>
              <a:t>Objeto.nome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Exemplo:</a:t>
            </a:r>
          </a:p>
          <a:p>
            <a:pPr marL="0" indent="0">
              <a:buNone/>
            </a:pPr>
            <a:r>
              <a:rPr lang="pt-BR" sz="2800" dirty="0"/>
              <a:t>	print(</a:t>
            </a:r>
            <a:r>
              <a:rPr lang="pt-BR" sz="2800" dirty="0" err="1">
                <a:solidFill>
                  <a:srgbClr val="FF0000"/>
                </a:solidFill>
              </a:rPr>
              <a:t>Objeto.nome</a:t>
            </a:r>
            <a:r>
              <a:rPr lang="pt-BR" sz="2800" dirty="0"/>
              <a:t>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68335"/>
            <a:ext cx="11029615" cy="1840519"/>
          </a:xfrm>
        </p:spPr>
        <p:txBody>
          <a:bodyPr>
            <a:noAutofit/>
          </a:bodyPr>
          <a:lstStyle/>
          <a:p>
            <a:r>
              <a:rPr lang="pt-BR" sz="2800" dirty="0"/>
              <a:t>Toda classe é uma fábrica de objetos, para isso a classe sempre inicia o método construtor, responsável por definir os atributos.</a:t>
            </a:r>
          </a:p>
          <a:p>
            <a:r>
              <a:rPr lang="pt-BR" sz="2800" dirty="0"/>
              <a:t>O Python suporta construtores que podem ser chamados automaticamente na criação de instâncias </a:t>
            </a:r>
          </a:p>
          <a:p>
            <a:pPr lvl="1"/>
            <a:r>
              <a:rPr lang="pt-BR" sz="2500" dirty="0"/>
              <a:t>Basta definir na classe um método chamado __</a:t>
            </a:r>
            <a:r>
              <a:rPr lang="pt-BR" sz="2500" dirty="0" err="1"/>
              <a:t>init</a:t>
            </a:r>
            <a:r>
              <a:rPr lang="pt-BR" sz="2500" dirty="0"/>
              <a:t>__</a:t>
            </a:r>
          </a:p>
          <a:p>
            <a:pPr lvl="1"/>
            <a:r>
              <a:rPr lang="pt-BR" sz="2500" dirty="0"/>
              <a:t>Este método é chamado </a:t>
            </a:r>
            <a:r>
              <a:rPr lang="pt-BR" sz="2400" dirty="0"/>
              <a:t>automaticamente</a:t>
            </a:r>
            <a:r>
              <a:rPr lang="pt-BR" sz="2500" dirty="0"/>
              <a:t> durante a criação de um nova instância da classe, sendo que os argumentos são passados entre parênteses após o nome da classe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9773"/>
          </a:xfrm>
        </p:spPr>
        <p:txBody>
          <a:bodyPr/>
          <a:lstStyle/>
          <a:p>
            <a:r>
              <a:rPr lang="pt-BR" dirty="0"/>
              <a:t>atributos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1E25D55-6BAB-4B59-B890-C38ACE8B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80565"/>
            <a:ext cx="11029615" cy="3259044"/>
          </a:xfrm>
        </p:spPr>
        <p:txBody>
          <a:bodyPr>
            <a:noAutofit/>
          </a:bodyPr>
          <a:lstStyle/>
          <a:p>
            <a:r>
              <a:rPr lang="pt-BR" sz="2200" dirty="0"/>
              <a:t>Um atributo nome associado a uma instância Pessoa tem nome </a:t>
            </a:r>
            <a:r>
              <a:rPr lang="pt-BR" sz="2200" dirty="0" err="1"/>
              <a:t>Pessoa.nome</a:t>
            </a:r>
            <a:endParaRPr lang="pt-BR" sz="2200" dirty="0"/>
          </a:p>
          <a:p>
            <a:r>
              <a:rPr lang="pt-BR" sz="2200" dirty="0"/>
              <a:t>Se queremos nos referir a um atributo nome de um objeto dentro da própria classe, usamos o nome </a:t>
            </a:r>
            <a:r>
              <a:rPr lang="pt-BR" sz="2200" dirty="0" err="1"/>
              <a:t>self.nome</a:t>
            </a:r>
            <a:endParaRPr lang="pt-BR" sz="2200" dirty="0"/>
          </a:p>
          <a:p>
            <a:pPr marL="0" indent="0">
              <a:buNone/>
            </a:pPr>
            <a:r>
              <a:rPr lang="pt-BR" sz="2200" dirty="0"/>
              <a:t>Exemplo: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0A4A51-7C1A-4C85-ADDE-B2046FD6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0" y="3888894"/>
            <a:ext cx="4867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378052"/>
            <a:ext cx="11029615" cy="1840519"/>
          </a:xfrm>
        </p:spPr>
        <p:txBody>
          <a:bodyPr>
            <a:noAutofit/>
          </a:bodyPr>
          <a:lstStyle/>
          <a:p>
            <a:r>
              <a:rPr lang="pt-BR" sz="2800" dirty="0"/>
              <a:t>Os métodos sempre têm self como primeiro argumento</a:t>
            </a:r>
          </a:p>
          <a:p>
            <a:r>
              <a:rPr lang="pt-BR" sz="2800" dirty="0"/>
              <a:t>self se refere a uma instância da classe</a:t>
            </a:r>
          </a:p>
          <a:p>
            <a:r>
              <a:rPr lang="pt-BR" sz="2800" dirty="0"/>
              <a:t>Uma nova instância da classe é criada usando </a:t>
            </a:r>
            <a:r>
              <a:rPr lang="pt-BR" sz="2800" dirty="0" err="1"/>
              <a:t>nomeClasse</a:t>
            </a:r>
            <a:r>
              <a:rPr lang="pt-BR" sz="2800" dirty="0"/>
              <a:t>( )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E00189-24C8-B473-5AD7-6309914F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58" y="4104047"/>
            <a:ext cx="4867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9773"/>
          </a:xfrm>
        </p:spPr>
        <p:txBody>
          <a:bodyPr/>
          <a:lstStyle/>
          <a:p>
            <a:r>
              <a:rPr lang="pt-BR" dirty="0"/>
              <a:t>métodos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BFDFFFF-7227-1CFC-1898-A02EC205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83" y="5556288"/>
            <a:ext cx="1094308" cy="1199112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1E25D55-6BAB-4B59-B890-C38ACE8B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1712259"/>
            <a:ext cx="11029615" cy="3259044"/>
          </a:xfrm>
        </p:spPr>
        <p:txBody>
          <a:bodyPr>
            <a:noAutofit/>
          </a:bodyPr>
          <a:lstStyle/>
          <a:p>
            <a:r>
              <a:rPr lang="pt-BR" sz="2200" dirty="0"/>
              <a:t>Os métodos especificam a maneira pela qual os dados de um objeto são manipulados.</a:t>
            </a:r>
          </a:p>
          <a:p>
            <a:r>
              <a:rPr lang="pt-BR" sz="2200" dirty="0"/>
              <a:t>Uma especificação dos passos pelos quais uma operação deve ser executada.</a:t>
            </a:r>
          </a:p>
          <a:p>
            <a:r>
              <a:rPr lang="pt-BR" sz="2200" dirty="0"/>
              <a:t>Ele é um função para implementação das operações/ações de um objeto.</a:t>
            </a:r>
          </a:p>
          <a:p>
            <a:r>
              <a:rPr lang="pt-BR" sz="2200" dirty="0"/>
              <a:t>Os métodos de um tipo de objeto referenciam somente as estruturas de dados desse tipo de objeto.</a:t>
            </a:r>
          </a:p>
          <a:p>
            <a:r>
              <a:rPr lang="pt-BR" sz="2200" dirty="0"/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B24ED3-17F7-DCB4-2397-FB677A72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0" y="4343960"/>
            <a:ext cx="4867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258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F2A570A9695346956D79B3BB0CD9FF" ma:contentTypeVersion="4" ma:contentTypeDescription="Create a new document." ma:contentTypeScope="" ma:versionID="cd42a59e1c0c6cb040b78b7a88ee9c1e">
  <xsd:schema xmlns:xsd="http://www.w3.org/2001/XMLSchema" xmlns:xs="http://www.w3.org/2001/XMLSchema" xmlns:p="http://schemas.microsoft.com/office/2006/metadata/properties" xmlns:ns2="37e6a70c-b5de-4c02-8768-65a17cb98cee" targetNamespace="http://schemas.microsoft.com/office/2006/metadata/properties" ma:root="true" ma:fieldsID="14be50a3d424a462ac65f12a52674fec" ns2:_="">
    <xsd:import namespace="37e6a70c-b5de-4c02-8768-65a17cb98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6a70c-b5de-4c02-8768-65a17cb98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DBFA3-DE3C-400C-ACF9-6BB277EF2D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63EA1C-CEA5-4370-B9F8-24ED25165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FB5E7B-6EAB-4912-9B45-67F066981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e6a70c-b5de-4c02-8768-65a17cb98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TotalTime>5641</TotalTime>
  <Words>1342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Franklin Gothic Book</vt:lpstr>
      <vt:lpstr>Franklin Gothic Demi</vt:lpstr>
      <vt:lpstr>Wingdings 2</vt:lpstr>
      <vt:lpstr>DividendVTI</vt:lpstr>
      <vt:lpstr>Apresentação do PowerPoint</vt:lpstr>
      <vt:lpstr>CLASSES EM PYTHON</vt:lpstr>
      <vt:lpstr>DEFININDO UMA CLASSE COM PYTHON</vt:lpstr>
      <vt:lpstr>Instância de um objeto</vt:lpstr>
      <vt:lpstr>Variáveis da classe</vt:lpstr>
      <vt:lpstr>construtores</vt:lpstr>
      <vt:lpstr>atributos</vt:lpstr>
      <vt:lpstr>self</vt:lpstr>
      <vt:lpstr>métodos</vt:lpstr>
      <vt:lpstr>Exemplo de métodos</vt:lpstr>
      <vt:lpstr>Exemplo de métodos</vt:lpstr>
      <vt:lpstr>Exemplo class pessoa</vt:lpstr>
      <vt:lpstr>Exemplo class automóvel</vt:lpstr>
      <vt:lpstr>encapsulamento</vt:lpstr>
      <vt:lpstr>encapsulamento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lastModifiedBy>Thiago Almeida</cp:lastModifiedBy>
  <cp:revision>169</cp:revision>
  <dcterms:created xsi:type="dcterms:W3CDTF">2021-05-21T18:08:59Z</dcterms:created>
  <dcterms:modified xsi:type="dcterms:W3CDTF">2024-07-15T19:11:31Z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0x01010058F2A570A9695346956D79B3BB0CD9FF</vt:lpwstr>
  </property>
</Properties>
</file>