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23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4400" dirty="0" err="1"/>
              <a:t>Aproveitamento</a:t>
            </a:r>
            <a:r>
              <a:rPr lang="en-US" sz="4400" dirty="0"/>
              <a:t> (%</a:t>
            </a:r>
            <a:r>
              <a:rPr lang="en-US" sz="4400" baseline="0" dirty="0"/>
              <a:t> do total </a:t>
            </a:r>
            <a:r>
              <a:rPr lang="en-US" sz="4400" baseline="0" dirty="0" err="1"/>
              <a:t>plantado</a:t>
            </a:r>
            <a:r>
              <a:rPr lang="en-US" sz="4400" baseline="0" dirty="0"/>
              <a:t> no brasil</a:t>
            </a:r>
            <a:r>
              <a:rPr lang="en-US" sz="4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6511493855341123E-2"/>
          <c:y val="2.2080410975759811E-2"/>
          <c:w val="0.96348847954388928"/>
          <c:h val="0.80149429883925993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Aproveitamento</c:v>
                </c:pt>
              </c:strCache>
            </c:strRef>
          </c:tx>
          <c:spPr>
            <a:ln w="50800" cap="rnd">
              <a:solidFill>
                <a:schemeClr val="lt1"/>
              </a:solidFill>
              <a:round/>
              <a:tailEnd type="triangle"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0.10811907726360932"/>
                  <c:y val="-0.1092098355276649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677551B-AC90-4E82-B61D-C0319CDCFAA2}" type="VALUE">
                      <a:rPr lang="en-US" sz="2800" smtClean="0"/>
                      <a:pPr>
                        <a:defRPr sz="2400"/>
                      </a:pPr>
                      <a:t>[VALOR]</a:t>
                    </a:fld>
                    <a:r>
                      <a:rPr lang="en-US" sz="2400" baseline="0" dirty="0"/>
                      <a:t> </a:t>
                    </a:r>
                  </a:p>
                  <a:p>
                    <a:pPr>
                      <a:defRPr sz="2400"/>
                    </a:pPr>
                    <a:r>
                      <a:rPr lang="en-US" sz="2400" baseline="0" dirty="0"/>
                      <a:t>(R$11.7 </a:t>
                    </a:r>
                    <a:r>
                      <a:rPr lang="en-US" sz="2400" baseline="0" dirty="0" err="1"/>
                      <a:t>bilhões</a:t>
                    </a:r>
                    <a:r>
                      <a:rPr lang="en-US" sz="2400" baseline="0" dirty="0"/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433705701966755"/>
                      <c:h val="0.139980927771625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AF9-467A-ACF9-4CC860A95EAF}"/>
                </c:ext>
              </c:extLst>
            </c:dLbl>
            <c:dLbl>
              <c:idx val="1"/>
              <c:layout>
                <c:manualLayout>
                  <c:x val="-2.6792672523114525E-3"/>
                  <c:y val="2.81940855584266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9B8293E-8D15-4EAA-B939-E9246FDDA10E}" type="VALUE">
                      <a:rPr lang="en-US" sz="2800" smtClean="0"/>
                      <a:pPr>
                        <a:defRPr sz="2800"/>
                      </a:pPr>
                      <a:t>[VALOR]</a:t>
                    </a:fld>
                    <a:endParaRPr lang="en-US" sz="2800" dirty="0"/>
                  </a:p>
                  <a:p>
                    <a:pPr>
                      <a:defRPr sz="2800"/>
                    </a:pPr>
                    <a:r>
                      <a:rPr lang="en-US" sz="2400" dirty="0"/>
                      <a:t>(R$</a:t>
                    </a:r>
                    <a:r>
                      <a:rPr lang="en-US" sz="2400" baseline="0" dirty="0"/>
                      <a:t> </a:t>
                    </a:r>
                    <a:r>
                      <a:rPr lang="en-US" sz="2400" dirty="0"/>
                      <a:t>12.48 </a:t>
                    </a:r>
                    <a:r>
                      <a:rPr lang="en-US" sz="2400" dirty="0" err="1"/>
                      <a:t>bilhões</a:t>
                    </a:r>
                    <a:r>
                      <a:rPr lang="en-US" sz="2400" dirty="0"/>
                      <a:t>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61188351663554"/>
                      <c:h val="0.1052755219228087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AF9-467A-ACF9-4CC860A95E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Sem VegCare</c:v>
                </c:pt>
                <c:pt idx="1">
                  <c:v>Com VegCare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0.9</c:v>
                </c:pt>
                <c:pt idx="1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F9-467A-ACF9-4CC860A95EA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349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  <a:headEnd type="none"/>
            </a:ln>
            <a:effectLst/>
          </c:spPr>
        </c:dropLines>
        <c:smooth val="0"/>
        <c:axId val="1066546335"/>
        <c:axId val="1066533023"/>
      </c:lineChart>
      <c:catAx>
        <c:axId val="106654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8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66533023"/>
        <c:crosses val="autoZero"/>
        <c:auto val="1"/>
        <c:lblAlgn val="ctr"/>
        <c:lblOffset val="100"/>
        <c:noMultiLvlLbl val="0"/>
      </c:catAx>
      <c:valAx>
        <c:axId val="1066533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66546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/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59973-252A-4B77-BE4E-6DF440F02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DFB8C4-1D7D-4C3C-9B81-2D3796FE7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2FE93-B3C9-45BD-9479-BC48CDE2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424-05DE-421D-9356-FD91CBC2062E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6E447-2358-4259-A91C-BDFB9C40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EC942-C4D7-46AF-B84F-EDED7369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864-52D7-4BB0-8B3C-ED738FF3E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1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F7641-9311-4848-B4BB-C174207C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A33EB4-BBF3-471A-A7C5-A0C46EDF4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FCA76C-05F6-4D39-BCB7-E949EBEF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424-05DE-421D-9356-FD91CBC2062E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F5EC03-FDCC-467F-AB2C-588AB4CB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B4757A-2B7E-4759-8803-36223081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864-52D7-4BB0-8B3C-ED738FF3E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17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05A5C2-5B57-4464-AEA9-6BB2C92CF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00067-3F89-4514-A178-0EB7A6D6B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F46508-0331-4EC1-A309-414AE8A8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424-05DE-421D-9356-FD91CBC2062E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9FBCD-F973-4794-BCB3-27CBAC48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36A868-7ECE-4284-B88D-6F246C7E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864-52D7-4BB0-8B3C-ED738FF3E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7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A845B-FA87-494D-88CF-3F8AC960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30F52-ACF8-4A0D-B78F-C45BCBE2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4F460-8367-40D2-A92A-7977DFC3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424-05DE-421D-9356-FD91CBC2062E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2517A0-3EE1-4629-8DBD-D9959B10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60CFCD-10A7-4EC2-BC88-CE4E42BE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864-52D7-4BB0-8B3C-ED738FF3E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69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4A621-B79C-491B-BFC8-732472D9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624B06-6222-4BD0-8CC8-EDD1EE65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8E4DC0-26E9-4D9B-8A4E-2D24610E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424-05DE-421D-9356-FD91CBC2062E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AF4282-CA0E-4A07-8ECA-7420F6EF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F761C-1152-43DE-B24D-78934A18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864-52D7-4BB0-8B3C-ED738FF3E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C381C-7B7A-41BB-A8EC-A0DB2A35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11CDC-E9D1-4A83-946C-31ACE5100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027224-556C-47A8-A1B2-4B35F0094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31FDD1-2E6A-45AC-A92B-F1F4AF95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424-05DE-421D-9356-FD91CBC2062E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BA873-4225-40E9-B7CE-39FA4B68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3A682-FA3C-41A8-808E-A9783246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864-52D7-4BB0-8B3C-ED738FF3E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57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381C8-4BFE-42AA-9544-F67C60A6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EBC9D-8AC1-49AA-8581-F317E3092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05B691-834A-46CD-A348-9404D2F66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017CF5-49A3-47B9-B645-F29676EFF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A6E108-0375-42D6-8E5B-1B845E4E7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AB75DC8-BFE7-4457-80EB-164C02B9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424-05DE-421D-9356-FD91CBC2062E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4481D4-6C62-4159-BF08-6FF42696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77768A-7FD6-47E5-93AC-A0A7573F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864-52D7-4BB0-8B3C-ED738FF3E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75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06551-F7E8-4866-86F9-79832F89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3452F3-FBE6-4A67-AEDA-5A0A26B7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424-05DE-421D-9356-FD91CBC2062E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6CC65C-B359-4D1B-B5DD-087CABC8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F9248B-2034-4A57-B59A-9D8E9A23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864-52D7-4BB0-8B3C-ED738FF3E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44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6C8EB1-C055-447F-A4FB-A0207273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424-05DE-421D-9356-FD91CBC2062E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2012B1-1ECF-43C3-8B4F-44496944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8CD3D3-D8A0-426F-9D45-0B4FC9C9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864-52D7-4BB0-8B3C-ED738FF3E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2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F416A-E861-4954-BEB3-8E618BDB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A0E46-B556-4D11-A17D-6F109A2E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F1132B-2154-47D6-AC28-3DC57897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E3F504-2AC1-41EE-820B-68B8AA69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424-05DE-421D-9356-FD91CBC2062E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04023-479E-4F97-A8BE-B639D09B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57A3D4-45C5-465D-B200-A00BE895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864-52D7-4BB0-8B3C-ED738FF3E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0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DBBF7-1B1A-4CE6-BAAC-A7B400A3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453F51-B399-4114-A5A6-09CC91F74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D9397E-E163-42AE-9D84-488C6008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8F2AF1-B191-4096-AFB9-4B887740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424-05DE-421D-9356-FD91CBC2062E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55AD3D-82A4-45BC-97AC-41A9D42B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72DE1-250C-405E-9A3F-8D628457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4864-52D7-4BB0-8B3C-ED738FF3E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44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D97F7C-1F53-4B74-835B-594AB9D7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952860-E2A5-4BBB-829E-8A75308F8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B018CA-1CF2-4DB6-B314-C34A9B2BB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424-05DE-421D-9356-FD91CBC2062E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AC8E78-25C6-4ABE-8846-FB1A7926F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79203-8D60-4CE1-8562-5F051838E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04864-52D7-4BB0-8B3C-ED738FF3E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70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BAB4F058-9073-4D33-AB9D-1F3B7D797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740551"/>
              </p:ext>
            </p:extLst>
          </p:nvPr>
        </p:nvGraphicFramePr>
        <p:xfrm>
          <a:off x="-626475" y="-1170626"/>
          <a:ext cx="17348400" cy="975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6153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CARLOS DINANI MARTINS FILHO .</dc:creator>
  <cp:lastModifiedBy>LUIZ CARLOS DINANI MARTINS FILHO .</cp:lastModifiedBy>
  <cp:revision>8</cp:revision>
  <dcterms:created xsi:type="dcterms:W3CDTF">2021-03-06T20:48:26Z</dcterms:created>
  <dcterms:modified xsi:type="dcterms:W3CDTF">2021-03-06T22:41:51Z</dcterms:modified>
</cp:coreProperties>
</file>