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b33b3b7f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b33b3b7f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3303ad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3303ad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13303ad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13303ad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3303ad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3303ad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13303ad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13303ad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13303ad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13303ad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64625" y="6139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C213</a:t>
            </a:r>
            <a:br>
              <a:rPr lang="pt-BR"/>
            </a:br>
            <a:r>
              <a:rPr lang="pt-BR"/>
              <a:t>→ </a:t>
            </a:r>
            <a:r>
              <a:rPr lang="pt-BR" sz="5200"/>
              <a:t>Controle Fuzzy</a:t>
            </a:r>
            <a:r>
              <a:rPr lang="pt-BR" sz="5200"/>
              <a:t> ←</a:t>
            </a:r>
            <a:endParaRPr sz="5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Augusto Braga Pivoto - 1711 - GEC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Controle de Temperatura em estufa de vacinas e materiais biológicos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64125"/>
            <a:ext cx="88323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34"/>
              <a:t>Características do sistema:</a:t>
            </a:r>
            <a:endParaRPr b="1" sz="2634"/>
          </a:p>
          <a:p>
            <a:pPr indent="-3457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Saída: Potência do resfriador [0 a 100] em %</a:t>
            </a:r>
            <a:endParaRPr sz="2634"/>
          </a:p>
          <a:p>
            <a:pPr indent="-3457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Retorno: Sensor de temperatura [-10 a 10] ºC</a:t>
            </a:r>
            <a:endParaRPr sz="26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634"/>
              <a:t>Modos de Operação (SP):</a:t>
            </a:r>
            <a:endParaRPr b="1" sz="2634"/>
          </a:p>
          <a:p>
            <a:pPr indent="-3457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Armazenamento de Vacinas: -2ºC</a:t>
            </a:r>
            <a:endParaRPr sz="2634"/>
          </a:p>
          <a:p>
            <a:pPr indent="-3457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Temperatura de mantimento fora de operação: -6ºC</a:t>
            </a:r>
            <a:endParaRPr sz="2634"/>
          </a:p>
          <a:p>
            <a:pPr indent="-3457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Armazenamento de Amostras Biológicas: -8ºC</a:t>
            </a:r>
            <a:endParaRPr sz="26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634"/>
              <a:t>Função de Transferência Estimada</a:t>
            </a:r>
            <a:endParaRPr b="1" sz="2634"/>
          </a:p>
          <a:p>
            <a:pPr indent="-3457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2634"/>
              <a:t>PV = 0.9952*PV - 0.0003963*Potência:</a:t>
            </a:r>
            <a:endParaRPr sz="26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dos parâmetros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96200"/>
            <a:ext cx="88323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34"/>
              <a:t>Erro mínimo e máximo:</a:t>
            </a:r>
            <a:endParaRPr b="1" sz="2434"/>
          </a:p>
          <a:p>
            <a:pPr indent="-383208" lvl="0" marL="457200" rtl="0" algn="l">
              <a:spcBef>
                <a:spcPts val="1200"/>
              </a:spcBef>
              <a:spcAft>
                <a:spcPts val="0"/>
              </a:spcAft>
              <a:buSzPts val="2435"/>
              <a:buChar char="●"/>
            </a:pPr>
            <a:r>
              <a:rPr b="1" lang="pt-BR" sz="2434"/>
              <a:t>Erro = Entrada - SP</a:t>
            </a:r>
            <a:endParaRPr b="1" sz="24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34"/>
              <a:t>Variação do erro: [-1 a 1], com precisão de 0.01</a:t>
            </a:r>
            <a:endParaRPr b="1" sz="24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74775"/>
            <a:ext cx="3717475" cy="30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5455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das funções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1453500"/>
            <a:ext cx="88323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6"/>
              <a:t>Erro:</a:t>
            </a:r>
            <a:endParaRPr b="1" sz="1826"/>
          </a:p>
          <a:p>
            <a:pPr indent="-344594" lvl="0" marL="457200" rtl="0" algn="l">
              <a:spcBef>
                <a:spcPts val="120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‘MN’ - trapezoidal - </a:t>
            </a:r>
            <a:r>
              <a:rPr lang="pt-BR" sz="1826"/>
              <a:t>[-8, -8, -1.2,-0.6]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‘PN’ - triangular - </a:t>
            </a:r>
            <a:r>
              <a:rPr lang="pt-BR" sz="1826"/>
              <a:t>[-1.2,-0.6,0]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‘ZE’ - triangular - [-0.6, 0, 0.6]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‘PP’</a:t>
            </a:r>
            <a:r>
              <a:rPr lang="pt-BR" sz="1826"/>
              <a:t> - triangular - [0, 0.6, 1.2]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‘MP’ - trapezoidal - </a:t>
            </a:r>
            <a:r>
              <a:rPr lang="pt-BR" sz="1826"/>
              <a:t>[0.6, 1.2, 18,18]</a:t>
            </a:r>
            <a:endParaRPr sz="2634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77" y="857450"/>
            <a:ext cx="4741175" cy="363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5455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das funções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1453500"/>
            <a:ext cx="88323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6"/>
              <a:t>Variação do Erro</a:t>
            </a:r>
            <a:r>
              <a:rPr b="1" lang="pt-BR" sz="1826"/>
              <a:t>:</a:t>
            </a:r>
            <a:endParaRPr b="1" sz="1826"/>
          </a:p>
          <a:p>
            <a:pPr indent="-344594" lvl="0" marL="457200" rtl="0" algn="l">
              <a:spcBef>
                <a:spcPts val="120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‘MN’ - trapezoidal - </a:t>
            </a:r>
            <a:r>
              <a:rPr lang="pt-BR" sz="1826"/>
              <a:t>[-1,-1,-0.2,-0.1]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‘PN’ - triangular - </a:t>
            </a:r>
            <a:r>
              <a:rPr lang="pt-BR" sz="1826"/>
              <a:t>[-0.2,-0.1,0]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‘ZE’ - triangular - </a:t>
            </a:r>
            <a:r>
              <a:rPr lang="pt-BR" sz="1826"/>
              <a:t>[-0.1, 0, 0.1]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‘PP’ - triangular - </a:t>
            </a:r>
            <a:r>
              <a:rPr lang="pt-BR" sz="1826"/>
              <a:t>[0, 0.1, 0.2]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‘MP’ - trapezoidal - [</a:t>
            </a:r>
            <a:r>
              <a:rPr lang="pt-BR" sz="1826"/>
              <a:t>0.1, 0.2, 1, 1] </a:t>
            </a:r>
            <a:endParaRPr sz="2634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125" y="872075"/>
            <a:ext cx="5292875" cy="3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455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das funções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1453500"/>
            <a:ext cx="8832300" cy="22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6"/>
              <a:t>Potência do resfriador</a:t>
            </a:r>
            <a:r>
              <a:rPr b="1" lang="pt-BR" sz="1826"/>
              <a:t>:</a:t>
            </a:r>
            <a:endParaRPr b="1" sz="1826"/>
          </a:p>
          <a:p>
            <a:pPr indent="-344594" lvl="0" marL="457200" rtl="0" algn="l">
              <a:spcBef>
                <a:spcPts val="120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‘MB’ - triangular - </a:t>
            </a:r>
            <a:r>
              <a:rPr lang="pt-BR" sz="1826"/>
              <a:t>[0, 0, 25]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‘B’ - triangular - </a:t>
            </a:r>
            <a:r>
              <a:rPr lang="pt-BR" sz="1826"/>
              <a:t>[0, 25, 50]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‘M’ - triangular - </a:t>
            </a:r>
            <a:r>
              <a:rPr lang="pt-BR" sz="1826"/>
              <a:t>[25, 50, 75]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‘A’ - triangular - </a:t>
            </a:r>
            <a:r>
              <a:rPr lang="pt-BR" sz="1826"/>
              <a:t>[50, 75, 100]</a:t>
            </a:r>
            <a:endParaRPr sz="1826"/>
          </a:p>
          <a:p>
            <a:pPr indent="-344594" lvl="0" marL="457200" rtl="0" algn="l">
              <a:spcBef>
                <a:spcPts val="0"/>
              </a:spcBef>
              <a:spcAft>
                <a:spcPts val="0"/>
              </a:spcAft>
              <a:buSzPts val="1827"/>
              <a:buChar char="●"/>
            </a:pPr>
            <a:r>
              <a:rPr lang="pt-BR" sz="1826"/>
              <a:t>‘MA’ - triangular- </a:t>
            </a:r>
            <a:r>
              <a:rPr lang="pt-BR" sz="1826"/>
              <a:t>[75, 100, 100]</a:t>
            </a:r>
            <a:endParaRPr sz="2634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49" y="756675"/>
            <a:ext cx="5430650" cy="395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54550" y="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Regras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450"/>
            <a:ext cx="9143999" cy="293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