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Proxima Nova"/>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4" name="Matheus Altomar"/>
  <p:cmAuthor clrIdx="1" id="1" initials="" lastIdx="4" name="VINICIUS ALBERTO ALVES DA SILVA"/>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ProximaNova-regular.fntdata"/><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ProximaNova-italic.fntdata"/><Relationship Id="rId6" Type="http://schemas.openxmlformats.org/officeDocument/2006/relationships/notesMaster" Target="notesMasters/notesMaster1.xml"/><Relationship Id="rId18" Type="http://schemas.openxmlformats.org/officeDocument/2006/relationships/font" Target="fonts/ProximaNova-bold.fntdata"/><Relationship Id="rId7" Type="http://schemas.openxmlformats.org/officeDocument/2006/relationships/slide" Target="slides/slide1.xml"/><Relationship Id="rId8"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8-05-01T14:16:23.867">
    <p:pos x="196" y="637"/>
    <p:text>Deve ter banco pra isso tudo?</p:text>
  </p:cm>
  <p:cm authorId="1" idx="1" dt="2018-05-01T14:15:47.458">
    <p:pos x="196" y="737"/>
    <p:text>Uma Entidade no Banco de Dados é igual uma classe. Se a gente consegue fazer uma classe da parada a gente consegue fazer uma entidade no BD. A questão é só modelar direitinho. (o que não é difícil pq pode meter string em tudo)</p:text>
  </p:cm>
  <p:cm authorId="0" idx="2" dt="2018-05-01T14:16:23.867">
    <p:pos x="196" y="837"/>
    <p:text>Beleza então</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3" dt="2018-04-30T23:13:52.859">
    <p:pos x="6000" y="0"/>
    <p:text>A gente vai ter que fazer esses calculos durante o trabalho?</p:text>
  </p:cm>
  <p:cm authorId="1" idx="2" dt="2018-04-30T22:50:52.301">
    <p:pos x="6000" y="100"/>
    <p:text>sim</p:text>
  </p:cm>
  <p:cm authorId="1" idx="3" dt="2018-04-30T22:51:28.312">
    <p:pos x="6000" y="200"/>
    <p:text>Mas no caso so faria uma vez né</p:text>
  </p:cm>
  <p:cm authorId="0" idx="4" dt="2018-04-30T22:58:00.717">
    <p:pos x="6000" y="300"/>
    <p:text>Tu vai ter que explicar isso pra nóis</p:text>
  </p:cm>
  <p:cm authorId="1" idx="4" dt="2018-04-30T23:13:52.859">
    <p:pos x="6000" y="400"/>
    <p:text>Pode mudar para uma mais fácil também</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t-BR" sz="1000">
                <a:solidFill>
                  <a:srgbClr val="222222"/>
                </a:solidFill>
                <a:highlight>
                  <a:srgbClr val="FFFFFF"/>
                </a:highlight>
              </a:rPr>
              <a:t>A definição de todos os requisitos necessários ao sistema pelo cliente ou usuário geralmente é uma tarefa muito difícil. É quase impossível prever como o sistema irá afetar o funcionamento das práticas de trabalho, como será a interação com outros sistemas e que operações dos usuários devem ser automatizadas. Mas para poder testar os requisitos de uma forma mais eficiente, seria necessária a utilização de um protótipo do sistema. </a:t>
            </a:r>
            <a:endParaRPr sz="1000">
              <a:solidFill>
                <a:srgbClr val="222222"/>
              </a:solidFill>
              <a:highlight>
                <a:srgbClr val="FFFFFF"/>
              </a:highlight>
            </a:endParaRPr>
          </a:p>
          <a:p>
            <a:pPr indent="0" lvl="0" marL="0">
              <a:spcBef>
                <a:spcPts val="0"/>
              </a:spcBef>
              <a:spcAft>
                <a:spcPts val="0"/>
              </a:spcAft>
              <a:buNone/>
            </a:pPr>
            <a:r>
              <a:t/>
            </a:r>
            <a:endParaRPr sz="1000">
              <a:solidFill>
                <a:srgbClr val="222222"/>
              </a:solidFill>
              <a:highlight>
                <a:srgbClr val="FFFFFF"/>
              </a:highlight>
            </a:endParaRPr>
          </a:p>
          <a:p>
            <a:pPr indent="0" lvl="0" marL="0">
              <a:spcBef>
                <a:spcPts val="0"/>
              </a:spcBef>
              <a:spcAft>
                <a:spcPts val="0"/>
              </a:spcAft>
              <a:buNone/>
            </a:pPr>
            <a:r>
              <a:rPr lang="pt-BR" sz="1000">
                <a:solidFill>
                  <a:srgbClr val="222222"/>
                </a:solidFill>
                <a:highlight>
                  <a:srgbClr val="FFFFFF"/>
                </a:highlight>
              </a:rPr>
              <a:t>Esse ciclo de vida foi escolhido devido ao fato de os Paradigmas Clássicos </a:t>
            </a:r>
            <a:r>
              <a:rPr lang="pt-BR" sz="1000">
                <a:solidFill>
                  <a:srgbClr val="222222"/>
                </a:solidFill>
                <a:highlight>
                  <a:srgbClr val="FFFFFF"/>
                </a:highlight>
              </a:rPr>
              <a:t>possuírem</a:t>
            </a:r>
            <a:r>
              <a:rPr lang="pt-BR" sz="1000">
                <a:solidFill>
                  <a:srgbClr val="222222"/>
                </a:solidFill>
                <a:highlight>
                  <a:srgbClr val="FFFFFF"/>
                </a:highlight>
              </a:rPr>
              <a:t> etapas “fechadas”  e o desenvolvimento de um jogo tem </a:t>
            </a:r>
            <a:r>
              <a:rPr lang="pt-BR" sz="1000">
                <a:solidFill>
                  <a:srgbClr val="222222"/>
                </a:solidFill>
                <a:highlight>
                  <a:srgbClr val="FFFFFF"/>
                </a:highlight>
              </a:rPr>
              <a:t>caráter</a:t>
            </a:r>
            <a:r>
              <a:rPr lang="pt-BR" sz="1000">
                <a:solidFill>
                  <a:srgbClr val="222222"/>
                </a:solidFill>
                <a:highlight>
                  <a:srgbClr val="FFFFFF"/>
                </a:highlight>
              </a:rPr>
              <a:t> muito dinâmico para todos os requisitos serem feitos de uma vez. Os Métodos ágeis, por sua vez, tem estrutura muito complexa e com muitos detalhes para o desenvolvimento desse porte. A dificuldade </a:t>
            </a:r>
            <a:r>
              <a:rPr lang="pt-BR" sz="1000">
                <a:solidFill>
                  <a:srgbClr val="222222"/>
                </a:solidFill>
                <a:highlight>
                  <a:srgbClr val="FFFFFF"/>
                </a:highlight>
              </a:rPr>
              <a:t>na realização</a:t>
            </a:r>
            <a:r>
              <a:rPr lang="pt-BR" sz="1000">
                <a:solidFill>
                  <a:srgbClr val="222222"/>
                </a:solidFill>
                <a:highlight>
                  <a:srgbClr val="FFFFFF"/>
                </a:highlight>
              </a:rPr>
              <a:t> de todas as etapas foi ponto decisivo para escolhermos um processo mais simplex.</a:t>
            </a:r>
            <a:endParaRPr sz="1000">
              <a:solidFill>
                <a:srgbClr val="222222"/>
              </a:solidFill>
              <a:highlight>
                <a:srgbClr val="FFFFFF"/>
              </a:highlight>
            </a:endParaRPr>
          </a:p>
          <a:p>
            <a:pPr indent="0" lvl="0" marL="0">
              <a:spcBef>
                <a:spcPts val="0"/>
              </a:spcBef>
              <a:spcAft>
                <a:spcPts val="0"/>
              </a:spcAft>
              <a:buNone/>
            </a:pPr>
            <a:r>
              <a:t/>
            </a:r>
            <a:endParaRPr sz="1000">
              <a:solidFill>
                <a:srgbClr val="222222"/>
              </a:solidFill>
              <a:highlight>
                <a:srgbClr val="FFFFFF"/>
              </a:highlight>
            </a:endParaRPr>
          </a:p>
          <a:p>
            <a:pPr indent="0" lvl="0" marL="0">
              <a:spcBef>
                <a:spcPts val="0"/>
              </a:spcBef>
              <a:spcAft>
                <a:spcPts val="0"/>
              </a:spcAft>
              <a:buNone/>
            </a:pPr>
            <a:r>
              <a:t/>
            </a:r>
            <a:endParaRPr sz="850">
              <a:solidFill>
                <a:srgbClr val="FFFFFF"/>
              </a:solidFill>
              <a:highlight>
                <a:srgbClr val="214552"/>
              </a:highlight>
              <a:latin typeface="Verdana"/>
              <a:ea typeface="Verdana"/>
              <a:cs typeface="Verdana"/>
              <a:sym typeface="Verdana"/>
            </a:endParaRPr>
          </a:p>
          <a:p>
            <a:pPr indent="0" lvl="0" marL="0">
              <a:spcBef>
                <a:spcPts val="0"/>
              </a:spcBef>
              <a:spcAft>
                <a:spcPts val="0"/>
              </a:spcAft>
              <a:buNone/>
            </a:pPr>
            <a:r>
              <a:t/>
            </a:r>
            <a:endParaRPr sz="850">
              <a:highlight>
                <a:srgbClr val="214552"/>
              </a:highlight>
              <a:latin typeface="Verdana"/>
              <a:ea typeface="Verdana"/>
              <a:cs typeface="Verdana"/>
              <a:sym typeface="Verdana"/>
            </a:endParaRPr>
          </a:p>
          <a:p>
            <a:pPr indent="0" lvl="0" marL="0">
              <a:spcBef>
                <a:spcPts val="0"/>
              </a:spcBef>
              <a:spcAft>
                <a:spcPts val="0"/>
              </a:spcAft>
              <a:buNone/>
            </a:pPr>
            <a:r>
              <a:t/>
            </a:r>
            <a:endParaRPr sz="850">
              <a:solidFill>
                <a:srgbClr val="FFFFFF"/>
              </a:solidFill>
              <a:highlight>
                <a:srgbClr val="214552"/>
              </a:highlight>
              <a:latin typeface="Verdana"/>
              <a:ea typeface="Verdana"/>
              <a:cs typeface="Verdana"/>
              <a:sym typeface="Verdan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2100" lvl="0" marL="457200" marR="355600" rtl="0" algn="just">
              <a:lnSpc>
                <a:spcPct val="140000"/>
              </a:lnSpc>
              <a:spcBef>
                <a:spcPts val="0"/>
              </a:spcBef>
              <a:spcAft>
                <a:spcPts val="0"/>
              </a:spcAft>
              <a:buClr>
                <a:srgbClr val="222222"/>
              </a:buClr>
              <a:buSzPts val="1000"/>
              <a:buChar char="●"/>
            </a:pPr>
            <a:r>
              <a:rPr lang="pt-BR" sz="1000">
                <a:solidFill>
                  <a:srgbClr val="222222"/>
                </a:solidFill>
              </a:rPr>
              <a:t>Levantamento de requisitos - Os protótipos de sistema permitem que os usuários realizem experiências para ver como o sistema apóia seu trabalho. Eles obtêm novas idéias para os requisitos e podem identificar pontos positivos e negativos do software. Eles podem, então, propor novos requisitos de sistema.</a:t>
            </a:r>
            <a:endParaRPr sz="1000">
              <a:solidFill>
                <a:srgbClr val="222222"/>
              </a:solidFill>
            </a:endParaRPr>
          </a:p>
          <a:p>
            <a:pPr indent="-292100" lvl="0" marL="457200" marR="355600" rtl="0" algn="just">
              <a:lnSpc>
                <a:spcPct val="140000"/>
              </a:lnSpc>
              <a:spcBef>
                <a:spcPts val="0"/>
              </a:spcBef>
              <a:spcAft>
                <a:spcPts val="0"/>
              </a:spcAft>
              <a:buClr>
                <a:srgbClr val="222222"/>
              </a:buClr>
              <a:buSzPts val="1000"/>
              <a:buChar char="●"/>
            </a:pPr>
            <a:r>
              <a:rPr lang="pt-BR" sz="1000">
                <a:solidFill>
                  <a:srgbClr val="222222"/>
                </a:solidFill>
              </a:rPr>
              <a:t>Projeto Rápido - Modelagem e projeto do protótipo. Representação dos aspectos do software que são visíveis ao usuário (abordagens de entrada e formatos de saída) </a:t>
            </a:r>
            <a:endParaRPr sz="1000">
              <a:solidFill>
                <a:srgbClr val="222222"/>
              </a:solidFill>
            </a:endParaRPr>
          </a:p>
          <a:p>
            <a:pPr indent="-292100" lvl="0" marL="457200" marR="355600" rtl="0" algn="just">
              <a:lnSpc>
                <a:spcPct val="140000"/>
              </a:lnSpc>
              <a:spcBef>
                <a:spcPts val="0"/>
              </a:spcBef>
              <a:spcAft>
                <a:spcPts val="0"/>
              </a:spcAft>
              <a:buClr>
                <a:srgbClr val="222222"/>
              </a:buClr>
              <a:buSzPts val="1000"/>
              <a:buChar char="●"/>
            </a:pPr>
            <a:r>
              <a:rPr lang="pt-BR" sz="1000">
                <a:solidFill>
                  <a:srgbClr val="222222"/>
                </a:solidFill>
              </a:rPr>
              <a:t>Construção do Protótipo - Implementação rápida do projeto.</a:t>
            </a:r>
            <a:endParaRPr sz="1000">
              <a:solidFill>
                <a:srgbClr val="222222"/>
              </a:solidFill>
            </a:endParaRPr>
          </a:p>
          <a:p>
            <a:pPr indent="-292100" lvl="0" marL="457200" marR="355600" rtl="0" algn="just">
              <a:lnSpc>
                <a:spcPct val="140000"/>
              </a:lnSpc>
              <a:spcBef>
                <a:spcPts val="0"/>
              </a:spcBef>
              <a:spcAft>
                <a:spcPts val="0"/>
              </a:spcAft>
              <a:buClr>
                <a:srgbClr val="222222"/>
              </a:buClr>
              <a:buSzPts val="1000"/>
              <a:buChar char="●"/>
            </a:pPr>
            <a:r>
              <a:rPr lang="pt-BR" sz="1000">
                <a:solidFill>
                  <a:srgbClr val="222222"/>
                </a:solidFill>
              </a:rPr>
              <a:t>Avaliação do Protótipo - Cliente e desenvolvedor avaliam o protótipo.</a:t>
            </a:r>
            <a:endParaRPr sz="1000">
              <a:solidFill>
                <a:srgbClr val="222222"/>
              </a:solidFill>
            </a:endParaRPr>
          </a:p>
          <a:p>
            <a:pPr indent="-292100" lvl="0" marL="457200" marR="355600" rtl="0" algn="just">
              <a:lnSpc>
                <a:spcPct val="140000"/>
              </a:lnSpc>
              <a:spcBef>
                <a:spcPts val="0"/>
              </a:spcBef>
              <a:spcAft>
                <a:spcPts val="0"/>
              </a:spcAft>
              <a:buClr>
                <a:srgbClr val="222222"/>
              </a:buClr>
              <a:buSzPts val="1000"/>
              <a:buChar char="●"/>
            </a:pPr>
            <a:r>
              <a:rPr lang="pt-BR" sz="1000">
                <a:solidFill>
                  <a:srgbClr val="222222"/>
                </a:solidFill>
              </a:rPr>
              <a:t>Refinamento do Protótipo - Cliente e desenvolvedor refinam os requisitos do software a ser desenvolvido. </a:t>
            </a:r>
            <a:endParaRPr sz="1000">
              <a:solidFill>
                <a:srgbClr val="222222"/>
              </a:solidFill>
            </a:endParaRPr>
          </a:p>
          <a:p>
            <a:pPr indent="-292100" lvl="0" marL="457200" marR="355600" rtl="0" algn="just">
              <a:lnSpc>
                <a:spcPct val="140000"/>
              </a:lnSpc>
              <a:spcBef>
                <a:spcPts val="0"/>
              </a:spcBef>
              <a:spcAft>
                <a:spcPts val="0"/>
              </a:spcAft>
              <a:buClr>
                <a:srgbClr val="222222"/>
              </a:buClr>
              <a:buSzPts val="1000"/>
              <a:buChar char="●"/>
            </a:pPr>
            <a:r>
              <a:rPr lang="pt-BR" sz="1000">
                <a:solidFill>
                  <a:srgbClr val="222222"/>
                </a:solidFill>
              </a:rPr>
              <a:t>Construção do Produto - Identificados os requisitos, o protótipo deve ser descartado e a versão de produção deve ser construída considerando os critérios de qualidade.</a:t>
            </a:r>
            <a:endParaRPr sz="1000">
              <a:solidFill>
                <a:srgbClr val="222222"/>
              </a:solidFill>
            </a:endParaRPr>
          </a:p>
          <a:p>
            <a:pPr indent="0" lvl="0" marL="0">
              <a:spcBef>
                <a:spcPts val="90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t-BR" sz="1200"/>
              <a:t>PF = Pontos de função</a:t>
            </a:r>
            <a:endParaRPr sz="1200"/>
          </a:p>
          <a:p>
            <a:pPr indent="0" lvl="0" marL="0">
              <a:spcBef>
                <a:spcPts val="0"/>
              </a:spcBef>
              <a:spcAft>
                <a:spcPts val="0"/>
              </a:spcAft>
              <a:buNone/>
            </a:pPr>
            <a:r>
              <a:t/>
            </a:r>
            <a:endParaRPr sz="1200"/>
          </a:p>
          <a:p>
            <a:pPr indent="0" lvl="0" marL="0">
              <a:spcBef>
                <a:spcPts val="0"/>
              </a:spcBef>
              <a:spcAft>
                <a:spcPts val="0"/>
              </a:spcAft>
              <a:buNone/>
            </a:pPr>
            <a:r>
              <a:rPr lang="pt-BR" sz="1200"/>
              <a:t>Análise de pontos por função é uma técnica que permite medir a funcionalidade de um software ou aplicativo sob a visão do usuário e a partir </a:t>
            </a:r>
            <a:r>
              <a:rPr lang="pt-BR" sz="1200"/>
              <a:t>da</a:t>
            </a:r>
            <a:r>
              <a:rPr lang="pt-BR" sz="1200"/>
              <a:t> descrição dos requisitos do usuário.</a:t>
            </a:r>
            <a:endParaRPr sz="1200"/>
          </a:p>
          <a:p>
            <a:pPr indent="0" lvl="0" marL="0">
              <a:spcBef>
                <a:spcPts val="0"/>
              </a:spcBef>
              <a:spcAft>
                <a:spcPts val="0"/>
              </a:spcAft>
              <a:buNone/>
            </a:pPr>
            <a:r>
              <a:t/>
            </a:r>
            <a:endParaRPr sz="1200"/>
          </a:p>
          <a:p>
            <a:pPr indent="0" lvl="0" marL="0">
              <a:spcBef>
                <a:spcPts val="0"/>
              </a:spcBef>
              <a:spcAft>
                <a:spcPts val="0"/>
              </a:spcAft>
              <a:buNone/>
            </a:pPr>
            <a:r>
              <a:rPr lang="pt-BR" sz="1000">
                <a:solidFill>
                  <a:srgbClr val="000080"/>
                </a:solidFill>
                <a:highlight>
                  <a:srgbClr val="FFFFFF"/>
                </a:highlight>
              </a:rPr>
              <a:t>Da mesma maneira que a medida em metros quadrados do tamanho de uma casa não permite deduzir a velocidade com a qual a casa pode ser construída ou o seu tempo de construção, o tamanho em Pontos de Função </a:t>
            </a:r>
            <a:r>
              <a:rPr b="1" i="1" lang="pt-BR" sz="1000">
                <a:solidFill>
                  <a:srgbClr val="000080"/>
                </a:solidFill>
                <a:highlight>
                  <a:srgbClr val="FFFFFF"/>
                </a:highlight>
              </a:rPr>
              <a:t>NÃO</a:t>
            </a:r>
            <a:r>
              <a:rPr lang="pt-BR" sz="1000">
                <a:solidFill>
                  <a:srgbClr val="000080"/>
                </a:solidFill>
                <a:highlight>
                  <a:srgbClr val="FFFFFF"/>
                </a:highlight>
              </a:rPr>
              <a:t> mede a produtividade ou o esforço de desenvolvimento. Pontos de função medem o tamanho do </a:t>
            </a:r>
            <a:r>
              <a:rPr b="1" i="1" lang="pt-BR" sz="1000">
                <a:solidFill>
                  <a:srgbClr val="000080"/>
                </a:solidFill>
                <a:highlight>
                  <a:srgbClr val="FFFFFF"/>
                </a:highlight>
              </a:rPr>
              <a:t>QUE</a:t>
            </a:r>
            <a:r>
              <a:rPr lang="pt-BR" sz="1000">
                <a:solidFill>
                  <a:srgbClr val="000080"/>
                </a:solidFill>
                <a:highlight>
                  <a:srgbClr val="FFFFFF"/>
                </a:highlight>
              </a:rPr>
              <a:t> o software faz, ao invés de </a:t>
            </a:r>
            <a:r>
              <a:rPr b="1" i="1" lang="pt-BR" sz="1000">
                <a:solidFill>
                  <a:srgbClr val="000080"/>
                </a:solidFill>
                <a:highlight>
                  <a:srgbClr val="FFFFFF"/>
                </a:highlight>
              </a:rPr>
              <a:t>COMO</a:t>
            </a:r>
            <a:r>
              <a:rPr lang="pt-BR" sz="1000">
                <a:solidFill>
                  <a:srgbClr val="000080"/>
                </a:solidFill>
                <a:highlight>
                  <a:srgbClr val="FFFFFF"/>
                </a:highlight>
              </a:rPr>
              <a:t> ele é desenvolvido e implementado. </a:t>
            </a:r>
            <a:endParaRPr sz="1000">
              <a:solidFill>
                <a:srgbClr val="000080"/>
              </a:solidFill>
              <a:highlight>
                <a:srgbClr val="FFFFFF"/>
              </a:highlight>
            </a:endParaRPr>
          </a:p>
          <a:p>
            <a:pPr indent="0" lvl="0" marL="0">
              <a:spcBef>
                <a:spcPts val="0"/>
              </a:spcBef>
              <a:spcAft>
                <a:spcPts val="0"/>
              </a:spcAft>
              <a:buNone/>
            </a:pPr>
            <a:r>
              <a:t/>
            </a:r>
            <a:endParaRPr sz="1000">
              <a:solidFill>
                <a:srgbClr val="000080"/>
              </a:solidFill>
              <a:highlight>
                <a:srgbClr val="FFFFFF"/>
              </a:highlight>
            </a:endParaRPr>
          </a:p>
          <a:p>
            <a:pPr indent="0" lvl="0" marL="0">
              <a:spcBef>
                <a:spcPts val="0"/>
              </a:spcBef>
              <a:spcAft>
                <a:spcPts val="0"/>
              </a:spcAft>
              <a:buNone/>
            </a:pPr>
            <a:r>
              <a:rPr lang="pt-BR" sz="1000">
                <a:solidFill>
                  <a:srgbClr val="000080"/>
                </a:solidFill>
                <a:highlight>
                  <a:srgbClr val="FFFFFF"/>
                </a:highlight>
              </a:rPr>
              <a:t>Isto significa que, dado um conjunto de requisitos de usuário, o tamanho funcional do software será o mesmo, seja ele desenvolvido com a utilização de COBOL ou DB2, usando desenvolvimento rápido de aplicações (RAD), ou métodos estruturados de desenvolvimento</a:t>
            </a:r>
            <a:endParaRPr sz="1200"/>
          </a:p>
          <a:p>
            <a:pPr indent="0" lvl="0" marL="0">
              <a:spcBef>
                <a:spcPts val="0"/>
              </a:spcBef>
              <a:spcAft>
                <a:spcPts val="0"/>
              </a:spcAft>
              <a:buNone/>
            </a:pPr>
            <a:r>
              <a:t/>
            </a:r>
            <a:endParaRPr sz="1200"/>
          </a:p>
          <a:p>
            <a:pPr indent="0" lvl="0" marL="0">
              <a:spcBef>
                <a:spcPts val="0"/>
              </a:spcBef>
              <a:spcAft>
                <a:spcPts val="0"/>
              </a:spcAft>
              <a:buNone/>
            </a:pPr>
            <a:r>
              <a:rPr lang="pt-BR" sz="1200"/>
              <a:t>Desde a sua criação em 1986, a International Function Point Users Group (IFPUG) vem continuamente, aprimorando o método de dimensionamento de software. Eles que </a:t>
            </a:r>
            <a:r>
              <a:rPr lang="pt-BR" sz="1200"/>
              <a:t>definem</a:t>
            </a:r>
            <a:r>
              <a:rPr lang="pt-BR" sz="1200"/>
              <a:t> as regras a serem usadas na contagem </a:t>
            </a:r>
            <a:r>
              <a:rPr lang="pt-BR" sz="1200"/>
              <a:t>no</a:t>
            </a:r>
            <a:r>
              <a:rPr lang="pt-BR" sz="1200"/>
              <a:t> CPM </a:t>
            </a:r>
            <a:r>
              <a:rPr lang="pt-BR" sz="1200">
                <a:solidFill>
                  <a:srgbClr val="1D2021"/>
                </a:solidFill>
              </a:rPr>
              <a:t>(</a:t>
            </a:r>
            <a:r>
              <a:rPr i="1" lang="pt-BR" sz="1200">
                <a:solidFill>
                  <a:srgbClr val="1D2021"/>
                </a:solidFill>
              </a:rPr>
              <a:t>Counting Practices Manual</a:t>
            </a:r>
            <a:r>
              <a:rPr lang="pt-BR" sz="1200">
                <a:solidFill>
                  <a:srgbClr val="1D2021"/>
                </a:solidFill>
              </a:rPr>
              <a:t>) .</a:t>
            </a:r>
            <a:r>
              <a:rPr lang="pt-BR" sz="1200"/>
              <a:t> </a:t>
            </a:r>
            <a:r>
              <a:rPr lang="pt-BR" sz="1200">
                <a:solidFill>
                  <a:srgbClr val="1D2021"/>
                </a:solidFill>
              </a:rPr>
              <a:t>O IFPUG também é responsável pelo exame de certificação em Pontos de Função.</a:t>
            </a:r>
            <a:endParaRPr sz="1200">
              <a:solidFill>
                <a:srgbClr val="1D2021"/>
              </a:solidFill>
            </a:endParaRPr>
          </a:p>
          <a:p>
            <a:pPr indent="0" lvl="0" marL="0">
              <a:spcBef>
                <a:spcPts val="0"/>
              </a:spcBef>
              <a:spcAft>
                <a:spcPts val="0"/>
              </a:spcAft>
              <a:buNone/>
            </a:pPr>
            <a:r>
              <a:t/>
            </a:r>
            <a:endParaRPr sz="1200">
              <a:solidFill>
                <a:srgbClr val="1D2021"/>
              </a:solidFill>
            </a:endParaRPr>
          </a:p>
          <a:p>
            <a:pPr indent="0" lvl="0" marL="0">
              <a:spcBef>
                <a:spcPts val="0"/>
              </a:spcBef>
              <a:spcAft>
                <a:spcPts val="0"/>
              </a:spcAft>
              <a:buNone/>
            </a:pPr>
            <a:r>
              <a:rPr lang="pt-BR" sz="1200">
                <a:highlight>
                  <a:srgbClr val="FFFFFF"/>
                </a:highlight>
              </a:rPr>
              <a:t>Dados os tamanhos em PF das aplicações ou projetos de software, em conjunto com outras medidas, podem ser calculadas métricas normalizadas pelo tamanho em PF, que podem por sua vez ser utilizadas em análises comparativas. Por exemplo, é possível comparar a Produtividade do Desenvolvimento para diferentes metodologias, dadas as medidas do esforço e do tamanho do produto de software.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t-BR" sz="1200"/>
              <a:t>Os Fi são fatores de ajuste de valor. Para calcular o ajuste é preciso calcular o nível de influência ( de 1 a 5) de 14 Características gerais do sistema:</a:t>
            </a:r>
            <a:endParaRPr sz="1200"/>
          </a:p>
          <a:p>
            <a:pPr indent="0" lvl="0" marL="0">
              <a:spcBef>
                <a:spcPts val="0"/>
              </a:spcBef>
              <a:spcAft>
                <a:spcPts val="0"/>
              </a:spcAft>
              <a:buNone/>
            </a:pPr>
            <a:r>
              <a:t/>
            </a:r>
            <a:endParaRPr sz="1200"/>
          </a:p>
          <a:p>
            <a:pPr indent="0" lvl="0" marL="0" rtl="0" algn="just">
              <a:lnSpc>
                <a:spcPct val="115000"/>
              </a:lnSpc>
              <a:spcBef>
                <a:spcPts val="0"/>
              </a:spcBef>
              <a:spcAft>
                <a:spcPts val="0"/>
              </a:spcAft>
              <a:buNone/>
            </a:pPr>
            <a:r>
              <a:rPr lang="pt-BR" sz="1200"/>
              <a:t>Comunicação de dados , Processamento distribuído , Performance ,Utilização de Equipamento ,</a:t>
            </a:r>
            <a:r>
              <a:rPr b="1" lang="pt-BR" sz="1200"/>
              <a:t> </a:t>
            </a:r>
            <a:r>
              <a:rPr lang="pt-BR" sz="1200"/>
              <a:t>Volume de transações, Entrada de dados on-line, Eficiência </a:t>
            </a:r>
            <a:endParaRPr sz="1200"/>
          </a:p>
          <a:p>
            <a:pPr indent="0" lvl="0" marL="0" rtl="0" algn="just">
              <a:lnSpc>
                <a:spcPct val="115000"/>
              </a:lnSpc>
              <a:spcBef>
                <a:spcPts val="0"/>
              </a:spcBef>
              <a:spcAft>
                <a:spcPts val="0"/>
              </a:spcAft>
              <a:buNone/>
            </a:pPr>
            <a:r>
              <a:rPr lang="pt-BR" sz="1200"/>
              <a:t>do Usuário Final, Atualização On-Line, Processamento complexo, Reutili</a:t>
            </a:r>
            <a:r>
              <a:rPr lang="pt-BR" sz="1200"/>
              <a:t>z</a:t>
            </a:r>
            <a:r>
              <a:rPr lang="pt-BR" sz="1200"/>
              <a:t>ação de código, Facilidade de Implantação, Facilidade Operacional, Múltiplos Locais, Facilidade de mudanças.</a:t>
            </a:r>
            <a:endParaRPr sz="1200"/>
          </a:p>
          <a:p>
            <a:pPr indent="0" lvl="0" marL="0" rtl="0" algn="just">
              <a:lnSpc>
                <a:spcPct val="115000"/>
              </a:lnSpc>
              <a:spcBef>
                <a:spcPts val="0"/>
              </a:spcBef>
              <a:spcAft>
                <a:spcPts val="0"/>
              </a:spcAft>
              <a:buNone/>
            </a:pPr>
            <a:r>
              <a:t/>
            </a:r>
            <a:endParaRPr sz="1200"/>
          </a:p>
          <a:p>
            <a:pPr indent="0" lvl="0" marL="0" rtl="0">
              <a:lnSpc>
                <a:spcPct val="115000"/>
              </a:lnSpc>
              <a:spcBef>
                <a:spcPts val="0"/>
              </a:spcBef>
              <a:spcAft>
                <a:spcPts val="0"/>
              </a:spcAft>
              <a:buNone/>
            </a:pPr>
            <a:r>
              <a:rPr lang="pt-BR" sz="1000"/>
              <a:t>0 – Nenhuma Influência</a:t>
            </a:r>
            <a:endParaRPr sz="1000"/>
          </a:p>
          <a:p>
            <a:pPr indent="0" lvl="0" marL="0" rtl="0">
              <a:lnSpc>
                <a:spcPct val="115000"/>
              </a:lnSpc>
              <a:spcBef>
                <a:spcPts val="0"/>
              </a:spcBef>
              <a:spcAft>
                <a:spcPts val="0"/>
              </a:spcAft>
              <a:buNone/>
            </a:pPr>
            <a:r>
              <a:rPr lang="pt-BR" sz="1000"/>
              <a:t>1 – Influência Mínima</a:t>
            </a:r>
            <a:endParaRPr sz="1000"/>
          </a:p>
          <a:p>
            <a:pPr indent="0" lvl="0" marL="0" rtl="0">
              <a:lnSpc>
                <a:spcPct val="115000"/>
              </a:lnSpc>
              <a:spcBef>
                <a:spcPts val="0"/>
              </a:spcBef>
              <a:spcAft>
                <a:spcPts val="0"/>
              </a:spcAft>
              <a:buNone/>
            </a:pPr>
            <a:r>
              <a:rPr lang="pt-BR" sz="1000"/>
              <a:t>2 – Influência Moderada</a:t>
            </a:r>
            <a:endParaRPr sz="1000"/>
          </a:p>
          <a:p>
            <a:pPr indent="0" lvl="0" marL="0" rtl="0">
              <a:lnSpc>
                <a:spcPct val="115000"/>
              </a:lnSpc>
              <a:spcBef>
                <a:spcPts val="0"/>
              </a:spcBef>
              <a:spcAft>
                <a:spcPts val="0"/>
              </a:spcAft>
              <a:buNone/>
            </a:pPr>
            <a:r>
              <a:rPr lang="pt-BR" sz="1000"/>
              <a:t>3 – Influência Média</a:t>
            </a:r>
            <a:endParaRPr sz="1000"/>
          </a:p>
          <a:p>
            <a:pPr indent="0" lvl="0" marL="0" rtl="0">
              <a:lnSpc>
                <a:spcPct val="115000"/>
              </a:lnSpc>
              <a:spcBef>
                <a:spcPts val="0"/>
              </a:spcBef>
              <a:spcAft>
                <a:spcPts val="0"/>
              </a:spcAft>
              <a:buNone/>
            </a:pPr>
            <a:r>
              <a:rPr lang="pt-BR" sz="1000"/>
              <a:t>4 – Influência Significativa</a:t>
            </a:r>
            <a:endParaRPr sz="1000"/>
          </a:p>
          <a:p>
            <a:pPr indent="0" lvl="0" marL="0" rtl="0">
              <a:lnSpc>
                <a:spcPct val="115000"/>
              </a:lnSpc>
              <a:spcBef>
                <a:spcPts val="0"/>
              </a:spcBef>
              <a:spcAft>
                <a:spcPts val="0"/>
              </a:spcAft>
              <a:buNone/>
            </a:pPr>
            <a:r>
              <a:rPr lang="pt-BR" sz="1000"/>
              <a:t>5 – Grande Influência</a:t>
            </a:r>
            <a:endParaRPr sz="1000"/>
          </a:p>
          <a:p>
            <a:pPr indent="0" lvl="0" marL="0" rtl="0" algn="just">
              <a:lnSpc>
                <a:spcPct val="115000"/>
              </a:lnSpc>
              <a:spcBef>
                <a:spcPts val="0"/>
              </a:spcBef>
              <a:spcAft>
                <a:spcPts val="0"/>
              </a:spcAft>
              <a:buNone/>
            </a:pPr>
            <a:r>
              <a:t/>
            </a:r>
            <a:endParaRPr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t-BR"/>
              <a:t>A Complexidade dos Fatores de </a:t>
            </a:r>
            <a:r>
              <a:rPr lang="pt-BR"/>
              <a:t>Ponderação</a:t>
            </a:r>
            <a:r>
              <a:rPr lang="pt-BR"/>
              <a:t> depende do histórico de desenvolvimento e é definido pela equipe de desenvolvimento.</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Shape 10"/>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Shape 11"/>
          <p:cNvSpPr txBox="1"/>
          <p:nvPr>
            <p:ph type="ctrTitle"/>
          </p:nvPr>
        </p:nvSpPr>
        <p:spPr>
          <a:xfrm>
            <a:off x="510450" y="1257300"/>
            <a:ext cx="8123100" cy="15885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Shape 12"/>
          <p:cNvSpPr txBox="1"/>
          <p:nvPr>
            <p:ph idx="1" type="subTitle"/>
          </p:nvPr>
        </p:nvSpPr>
        <p:spPr>
          <a:xfrm>
            <a:off x="510450" y="3182313"/>
            <a:ext cx="8123100" cy="6300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Shape 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Shape 49"/>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 name="Shape 50"/>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Shape 51"/>
          <p:cNvSpPr txBox="1"/>
          <p:nvPr>
            <p:ph idx="1" type="body"/>
          </p:nvPr>
        </p:nvSpPr>
        <p:spPr>
          <a:xfrm>
            <a:off x="311700" y="3071300"/>
            <a:ext cx="8520600" cy="901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Shape 5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Shape 15"/>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Shape 16"/>
          <p:cNvSpPr txBox="1"/>
          <p:nvPr>
            <p:ph type="title"/>
          </p:nvPr>
        </p:nvSpPr>
        <p:spPr>
          <a:xfrm>
            <a:off x="510450" y="2057400"/>
            <a:ext cx="8123100" cy="7788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Shape 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Shape 19"/>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Shape 21"/>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Shape 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Shape 2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Shape 2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Shape 26"/>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Shape 29"/>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Shape 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Shape 32"/>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Shape 33"/>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Shape 36"/>
          <p:cNvSpPr txBox="1"/>
          <p:nvPr>
            <p:ph type="title"/>
          </p:nvPr>
        </p:nvSpPr>
        <p:spPr>
          <a:xfrm>
            <a:off x="490250" y="526350"/>
            <a:ext cx="57975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Shape 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Shape 3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0" name="Shape 40"/>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Shape 41"/>
          <p:cNvSpPr txBox="1"/>
          <p:nvPr>
            <p:ph type="title"/>
          </p:nvPr>
        </p:nvSpPr>
        <p:spPr>
          <a:xfrm>
            <a:off x="265500" y="1205825"/>
            <a:ext cx="4045200" cy="15096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Shape 42"/>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Shape 43"/>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Shape 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Shape 46"/>
          <p:cNvSpPr txBox="1"/>
          <p:nvPr>
            <p:ph idx="1" type="body"/>
          </p:nvPr>
        </p:nvSpPr>
        <p:spPr>
          <a:xfrm>
            <a:off x="311700" y="42368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100"/>
              <a:buNone/>
              <a:defRPr sz="2100"/>
            </a:lvl1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comments" Target="../comments/commen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comments" Target="../comments/comment2.xml"/><Relationship Id="rId4" Type="http://schemas.openxmlformats.org/officeDocument/2006/relationships/image" Target="../media/image1.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researchgate.net/publication/292762512_Aplicacao_de_Pontos_de_Funcao_em_Projetos_que_Usam_Metodos_Agei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Shape 59"/>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pt-BR"/>
              <a:t>Etapa 04 da Atividade Prática</a:t>
            </a:r>
            <a:endParaRPr/>
          </a:p>
        </p:txBody>
      </p:sp>
      <p:sp>
        <p:nvSpPr>
          <p:cNvPr id="60" name="Shape 60"/>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Shape 1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pt-BR"/>
              <a:t>Membros</a:t>
            </a:r>
            <a:endParaRPr/>
          </a:p>
        </p:txBody>
      </p:sp>
      <p:sp>
        <p:nvSpPr>
          <p:cNvPr id="118" name="Shape 1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pt-BR"/>
              <a:t>Maria Luiza Ferreira Magalhães </a:t>
            </a:r>
            <a:endParaRPr/>
          </a:p>
          <a:p>
            <a:pPr indent="-342900" lvl="0" marL="457200" rtl="0">
              <a:spcBef>
                <a:spcPts val="1000"/>
              </a:spcBef>
              <a:spcAft>
                <a:spcPts val="0"/>
              </a:spcAft>
              <a:buSzPts val="1800"/>
              <a:buChar char="●"/>
            </a:pPr>
            <a:r>
              <a:rPr lang="pt-BR"/>
              <a:t>Matheus Brinati Altomar</a:t>
            </a:r>
            <a:endParaRPr/>
          </a:p>
          <a:p>
            <a:pPr indent="-342900" lvl="0" marL="457200" rtl="0">
              <a:spcBef>
                <a:spcPts val="1000"/>
              </a:spcBef>
              <a:spcAft>
                <a:spcPts val="0"/>
              </a:spcAft>
              <a:buSzPts val="1800"/>
              <a:buChar char="●"/>
            </a:pPr>
            <a:r>
              <a:rPr lang="pt-BR"/>
              <a:t>Eduardo Vieira Marques Pereira do Valle</a:t>
            </a:r>
            <a:endParaRPr/>
          </a:p>
          <a:p>
            <a:pPr indent="-342900" lvl="0" marL="457200" rtl="0">
              <a:spcBef>
                <a:spcPts val="1000"/>
              </a:spcBef>
              <a:spcAft>
                <a:spcPts val="1000"/>
              </a:spcAft>
              <a:buSzPts val="1800"/>
              <a:buChar char="●"/>
            </a:pPr>
            <a:r>
              <a:rPr lang="pt-BR"/>
              <a:t>Vinicius Alberto Alves da Silva</a:t>
            </a:r>
            <a:endParaRPr/>
          </a:p>
        </p:txBody>
      </p:sp>
      <p:sp>
        <p:nvSpPr>
          <p:cNvPr id="119" name="Shape 1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pt-BR"/>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Shape 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t-BR"/>
              <a:t>Prototipação</a:t>
            </a:r>
            <a:endParaRPr/>
          </a:p>
        </p:txBody>
      </p:sp>
      <p:sp>
        <p:nvSpPr>
          <p:cNvPr id="66" name="Shape 6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67" name="Shape 67"/>
          <p:cNvPicPr preferRelativeResize="0"/>
          <p:nvPr/>
        </p:nvPicPr>
        <p:blipFill>
          <a:blip r:embed="rId3">
            <a:alphaModFix/>
          </a:blip>
          <a:stretch>
            <a:fillRect/>
          </a:stretch>
        </p:blipFill>
        <p:spPr>
          <a:xfrm>
            <a:off x="2560375" y="1215600"/>
            <a:ext cx="3546925" cy="35818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t-BR"/>
              <a:t>Etapas do paradigma</a:t>
            </a:r>
            <a:endParaRPr/>
          </a:p>
        </p:txBody>
      </p:sp>
      <p:sp>
        <p:nvSpPr>
          <p:cNvPr id="73" name="Shape 7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pt-BR"/>
              <a:t>Levantamento de Requisitos</a:t>
            </a:r>
            <a:endParaRPr/>
          </a:p>
          <a:p>
            <a:pPr indent="-342900" lvl="0" marL="457200" rtl="0">
              <a:spcBef>
                <a:spcPts val="0"/>
              </a:spcBef>
              <a:spcAft>
                <a:spcPts val="0"/>
              </a:spcAft>
              <a:buSzPts val="1800"/>
              <a:buChar char="●"/>
            </a:pPr>
            <a:r>
              <a:rPr lang="pt-BR"/>
              <a:t>Projeto Rápido</a:t>
            </a:r>
            <a:endParaRPr/>
          </a:p>
          <a:p>
            <a:pPr indent="-342900" lvl="0" marL="457200" rtl="0">
              <a:spcBef>
                <a:spcPts val="0"/>
              </a:spcBef>
              <a:spcAft>
                <a:spcPts val="0"/>
              </a:spcAft>
              <a:buSzPts val="1800"/>
              <a:buChar char="●"/>
            </a:pPr>
            <a:r>
              <a:rPr lang="pt-BR"/>
              <a:t>Construção do Protótipo</a:t>
            </a:r>
            <a:endParaRPr/>
          </a:p>
          <a:p>
            <a:pPr indent="-342900" lvl="0" marL="457200" rtl="0">
              <a:spcBef>
                <a:spcPts val="0"/>
              </a:spcBef>
              <a:spcAft>
                <a:spcPts val="0"/>
              </a:spcAft>
              <a:buSzPts val="1800"/>
              <a:buChar char="●"/>
            </a:pPr>
            <a:r>
              <a:rPr lang="pt-BR"/>
              <a:t>Avaliação do Protótipo	</a:t>
            </a:r>
            <a:endParaRPr/>
          </a:p>
          <a:p>
            <a:pPr indent="-342900" lvl="0" marL="457200" rtl="0">
              <a:spcBef>
                <a:spcPts val="0"/>
              </a:spcBef>
              <a:spcAft>
                <a:spcPts val="0"/>
              </a:spcAft>
              <a:buSzPts val="1800"/>
              <a:buChar char="●"/>
            </a:pPr>
            <a:r>
              <a:rPr lang="pt-BR"/>
              <a:t>Refinamento do Protótipo</a:t>
            </a:r>
            <a:endParaRPr/>
          </a:p>
          <a:p>
            <a:pPr indent="-342900" lvl="0" marL="457200">
              <a:spcBef>
                <a:spcPts val="0"/>
              </a:spcBef>
              <a:spcAft>
                <a:spcPts val="0"/>
              </a:spcAft>
              <a:buSzPts val="1800"/>
              <a:buChar char="●"/>
            </a:pPr>
            <a:r>
              <a:rPr lang="pt-BR"/>
              <a:t>Construção do Produto</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type="title"/>
          </p:nvPr>
        </p:nvSpPr>
        <p:spPr>
          <a:xfrm>
            <a:off x="311700" y="84750"/>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t-BR"/>
              <a:t>Descrever recursos humanos de hardware e software</a:t>
            </a:r>
            <a:endParaRPr/>
          </a:p>
        </p:txBody>
      </p:sp>
      <p:sp>
        <p:nvSpPr>
          <p:cNvPr id="79" name="Shape 79"/>
          <p:cNvSpPr txBox="1"/>
          <p:nvPr>
            <p:ph idx="1" type="body"/>
          </p:nvPr>
        </p:nvSpPr>
        <p:spPr>
          <a:xfrm>
            <a:off x="311700" y="1012625"/>
            <a:ext cx="8520600" cy="35346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pt-BR"/>
              <a:t>Recursos Humanos:</a:t>
            </a:r>
            <a:endParaRPr/>
          </a:p>
          <a:p>
            <a:pPr indent="-317500" lvl="1" marL="914400" rtl="0">
              <a:spcBef>
                <a:spcPts val="0"/>
              </a:spcBef>
              <a:spcAft>
                <a:spcPts val="0"/>
              </a:spcAft>
              <a:buSzPts val="1400"/>
              <a:buAutoNum type="alphaLcPeriod"/>
            </a:pPr>
            <a:r>
              <a:rPr lang="pt-BR"/>
              <a:t>Desenvolvedores: 4</a:t>
            </a:r>
            <a:endParaRPr/>
          </a:p>
          <a:p>
            <a:pPr indent="-342900" lvl="0" marL="457200" rtl="0">
              <a:spcBef>
                <a:spcPts val="0"/>
              </a:spcBef>
              <a:spcAft>
                <a:spcPts val="0"/>
              </a:spcAft>
              <a:buSzPts val="1800"/>
              <a:buAutoNum type="arabicPeriod"/>
            </a:pPr>
            <a:r>
              <a:rPr lang="pt-BR"/>
              <a:t>Recursos de Hardware:</a:t>
            </a:r>
            <a:endParaRPr/>
          </a:p>
          <a:p>
            <a:pPr indent="-317500" lvl="1" marL="914400" rtl="0">
              <a:spcBef>
                <a:spcPts val="0"/>
              </a:spcBef>
              <a:spcAft>
                <a:spcPts val="0"/>
              </a:spcAft>
              <a:buSzPts val="1400"/>
              <a:buAutoNum type="alphaLcPeriod"/>
            </a:pPr>
            <a:r>
              <a:rPr lang="pt-BR"/>
              <a:t>4 Computadores de uso pessoal.</a:t>
            </a:r>
            <a:endParaRPr/>
          </a:p>
          <a:p>
            <a:pPr indent="-317500" lvl="1" marL="914400" rtl="0">
              <a:spcBef>
                <a:spcPts val="0"/>
              </a:spcBef>
              <a:spcAft>
                <a:spcPts val="0"/>
              </a:spcAft>
              <a:buSzPts val="1400"/>
              <a:buAutoNum type="alphaLcPeriod"/>
            </a:pPr>
            <a:r>
              <a:rPr lang="pt-BR"/>
              <a:t>Periféricos: Mouses e fones de ouvido.</a:t>
            </a:r>
            <a:endParaRPr/>
          </a:p>
          <a:p>
            <a:pPr indent="-342900" lvl="0" marL="457200" rtl="0">
              <a:spcBef>
                <a:spcPts val="0"/>
              </a:spcBef>
              <a:spcAft>
                <a:spcPts val="0"/>
              </a:spcAft>
              <a:buSzPts val="1800"/>
              <a:buAutoNum type="arabicPeriod"/>
            </a:pPr>
            <a:r>
              <a:rPr lang="pt-BR"/>
              <a:t>Recursos de Software:</a:t>
            </a:r>
            <a:endParaRPr/>
          </a:p>
          <a:p>
            <a:pPr indent="-317500" lvl="1" marL="914400" rtl="0">
              <a:spcBef>
                <a:spcPts val="0"/>
              </a:spcBef>
              <a:spcAft>
                <a:spcPts val="0"/>
              </a:spcAft>
              <a:buSzPts val="1400"/>
              <a:buAutoNum type="alphaLcPeriod"/>
            </a:pPr>
            <a:r>
              <a:rPr lang="pt-BR"/>
              <a:t>Unity 3D</a:t>
            </a:r>
            <a:endParaRPr/>
          </a:p>
          <a:p>
            <a:pPr indent="-317500" lvl="1" marL="914400" rtl="0">
              <a:spcBef>
                <a:spcPts val="0"/>
              </a:spcBef>
              <a:spcAft>
                <a:spcPts val="0"/>
              </a:spcAft>
              <a:buSzPts val="1400"/>
              <a:buAutoNum type="alphaLcPeriod"/>
            </a:pPr>
            <a:r>
              <a:rPr lang="pt-BR"/>
              <a:t>Git</a:t>
            </a:r>
            <a:endParaRPr/>
          </a:p>
          <a:p>
            <a:pPr indent="-317500" lvl="1" marL="914400" rtl="0">
              <a:spcBef>
                <a:spcPts val="0"/>
              </a:spcBef>
              <a:spcAft>
                <a:spcPts val="0"/>
              </a:spcAft>
              <a:buSzPts val="1400"/>
              <a:buAutoNum type="alphaLcPeriod"/>
            </a:pPr>
            <a:r>
              <a:rPr lang="pt-BR"/>
              <a:t>ProjectLibre </a:t>
            </a:r>
            <a:endParaRPr/>
          </a:p>
          <a:p>
            <a:pPr indent="-342900" lvl="0" marL="457200" rtl="0">
              <a:spcBef>
                <a:spcPts val="0"/>
              </a:spcBef>
              <a:spcAft>
                <a:spcPts val="0"/>
              </a:spcAft>
              <a:buSzPts val="1800"/>
              <a:buAutoNum type="arabicPeriod"/>
            </a:pPr>
            <a:r>
              <a:rPr lang="pt-BR"/>
              <a:t>Recursos de Dados:</a:t>
            </a:r>
            <a:endParaRPr/>
          </a:p>
          <a:p>
            <a:pPr indent="-317500" lvl="1" marL="914400" rtl="0">
              <a:spcBef>
                <a:spcPts val="0"/>
              </a:spcBef>
              <a:spcAft>
                <a:spcPts val="0"/>
              </a:spcAft>
              <a:buSzPts val="1400"/>
              <a:buAutoNum type="alphaLcPeriod"/>
            </a:pPr>
            <a:r>
              <a:rPr lang="pt-BR"/>
              <a:t>Banco de Dados para salvar perguntas e respostas, usuários e puzzles.</a:t>
            </a:r>
            <a:endParaRPr/>
          </a:p>
          <a:p>
            <a:pPr indent="-342900" lvl="0" marL="457200" rtl="0">
              <a:spcBef>
                <a:spcPts val="0"/>
              </a:spcBef>
              <a:spcAft>
                <a:spcPts val="0"/>
              </a:spcAft>
              <a:buSzPts val="1800"/>
              <a:buAutoNum type="arabicPeriod"/>
            </a:pPr>
            <a:r>
              <a:rPr lang="pt-BR"/>
              <a:t>Recursos de Rede:</a:t>
            </a:r>
            <a:endParaRPr/>
          </a:p>
          <a:p>
            <a:pPr indent="-317500" lvl="1" marL="914400" rtl="0">
              <a:spcBef>
                <a:spcPts val="0"/>
              </a:spcBef>
              <a:spcAft>
                <a:spcPts val="0"/>
              </a:spcAft>
              <a:buSzPts val="1400"/>
              <a:buAutoNum type="alphaLcPeriod"/>
            </a:pPr>
            <a:r>
              <a:rPr lang="pt-BR"/>
              <a:t>Grupo de Whatsapp</a:t>
            </a:r>
            <a:endParaRPr/>
          </a:p>
          <a:p>
            <a:pPr indent="-317500" lvl="1" marL="914400" rtl="0">
              <a:spcBef>
                <a:spcPts val="0"/>
              </a:spcBef>
              <a:spcAft>
                <a:spcPts val="0"/>
              </a:spcAft>
              <a:buSzPts val="1400"/>
              <a:buAutoNum type="alphaLcPeriod"/>
            </a:pPr>
            <a:r>
              <a:rPr lang="pt-BR"/>
              <a:t>Repositório do GitHub</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t-BR"/>
              <a:t>Documentos a serem </a:t>
            </a:r>
            <a:r>
              <a:rPr lang="pt-BR"/>
              <a:t>adicionados</a:t>
            </a:r>
            <a:endParaRPr/>
          </a:p>
        </p:txBody>
      </p:sp>
      <p:sp>
        <p:nvSpPr>
          <p:cNvPr id="85" name="Shape 8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pt-BR"/>
              <a:t>Documento de requisitos</a:t>
            </a:r>
            <a:endParaRPr/>
          </a:p>
          <a:p>
            <a:pPr indent="0" lvl="0" marL="0" rtl="0">
              <a:spcBef>
                <a:spcPts val="1600"/>
              </a:spcBef>
              <a:spcAft>
                <a:spcPts val="0"/>
              </a:spcAft>
              <a:buNone/>
            </a:pPr>
            <a:r>
              <a:rPr lang="pt-BR"/>
              <a:t>     (Que vai ser otimizado através da avaliação do protótipo)</a:t>
            </a:r>
            <a:endParaRPr/>
          </a:p>
          <a:p>
            <a:pPr indent="-342900" lvl="0" marL="457200">
              <a:spcBef>
                <a:spcPts val="1600"/>
              </a:spcBef>
              <a:spcAft>
                <a:spcPts val="0"/>
              </a:spcAft>
              <a:buSzPts val="1800"/>
              <a:buChar char="●"/>
            </a:pPr>
            <a:r>
              <a:rPr lang="pt-BR"/>
              <a:t>Diagrama de classes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t-BR"/>
              <a:t>Métrica de software: Ponto de função</a:t>
            </a:r>
            <a:endParaRPr/>
          </a:p>
        </p:txBody>
      </p:sp>
      <p:sp>
        <p:nvSpPr>
          <p:cNvPr id="91" name="Shape 9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pt-BR"/>
              <a:t>Mede a funcionalidade do software a partir da visão do usuário</a:t>
            </a:r>
            <a:endParaRPr/>
          </a:p>
          <a:p>
            <a:pPr indent="-342900" lvl="0" marL="457200" rtl="0">
              <a:spcBef>
                <a:spcPts val="1000"/>
              </a:spcBef>
              <a:spcAft>
                <a:spcPts val="0"/>
              </a:spcAft>
              <a:buSzPts val="1800"/>
              <a:buChar char="●"/>
            </a:pPr>
            <a:r>
              <a:rPr lang="pt-BR"/>
              <a:t>Uma medida de </a:t>
            </a:r>
            <a:r>
              <a:rPr b="1" lang="pt-BR"/>
              <a:t>tamanho funcional</a:t>
            </a:r>
            <a:r>
              <a:rPr lang="pt-BR"/>
              <a:t> de projetos de software</a:t>
            </a:r>
            <a:endParaRPr/>
          </a:p>
          <a:p>
            <a:pPr indent="-342900" lvl="0" marL="457200" rtl="0">
              <a:spcBef>
                <a:spcPts val="1000"/>
              </a:spcBef>
              <a:spcAft>
                <a:spcPts val="0"/>
              </a:spcAft>
              <a:buClr>
                <a:srgbClr val="666666"/>
              </a:buClr>
              <a:buSzPts val="1800"/>
              <a:buChar char="●"/>
            </a:pPr>
            <a:r>
              <a:rPr lang="pt-BR">
                <a:solidFill>
                  <a:srgbClr val="666666"/>
                </a:solidFill>
              </a:rPr>
              <a:t>Definida por Allan Albrecht em 1979</a:t>
            </a:r>
            <a:endParaRPr>
              <a:solidFill>
                <a:srgbClr val="666666"/>
              </a:solidFill>
            </a:endParaRPr>
          </a:p>
          <a:p>
            <a:pPr indent="-342900" lvl="0" marL="457200" rtl="0">
              <a:spcBef>
                <a:spcPts val="1000"/>
              </a:spcBef>
              <a:spcAft>
                <a:spcPts val="0"/>
              </a:spcAft>
              <a:buSzPts val="1800"/>
              <a:buChar char="●"/>
            </a:pPr>
            <a:r>
              <a:rPr lang="pt-BR"/>
              <a:t>E</a:t>
            </a:r>
            <a:r>
              <a:rPr lang="pt-BR"/>
              <a:t>m 1986 a International Function Point Users Group (IFPUG) foi criada</a:t>
            </a:r>
            <a:endParaRPr/>
          </a:p>
          <a:p>
            <a:pPr indent="-342900" lvl="0" marL="457200" rtl="0">
              <a:spcBef>
                <a:spcPts val="1000"/>
              </a:spcBef>
              <a:spcAft>
                <a:spcPts val="0"/>
              </a:spcAft>
              <a:buSzPts val="1800"/>
              <a:buChar char="●"/>
            </a:pPr>
            <a:r>
              <a:rPr lang="pt-BR"/>
              <a:t>Independente da metodologia e plataforma escolhidas para desenvolvimento</a:t>
            </a:r>
            <a:endParaRPr/>
          </a:p>
          <a:p>
            <a:pPr indent="0" lvl="0" marL="0" rtl="0">
              <a:spcBef>
                <a:spcPts val="1600"/>
              </a:spcBef>
              <a:spcAft>
                <a:spcPts val="0"/>
              </a:spcAft>
              <a:buNone/>
            </a:pPr>
            <a:r>
              <a:t/>
            </a:r>
            <a:endParaRPr/>
          </a:p>
          <a:p>
            <a:pPr indent="0" lvl="0" marL="0">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pt-BR"/>
              <a:t>P</a:t>
            </a:r>
            <a:r>
              <a:rPr lang="pt-BR"/>
              <a:t>onto de função</a:t>
            </a:r>
            <a:endParaRPr/>
          </a:p>
        </p:txBody>
      </p:sp>
      <p:sp>
        <p:nvSpPr>
          <p:cNvPr id="97" name="Shape 97"/>
          <p:cNvSpPr txBox="1"/>
          <p:nvPr>
            <p:ph idx="1" type="body"/>
          </p:nvPr>
        </p:nvSpPr>
        <p:spPr>
          <a:xfrm>
            <a:off x="113800" y="1152475"/>
            <a:ext cx="8718600" cy="3808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a:p>
            <a:pPr indent="0" lvl="0" marL="0" rtl="0">
              <a:spcBef>
                <a:spcPts val="1600"/>
              </a:spcBef>
              <a:spcAft>
                <a:spcPts val="0"/>
              </a:spcAft>
              <a:buNone/>
            </a:pPr>
            <a:r>
              <a:t/>
            </a:r>
            <a:endParaRPr/>
          </a:p>
          <a:p>
            <a:pPr indent="0" lvl="0" marL="0" rtl="0">
              <a:spcBef>
                <a:spcPts val="1600"/>
              </a:spcBef>
              <a:spcAft>
                <a:spcPts val="1600"/>
              </a:spcAft>
              <a:buNone/>
            </a:pPr>
            <a:r>
              <a:t/>
            </a:r>
            <a:endParaRPr/>
          </a:p>
        </p:txBody>
      </p:sp>
      <p:pic>
        <p:nvPicPr>
          <p:cNvPr id="98" name="Shape 98"/>
          <p:cNvPicPr preferRelativeResize="0"/>
          <p:nvPr/>
        </p:nvPicPr>
        <p:blipFill>
          <a:blip r:embed="rId4">
            <a:alphaModFix/>
          </a:blip>
          <a:stretch>
            <a:fillRect/>
          </a:stretch>
        </p:blipFill>
        <p:spPr>
          <a:xfrm>
            <a:off x="1115150" y="558175"/>
            <a:ext cx="7112177" cy="3543999"/>
          </a:xfrm>
          <a:prstGeom prst="rect">
            <a:avLst/>
          </a:prstGeom>
          <a:noFill/>
          <a:ln>
            <a:noFill/>
          </a:ln>
        </p:spPr>
      </p:pic>
      <p:sp>
        <p:nvSpPr>
          <p:cNvPr id="99" name="Shape 99"/>
          <p:cNvSpPr txBox="1"/>
          <p:nvPr/>
        </p:nvSpPr>
        <p:spPr>
          <a:xfrm>
            <a:off x="1195900" y="4196575"/>
            <a:ext cx="6554400" cy="7647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pt-BR" sz="1800"/>
              <a:t>FP = CONTAGEM TOTAL X [0,65 + 0,01 X ⅀ (Fi) ] </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t-BR"/>
              <a:t>Aplicação da Métrica</a:t>
            </a:r>
            <a:endParaRPr/>
          </a:p>
        </p:txBody>
      </p:sp>
      <p:sp>
        <p:nvSpPr>
          <p:cNvPr id="105" name="Shape 10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pt-BR"/>
              <a:t>Dificuldade em encontrar bibliografia sobre a aplicação de métricas “</a:t>
            </a:r>
            <a:r>
              <a:rPr lang="pt-BR"/>
              <a:t>clássicas</a:t>
            </a:r>
            <a:r>
              <a:rPr lang="pt-BR"/>
              <a:t>” </a:t>
            </a:r>
            <a:r>
              <a:rPr lang="pt-BR"/>
              <a:t>no</a:t>
            </a:r>
            <a:r>
              <a:rPr lang="pt-BR"/>
              <a:t> desenvolvimento de jogos</a:t>
            </a:r>
            <a:endParaRPr/>
          </a:p>
          <a:p>
            <a:pPr indent="-342900" lvl="0" marL="457200" rtl="0">
              <a:spcBef>
                <a:spcPts val="1000"/>
              </a:spcBef>
              <a:spcAft>
                <a:spcPts val="0"/>
              </a:spcAft>
              <a:buSzPts val="1800"/>
              <a:buChar char="●"/>
            </a:pPr>
            <a:r>
              <a:rPr lang="pt-BR"/>
              <a:t>Definição de Complexidade simples para todos “Fatores de Ponderação”</a:t>
            </a:r>
            <a:endParaRPr/>
          </a:p>
          <a:p>
            <a:pPr indent="-342900" lvl="0" marL="457200">
              <a:spcBef>
                <a:spcPts val="1000"/>
              </a:spcBef>
              <a:spcAft>
                <a:spcPts val="0"/>
              </a:spcAft>
              <a:buSzPts val="1800"/>
              <a:buChar char="●"/>
            </a:pPr>
            <a:r>
              <a:rPr lang="pt-BR"/>
              <a:t>Análise para estimar o tamanho do projeto do jogo</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Shape 11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pt-BR"/>
              <a:t>Bibliografia </a:t>
            </a:r>
            <a:endParaRPr/>
          </a:p>
        </p:txBody>
      </p:sp>
      <p:sp>
        <p:nvSpPr>
          <p:cNvPr id="111" name="Shape 11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pt-BR"/>
              <a:t>WANDERLEY</a:t>
            </a:r>
            <a:r>
              <a:rPr lang="pt-BR"/>
              <a:t>, Eduardo Garcia. </a:t>
            </a:r>
            <a:r>
              <a:rPr lang="pt-BR">
                <a:solidFill>
                  <a:srgbClr val="666666"/>
                </a:solidFill>
              </a:rPr>
              <a:t>Aplicação de Pontos de Função em Projetos que Usam Métodos Ágeis.</a:t>
            </a:r>
            <a:r>
              <a:rPr lang="pt-BR"/>
              <a:t> Disponível em:   </a:t>
            </a:r>
            <a:r>
              <a:rPr lang="pt-BR" sz="1100" u="sng">
                <a:solidFill>
                  <a:schemeClr val="accent5"/>
                </a:solidFill>
                <a:latin typeface="Arial"/>
                <a:ea typeface="Arial"/>
                <a:cs typeface="Arial"/>
                <a:sym typeface="Arial"/>
                <a:hlinkClick r:id="rId3"/>
              </a:rPr>
              <a:t>https://www.researchgate.net/publication/292762512_Aplicacao_de_Pontos_de_Funcao_em_Projetos_que_Usam_Metodos_Ageis</a:t>
            </a:r>
            <a:endParaRPr/>
          </a:p>
          <a:p>
            <a:pPr indent="-342900" lvl="0" marL="457200" rtl="0">
              <a:spcBef>
                <a:spcPts val="0"/>
              </a:spcBef>
              <a:spcAft>
                <a:spcPts val="0"/>
              </a:spcAft>
              <a:buSzPts val="1800"/>
              <a:buChar char="●"/>
            </a:pPr>
            <a:r>
              <a:rPr lang="pt-BR"/>
              <a:t>PRESSMAN,  Roger S. </a:t>
            </a:r>
            <a:r>
              <a:rPr i="1" lang="pt-BR"/>
              <a:t>Engenharia de Software - Uma Abordagem Profissional</a:t>
            </a:r>
            <a:r>
              <a:rPr lang="pt-BR"/>
              <a:t>: 7d. Porto Alegre: AMGH, 2011</a:t>
            </a:r>
            <a:endParaRPr/>
          </a:p>
          <a:p>
            <a:pPr indent="-342900" lvl="0" marL="457200" rtl="0">
              <a:spcBef>
                <a:spcPts val="0"/>
              </a:spcBef>
              <a:spcAft>
                <a:spcPts val="0"/>
              </a:spcAft>
              <a:buSzPts val="1800"/>
              <a:buChar char="●"/>
            </a:pPr>
            <a:r>
              <a:rPr lang="pt-BR"/>
              <a:t>SOMMERVILLE, Ian. </a:t>
            </a:r>
            <a:r>
              <a:rPr i="1" lang="pt-BR"/>
              <a:t>Engenharia de Software</a:t>
            </a:r>
            <a:r>
              <a:rPr lang="pt-BR"/>
              <a:t>: 8 ed. São Paulo: PEARSON, 2007</a:t>
            </a:r>
            <a:endParaRPr/>
          </a:p>
          <a:p>
            <a:pPr indent="0" lvl="0" marL="0" rtl="0">
              <a:spcBef>
                <a:spcPts val="1600"/>
              </a:spcBef>
              <a:spcAft>
                <a:spcPts val="1600"/>
              </a:spcAft>
              <a:buNone/>
            </a:pPr>
            <a:r>
              <a:t/>
            </a:r>
            <a:endParaRPr/>
          </a:p>
        </p:txBody>
      </p:sp>
      <p:sp>
        <p:nvSpPr>
          <p:cNvPr id="112" name="Shape 1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pt-B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