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de6dd17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de6dd17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de6dd17c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de6dd17c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de6dd17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de6dd17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de6dd17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de6dd17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df3a1524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df3a1524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de6dd17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de6dd17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de6dd17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de6dd17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df3a1524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df3a1524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df3a152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df3a152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df3a152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df3a152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de6dd17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de6dd17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df3a1524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df3a1524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df3a1524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df3a1524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df3a1524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df3a1524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e02782b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e02782b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df3a152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df3a152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de6dd17c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de6dd17c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de6dd17c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de6dd17c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de6dd17c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de6dd17c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de6dd17c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de6dd17c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de6dd17c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de6dd17c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de6dd17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de6dd17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de6dd17c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de6dd17c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de6dd17c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de6dd17c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de6dd17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0de6dd17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de6dd17c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de6dd17c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de6dd17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de6dd17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de6dd17c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de6dd17c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de6dd17c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de6dd17c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de6dd17c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0de6dd17c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df3a1524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df3a1524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df3a1524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df3a1524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df3a152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df3a152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df3a1524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df3a1524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df3a1524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df3a1524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df3a1524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df3a1524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df3a1524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0df3a1524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206f256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206f256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de6dd17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de6dd17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df3a152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df3a152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df3a152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df3a152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df3a1524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df3a1524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de6dd17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de6dd17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RelativeLayout.LayoutParams?hl=pt-br#attr_android:layout_alignParentTop" TargetMode="External"/><Relationship Id="rId4" Type="http://schemas.openxmlformats.org/officeDocument/2006/relationships/hyperlink" Target="https://developer.android.com/reference/android/widget/RelativeLayout.LayoutParams?hl=pt-br#attr_android:layout_centerVertical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javatutorial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228978" y="2348300"/>
            <a:ext cx="5603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br>
              <a:rPr lang="pt-BR"/>
            </a:br>
            <a:r>
              <a:rPr lang="pt-BR"/>
              <a:t>Um Guia básico para Novos Desenvolvedores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5" y="4479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100">
                <a:solidFill>
                  <a:schemeClr val="dk1"/>
                </a:solidFill>
              </a:rPr>
              <a:t>Iniciando no Desenvolvimento Android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50"/>
            <a:ext cx="31432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4. </a:t>
            </a:r>
            <a:r>
              <a:rPr lang="pt-BR"/>
              <a:t>Aprendendo os Fundamentos: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Assim que o ambiente de desenvolvimento estiver configurado, é hora de começar a aprender os fundamentos do desenvolvimento Android. Isso inclui entender a estrutura de um projeto Android.</a:t>
            </a:r>
            <a:br>
              <a:rPr lang="pt-BR"/>
            </a:br>
            <a:br>
              <a:rPr lang="pt-BR"/>
            </a:br>
            <a:r>
              <a:rPr lang="pt-BR"/>
              <a:t>Um projeto Android típico segue uma estrutura de diretórios e arquivos organizada de acordo com as diretrizes do Android Studio e do sistema Android.</a:t>
            </a:r>
            <a:br>
              <a:rPr lang="pt-BR"/>
            </a:br>
            <a:br>
              <a:rPr lang="pt-BR"/>
            </a:br>
            <a:r>
              <a:rPr lang="pt-BR"/>
              <a:t>No desenvolvimento Android, o XML é frequentemente usado para criar a interface do usuário (UI), enquanto os arquivos Java são usados para definir a lógica da aplicação.</a:t>
            </a:r>
            <a:br>
              <a:rPr lang="pt-BR"/>
            </a:br>
            <a:br>
              <a:rPr lang="pt-BR"/>
            </a:br>
            <a:r>
              <a:rPr lang="pt-BR"/>
              <a:t>Essa separação de responsabilidades entre XML e Java é uma prática comum no desenvolvimento Android, seguindo o padrão de arquitetura Modelo-Visão-Controlador (MVC) ou outros padrões de arquitetura, como Modelo-Visão-Apresentação (MVP) ou Modelo-Visão-ViewModel (MVVM). Isso ajuda a manter o código mais organizado, modular e fácil de dar manutenção.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16375" y="299425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Alterando a visualização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216375" y="1085850"/>
            <a:ext cx="43080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em project -&gt; Android para </a:t>
            </a:r>
            <a:r>
              <a:rPr lang="pt-BR"/>
              <a:t>filtrar</a:t>
            </a:r>
            <a:r>
              <a:rPr lang="pt-BR"/>
              <a:t> os arquivos exibidos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tela deve ser similar a essa:</a:t>
            </a:r>
            <a:br>
              <a:rPr lang="pt-BR"/>
            </a:br>
            <a:br>
              <a:rPr lang="pt-BR"/>
            </a:br>
            <a:r>
              <a:rPr lang="pt-BR"/>
              <a:t>O arquivo mais importante é o AndroidManifest.xml, onde você define configurações globais do aplicativo.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75" y="1085850"/>
            <a:ext cx="46087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Estrutura de um projeto android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/>
              <a:t>app: </a:t>
            </a:r>
            <a:r>
              <a:rPr lang="pt-BR"/>
              <a:t>Este é o diretório principal do módulo do aplicativo. Ele contém todos os arquivos relacionados ao seu aplicativo, incluindo código-fonte, recursos e configurações.</a:t>
            </a:r>
            <a:br>
              <a:rPr lang="pt-BR"/>
            </a:br>
            <a:br>
              <a:rPr lang="pt-BR"/>
            </a:br>
            <a:r>
              <a:rPr b="1" lang="pt-BR"/>
              <a:t>manifests: </a:t>
            </a:r>
            <a:r>
              <a:rPr lang="pt-BR"/>
              <a:t>Este diretório contém o arquivo AndroidManifest.xml, que descreve os detalhes do seu aplicativo, como permissões, componentes da aplicação (atividades, serviços, receptores de transmissão) e outras configurações importantes.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java: </a:t>
            </a:r>
            <a:r>
              <a:rPr lang="pt-BR"/>
              <a:t>Este diretório contém o código-fonte Java do seu aplicativo. Normalmente, ele segue a estrutura de pacotes Java, onde os pacotes representam a estrutura do seu aplicativo.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576300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b="1" lang="pt-BR" sz="7200"/>
              <a:t>res:</a:t>
            </a:r>
            <a:r>
              <a:rPr lang="pt-BR" sz="7200"/>
              <a:t> Este diretório contém recursos (resources) usados pelo seu aplicativo, como layouts XML, strings, imagens, estilos, valores de dimensão, etc. É dividido em subdiretórios como:</a:t>
            </a:r>
            <a:endParaRPr sz="7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b="1" lang="pt-BR" sz="7200"/>
              <a:t>    drawable: </a:t>
            </a:r>
            <a:r>
              <a:rPr lang="pt-BR" sz="7200"/>
              <a:t>Contém recursos de imagens.</a:t>
            </a:r>
            <a:endParaRPr sz="7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b="1" lang="pt-BR" sz="7200"/>
              <a:t>    layout: </a:t>
            </a:r>
            <a:r>
              <a:rPr lang="pt-BR" sz="7200"/>
              <a:t>Contém arquivos XML que definem o layout das interfaces de usuário.</a:t>
            </a:r>
            <a:endParaRPr sz="7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200"/>
              <a:t>    values: </a:t>
            </a:r>
            <a:r>
              <a:rPr lang="pt-BR" sz="7200"/>
              <a:t>Contém arquivos XML para valores constantes, como cores, strings, dimensões, estilos, etc.</a:t>
            </a:r>
            <a:endParaRPr sz="7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b="1" lang="pt-BR" sz="7200"/>
              <a:t>assets: </a:t>
            </a:r>
            <a:r>
              <a:rPr lang="pt-BR" sz="7200"/>
              <a:t>Este diretório é usado para armazenar arquivos de dados que serão acessados por seu aplicativo usando a API AssetManager. Esses arquivos não são processados pelo Android SDK, mas são incluídos no APK final.</a:t>
            </a:r>
            <a:endParaRPr sz="7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t/>
            </a:r>
            <a:endParaRPr b="1" sz="3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BR"/>
              <a:t>gradle: </a:t>
            </a:r>
            <a:r>
              <a:rPr lang="pt-BR"/>
              <a:t>Este diretório contém os scripts Gradle utilizados para construir, testar e executar seu aplicativo. O arquivo mais importante aqui é o build.gradle, que configura as dependências, plugins e outras configurações do projeto.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BR"/>
              <a:t>build: </a:t>
            </a:r>
            <a:r>
              <a:rPr lang="pt-BR"/>
              <a:t>Este diretório é criado pelo sistema de construção Gradle e contém todos os arquivos gerados durante o processo de construção do projeto, incluindo o APK final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6.</a:t>
            </a:r>
            <a:r>
              <a:rPr lang="pt-BR"/>
              <a:t> Desenvolvendo Aplicações Simples: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Uma vez que você tenha uma compreensão sólida dos fundamentos, é hora de começar a desenvolver suas próprias aplicações 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pt-BR"/>
            </a:br>
            <a:r>
              <a:rPr b="1" lang="pt-BR"/>
              <a:t>Dica: </a:t>
            </a:r>
            <a:r>
              <a:rPr lang="pt-BR"/>
              <a:t>Lembre-se de focar na experiência do usuário, seguindo as diretrizes de design do Material Design da Google e testando regularmente seu aplicativo em diferentes dispositivos e resoluções de tela</a:t>
            </a:r>
            <a:br>
              <a:rPr lang="pt-BR"/>
            </a:br>
            <a:br>
              <a:rPr lang="pt-BR"/>
            </a:br>
            <a:r>
              <a:rPr lang="pt-BR"/>
              <a:t>https://io.google/2022/products/material-design/intl/pt/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7. </a:t>
            </a:r>
            <a:r>
              <a:rPr lang="pt-BR"/>
              <a:t>Conceitos Básicos de 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b="1" lang="pt-BR"/>
              <a:t>XML</a:t>
            </a:r>
            <a:r>
              <a:rPr lang="pt-BR"/>
              <a:t> (Extensible Markup Language) é amplamente utilizado no desenvolvimento Android para definir a estrutura e a aparência das interfaces de usuário. No XML, você pode definir layouts de tela, widgets (componentes de interface do usuário), cores, estilos e outros recursos visuais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arquivos XML estão localizados na pasta “res/layout” do projeto android.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 esse diretório não estiver presente, você pode </a:t>
            </a:r>
            <a:r>
              <a:rPr lang="pt-BR"/>
              <a:t>adicioná lo</a:t>
            </a:r>
            <a:r>
              <a:rPr lang="pt-BR"/>
              <a:t> manualmente clicando com o botão direito sobre a pasta res → New → Android Resource Directory.</a:t>
            </a:r>
            <a:br>
              <a:rPr lang="pt-BR"/>
            </a:br>
            <a:r>
              <a:rPr lang="pt-BR"/>
              <a:t>No menu que aparecer, em “Resource type”, selecione “layout”  e clique em OK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 de Arquivos de Layout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letras minúsculas e underscores (`_`) para separar palavras. Por exemplo, “activity_main.xml”, “fragment_detail.xml”.</a:t>
            </a:r>
            <a:br>
              <a:rPr lang="pt-BR"/>
            </a:br>
            <a:br>
              <a:rPr lang="pt-BR"/>
            </a:br>
            <a:r>
              <a:rPr lang="pt-BR"/>
              <a:t>Use nomes descritivos que refletem a função do layout.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Por exemplo, layout para activities podem ser nomeados como “activity_&lt;name&gt;.xml” e para fragmentos como “fragment_&lt;name&gt;.xml”.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31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Ao criar um arquivo XML, podemos optar pela visualização “Design” ou “Code”.</a:t>
            </a:r>
            <a:br>
              <a:rPr lang="pt-BR"/>
            </a:br>
            <a:br>
              <a:rPr lang="pt-BR"/>
            </a:br>
            <a:r>
              <a:rPr lang="pt-BR"/>
              <a:t>"Design" é uma interface gráfica para arrastar e soltar componentes de UI. Esta interface é útil para designers e desenvolvedores que preferem um método visual para criar layouts. No entanto, você também pode alternar para a visualização de "Código" para escrever o XML manualmente.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85073"/>
            <a:ext cx="8505825" cy="1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 Primeiro projeto “Hello World”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210575" y="1215000"/>
            <a:ext cx="3733800" cy="3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activity:</a:t>
            </a:r>
            <a:br>
              <a:rPr lang="pt-BR"/>
            </a:br>
            <a:br>
              <a:rPr lang="pt-BR"/>
            </a:br>
            <a:r>
              <a:rPr lang="pt-BR"/>
              <a:t>O símbolo “@” indica que estamos referenciando um </a:t>
            </a:r>
            <a:r>
              <a:rPr b="1" lang="pt-BR">
                <a:solidFill>
                  <a:srgbClr val="188038"/>
                </a:solidFill>
              </a:rPr>
              <a:t>recurso interno do aplicativo</a:t>
            </a:r>
            <a:r>
              <a:rPr b="1" lang="pt-BR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@ é uma maneira de vincular elementos definidos em arquivos XML (como layouts, strings, cores etc.) ao código Java/Kotlin.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450" y="1089975"/>
            <a:ext cx="478685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a exploração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2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674"/>
              <a:t>O desenvolvimento para a plataforma Android tem se tornado uma das habilidades mais requisitadas e empolgantes no campo da tecnologia. </a:t>
            </a:r>
            <a:br>
              <a:rPr lang="pt-BR" sz="6674"/>
            </a:br>
            <a:br>
              <a:rPr lang="pt-BR" sz="6674"/>
            </a:br>
            <a:r>
              <a:rPr lang="pt-BR" sz="6674"/>
              <a:t>Com bilhões de dispositivos Android ativos em todo o mundo, desde smartphones e tablets até TVs e dispositivos vestíveis, a demanda por aplicativos inovadores e funcionais nunca foi tão alta. </a:t>
            </a:r>
            <a:br>
              <a:rPr lang="pt-BR" sz="6674"/>
            </a:br>
            <a:br>
              <a:rPr lang="pt-BR" sz="6674"/>
            </a:br>
            <a:r>
              <a:rPr lang="pt-BR" sz="6674"/>
              <a:t>Nesse ebook vamos explorar alguns tópicos sobre o desenvolvimento de programas para sistemas Android.</a:t>
            </a:r>
            <a:br>
              <a:rPr lang="pt-BR" sz="6674"/>
            </a:b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550" y="1017725"/>
            <a:ext cx="3321450" cy="335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809100"/>
            <a:ext cx="3834900" cy="4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A partir do Android 12, é obrigatório definir explicitamente o atributo </a:t>
            </a:r>
            <a:r>
              <a:rPr b="1"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android:exported</a:t>
            </a:r>
            <a:r>
              <a:rPr b="1" lang="pt-BR" sz="1300">
                <a:solidFill>
                  <a:srgbClr val="188038"/>
                </a:solidFill>
              </a:rPr>
              <a:t> </a:t>
            </a:r>
            <a:r>
              <a:rPr lang="pt-BR" sz="1300"/>
              <a:t>para atividades, serviços e broadcast receivers que possuem filtros de intent. Isso é necessário para garantir a segurança e evitar a exportação acidental de componentes.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Para corrigir o problema, precisamos  adicionar o atributo </a:t>
            </a:r>
            <a:r>
              <a:rPr b="1"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android:exported</a:t>
            </a:r>
            <a:r>
              <a:rPr b="1" lang="pt-BR" sz="1300">
                <a:solidFill>
                  <a:srgbClr val="188038"/>
                </a:solidFill>
              </a:rPr>
              <a:t> no  </a:t>
            </a:r>
            <a:r>
              <a:rPr b="1"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b="1" lang="pt-BR" sz="1300">
                <a:solidFill>
                  <a:srgbClr val="188038"/>
                </a:solidFill>
              </a:rPr>
              <a:t>.</a:t>
            </a:r>
            <a:r>
              <a:rPr lang="pt-BR" sz="1300"/>
              <a:t> No caso de uma atividade principal que deve ser iniciada pelo launcher, você deve definir </a:t>
            </a:r>
            <a:r>
              <a:rPr b="1"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android:exported="true"</a:t>
            </a:r>
            <a:r>
              <a:rPr b="1" lang="pt-BR" sz="1300">
                <a:solidFill>
                  <a:srgbClr val="188038"/>
                </a:solidFill>
              </a:rPr>
              <a:t>.</a:t>
            </a:r>
            <a:endParaRPr b="1" sz="13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75" y="0"/>
            <a:ext cx="49396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4260300" cy="4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criarmos um arquivo de estilo, devemos criar o arquivo </a:t>
            </a:r>
            <a:r>
              <a:rPr b="1" lang="pt-BR"/>
              <a:t>style.xml</a:t>
            </a:r>
            <a:r>
              <a:rPr lang="pt-BR"/>
              <a:t> e nele teremos a definição do estilo </a:t>
            </a:r>
            <a:r>
              <a:rPr b="1" lang="pt-BR"/>
              <a:t>AppTheme.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Botão direito sobre a pasta </a:t>
            </a:r>
            <a:r>
              <a:rPr b="1" lang="pt-BR"/>
              <a:t>values → New → Values Resource File</a:t>
            </a:r>
            <a:endParaRPr b="1"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572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Interagindo com o layout em código java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6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interagir com os elementos definidos no XML no código Java, precisamos usar o método </a:t>
            </a:r>
            <a:r>
              <a:rPr b="1" lang="pt-BR"/>
              <a:t>findViewById</a:t>
            </a:r>
            <a:r>
              <a:rPr lang="pt-BR"/>
              <a:t> para obter referências aos elementos e definir os comportamentos desejados.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8400"/>
            <a:ext cx="8832300" cy="176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R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</a:t>
            </a:r>
            <a:r>
              <a:rPr lang="pt-BR"/>
              <a:t> classe 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/>
              <a:t> é uma classe automaticamente gerada pelo Android Studio (ou outro ambiente de desenvolvimento) que armazena referências a todos os recursos do seu aplicativo. Esses recursos incluem layouts, strings, imagens, IDs de views, e outros.</a:t>
            </a:r>
            <a:endParaRPr/>
          </a:p>
          <a:p>
            <a:pPr indent="-310635" lvl="0" marL="457200" rtl="0" algn="l">
              <a:spcBef>
                <a:spcPts val="1200"/>
              </a:spcBef>
              <a:spcAft>
                <a:spcPts val="0"/>
              </a:spcAft>
              <a:buSzPts val="1292"/>
              <a:buChar char="●"/>
            </a:pPr>
            <a:r>
              <a:rPr b="1" lang="pt-BR" sz="129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R.layout</a:t>
            </a:r>
            <a:r>
              <a:rPr lang="pt-BR" sz="1291"/>
              <a:t>: Contém referências a todos os arquivos de layout XML no diretório </a:t>
            </a:r>
            <a:r>
              <a:rPr lang="pt-BR" sz="1291">
                <a:latin typeface="Roboto Mono"/>
                <a:ea typeface="Roboto Mono"/>
                <a:cs typeface="Roboto Mono"/>
                <a:sym typeface="Roboto Mono"/>
              </a:rPr>
              <a:t>res/layout</a:t>
            </a:r>
            <a:r>
              <a:rPr lang="pt-BR" sz="1291"/>
              <a:t>.</a:t>
            </a:r>
            <a:endParaRPr sz="1291"/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SzPts val="1292"/>
              <a:buChar char="●"/>
            </a:pPr>
            <a:r>
              <a:rPr b="1" lang="pt-BR" sz="129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R.id</a:t>
            </a:r>
            <a:r>
              <a:rPr b="1" lang="pt-BR" sz="1291">
                <a:solidFill>
                  <a:srgbClr val="188038"/>
                </a:solidFill>
              </a:rPr>
              <a:t>:</a:t>
            </a:r>
            <a:r>
              <a:rPr lang="pt-BR" sz="1291"/>
              <a:t> Contém IDs únicos para views, definidos nos arquivos de layout XML.</a:t>
            </a:r>
            <a:endParaRPr sz="1291"/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SzPts val="1292"/>
              <a:buChar char="●"/>
            </a:pPr>
            <a:r>
              <a:rPr b="1" lang="pt-BR" sz="129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R.string</a:t>
            </a:r>
            <a:r>
              <a:rPr lang="pt-BR" sz="1291">
                <a:solidFill>
                  <a:srgbClr val="188038"/>
                </a:solidFill>
              </a:rPr>
              <a:t>:</a:t>
            </a:r>
            <a:r>
              <a:rPr lang="pt-BR" sz="1291"/>
              <a:t> Contém referências a todas as strings definidas no arquivo </a:t>
            </a:r>
            <a:r>
              <a:rPr lang="pt-BR" sz="1291">
                <a:latin typeface="Roboto Mono"/>
                <a:ea typeface="Roboto Mono"/>
                <a:cs typeface="Roboto Mono"/>
                <a:sym typeface="Roboto Mono"/>
              </a:rPr>
              <a:t>res/values/strings.xml</a:t>
            </a:r>
            <a:r>
              <a:rPr lang="pt-BR" sz="1291"/>
              <a:t>.</a:t>
            </a:r>
            <a:endParaRPr sz="1291"/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SzPts val="1292"/>
              <a:buChar char="●"/>
            </a:pPr>
            <a:r>
              <a:rPr b="1" lang="pt-BR" sz="129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R.drawable</a:t>
            </a:r>
            <a:r>
              <a:rPr lang="pt-BR" sz="1291"/>
              <a:t>: Contém referências a todas as imagens no diretório </a:t>
            </a:r>
            <a:r>
              <a:rPr lang="pt-BR" sz="1291">
                <a:latin typeface="Roboto Mono"/>
                <a:ea typeface="Roboto Mono"/>
                <a:cs typeface="Roboto Mono"/>
                <a:sym typeface="Roboto Mono"/>
              </a:rPr>
              <a:t>res/drawable</a:t>
            </a:r>
            <a:r>
              <a:rPr lang="pt-BR" sz="1291"/>
              <a:t>.</a:t>
            </a:r>
            <a:endParaRPr sz="12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Sempre que você adiciona, remove ou modifica qualquer recurso no seu projeto (como layouts, strings, imagens, etc.), a classe 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/>
              <a:t> é automaticamente regenerada pelo Android Build System. Isso garante que todos os recursos do projeto estejam sempre disponíveis através de referências de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3890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código ao lado e o arquivo manifest apresentado anteriormente são os arquivos utilizados no programa “Hello World” ao final desse eBook.</a:t>
            </a:r>
            <a:br>
              <a:rPr lang="pt-BR"/>
            </a:br>
            <a:br>
              <a:rPr lang="pt-BR"/>
            </a:br>
            <a:r>
              <a:rPr lang="pt-BR"/>
              <a:t>No sequência iremos falar um pouco sobre algumas tag XML mais comuns no desenvolvimento Android.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60" y="0"/>
            <a:ext cx="49415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LinearLayout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317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LinearLayout: Organiza as visualizações em uma única direção (vertical ou horizontal).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175" y="445025"/>
            <a:ext cx="5654825" cy="17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400" y="2391350"/>
            <a:ext cx="3291790" cy="27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RelativeLayout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3141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tag RelativeLayout permite posicionar visualizações com base em outras visualizações.</a:t>
            </a:r>
            <a:br>
              <a:rPr lang="pt-BR"/>
            </a:br>
            <a:br>
              <a:rPr lang="pt-BR"/>
            </a:br>
            <a:r>
              <a:rPr lang="pt-BR"/>
              <a:t>Alguns exemplos: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t-BR"/>
            </a:br>
            <a:r>
              <a:rPr b="1" lang="pt-BR" sz="1316">
                <a:solidFill>
                  <a:srgbClr val="18803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android:layout_alignParentTop</a:t>
            </a:r>
            <a:endParaRPr b="1" sz="1316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572"/>
              <a:buFont typeface="Arial"/>
              <a:buNone/>
            </a:pPr>
            <a:r>
              <a:rPr lang="pt-BR" sz="1316"/>
              <a:t>Se "true", faz com que a borda superior dessa visualização corresponda à borda superior do pai.</a:t>
            </a:r>
            <a:endParaRPr sz="13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6">
                <a:solidFill>
                  <a:srgbClr val="188038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android:layout_centerVertical</a:t>
            </a:r>
            <a:endParaRPr b="1" sz="1316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572"/>
              <a:buFont typeface="Arial"/>
              <a:buNone/>
            </a:pPr>
            <a:r>
              <a:rPr lang="pt-BR" sz="1316"/>
              <a:t>Se "true", centraliza esse filho na vertical no pa</a:t>
            </a:r>
            <a:r>
              <a:rPr lang="pt-BR" sz="1316">
                <a:solidFill>
                  <a:schemeClr val="dk1"/>
                </a:solidFill>
              </a:rPr>
              <a:t>i.</a:t>
            </a:r>
            <a:endParaRPr sz="13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3000" y="445025"/>
            <a:ext cx="5691000" cy="1530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2325" y="2210335"/>
            <a:ext cx="2581372" cy="218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ConstraintLayout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36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ConstraintLayout oferece flexibilidade para criar layouts complexos </a:t>
            </a:r>
            <a:r>
              <a:rPr lang="pt-BR"/>
              <a:t>definindo</a:t>
            </a:r>
            <a:r>
              <a:rPr lang="pt-BR"/>
              <a:t> relações de posicionamento entre os elementos e os widgets (como botões, caixas de texto etc).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75" y="445025"/>
            <a:ext cx="5156401" cy="16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651" y="2407251"/>
            <a:ext cx="3518036" cy="27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TextView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306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TextView permite exibir texto na tela.</a:t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800" y="445025"/>
            <a:ext cx="5503200" cy="15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550" y="2037175"/>
            <a:ext cx="3541688" cy="2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EditText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98400" y="1017725"/>
            <a:ext cx="4459200" cy="3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Permite ao usuário inserir texto.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É útil para campos de entrada como formulários e pesquisas.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Podemos definir o tipo de entrada com </a:t>
            </a:r>
            <a:r>
              <a:rPr b="1" lang="pt-BR"/>
              <a:t>android:inputType</a:t>
            </a:r>
            <a:r>
              <a:rPr lang="pt-BR"/>
              <a:t> e o tamanho mínimo da área de toque com </a:t>
            </a:r>
            <a:r>
              <a:rPr b="1" lang="pt-BR"/>
              <a:t>android:minHeight.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 </a:t>
            </a:r>
            <a:r>
              <a:rPr b="1" lang="pt-BR"/>
              <a:t>android:hint</a:t>
            </a:r>
            <a:r>
              <a:rPr lang="pt-BR"/>
              <a:t> podemos deixar uma mensagem informando o que se espera de input.</a:t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376" y="2756626"/>
            <a:ext cx="2534687" cy="19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600" y="445025"/>
            <a:ext cx="4286250" cy="23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1. Introdução ao Android: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41750" y="791275"/>
            <a:ext cx="4122000" cy="4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Android é um sistema operacional baseado no kernel Linux, desenvolvido principalmente pela Google para dispositivos móveis. Ele fornece uma plataforma robusta e flexível para desenvolver aplicativos usando a linguagem de programação Java ou Kotlin.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865" y="791273"/>
            <a:ext cx="4088158" cy="40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Button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4260300" cy="3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tag representa um botão clicável.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 </a:t>
            </a:r>
            <a:r>
              <a:rPr b="1" lang="pt-BR"/>
              <a:t>android:text</a:t>
            </a:r>
            <a:r>
              <a:rPr lang="pt-BR"/>
              <a:t> podemos definir o texto interno do botão.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Podemos referenciar botões usando IDs com </a:t>
            </a:r>
            <a:r>
              <a:rPr b="1" lang="pt-BR">
                <a:solidFill>
                  <a:srgbClr val="188038"/>
                </a:solidFill>
              </a:rPr>
              <a:t>android:id="@+id/&lt;id do botão&gt;" </a:t>
            </a:r>
            <a:r>
              <a:rPr lang="pt-BR">
                <a:solidFill>
                  <a:srgbClr val="188038"/>
                </a:solidFill>
              </a:rPr>
              <a:t>e </a:t>
            </a:r>
            <a:r>
              <a:rPr b="1" lang="pt-BR">
                <a:solidFill>
                  <a:srgbClr val="188038"/>
                </a:solidFill>
              </a:rPr>
              <a:t>findViewById(R.id.&lt;id do botão&gt;) </a:t>
            </a:r>
            <a:r>
              <a:rPr lang="pt-BR"/>
              <a:t>no código Java.</a:t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350" y="445025"/>
            <a:ext cx="4572000" cy="19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101" y="2412825"/>
            <a:ext cx="2910509" cy="22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44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Essas são apenas algumas das tags XML comuns usadas no desenvolvimento Android. Existem muitas outras, como ImageView, RecyclerView, ListView, entre outras, que são usadas para criar interfaces de usuário ricas e interativas.</a:t>
            </a:r>
            <a:br>
              <a:rPr lang="pt-BR"/>
            </a:br>
            <a:br>
              <a:rPr lang="pt-BR"/>
            </a:br>
            <a:r>
              <a:rPr lang="pt-BR"/>
              <a:t>Verifique a documentação oficial para maiores detalhes.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100" y="950200"/>
            <a:ext cx="3912199" cy="391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/>
              <a:t>9. </a:t>
            </a:r>
            <a:r>
              <a:rPr lang="pt-BR" sz="2500"/>
              <a:t>Ciclo de Vida da Atividade e Fragmento:</a:t>
            </a:r>
            <a:endParaRPr sz="2500"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 ciclo de vida da atividade e do fragmento é um aspecto fundamental do desenvolvimento Android. As atividades representam as diferentes telas de um aplicativo e os fragmentos são componentes modulares que podem ser reutilizados em várias atividades.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 ciclo de vida de uma atividade ou fragmento inclui uma série de estados, como </a:t>
            </a:r>
            <a:r>
              <a:rPr b="1" lang="pt-BR">
                <a:solidFill>
                  <a:srgbClr val="188038"/>
                </a:solidFill>
              </a:rPr>
              <a:t>onCreate(),</a:t>
            </a:r>
            <a:r>
              <a:rPr lang="pt-BR"/>
              <a:t> </a:t>
            </a:r>
            <a:r>
              <a:rPr b="1" lang="pt-BR">
                <a:solidFill>
                  <a:srgbClr val="188038"/>
                </a:solidFill>
              </a:rPr>
              <a:t>onStart()</a:t>
            </a:r>
            <a:r>
              <a:rPr lang="pt-BR"/>
              <a:t>, </a:t>
            </a:r>
            <a:r>
              <a:rPr b="1" lang="pt-BR">
                <a:solidFill>
                  <a:srgbClr val="188038"/>
                </a:solidFill>
              </a:rPr>
              <a:t>onResume(),</a:t>
            </a:r>
            <a:r>
              <a:rPr lang="pt-BR"/>
              <a:t> </a:t>
            </a:r>
            <a:r>
              <a:rPr b="1" lang="pt-BR">
                <a:solidFill>
                  <a:srgbClr val="188038"/>
                </a:solidFill>
              </a:rPr>
              <a:t>onPause()</a:t>
            </a:r>
            <a:r>
              <a:rPr lang="pt-BR"/>
              <a:t>, </a:t>
            </a:r>
            <a:r>
              <a:rPr b="1" lang="pt-BR">
                <a:solidFill>
                  <a:srgbClr val="188038"/>
                </a:solidFill>
              </a:rPr>
              <a:t>onStop() </a:t>
            </a:r>
            <a:r>
              <a:rPr lang="pt-BR"/>
              <a:t>e </a:t>
            </a:r>
            <a:r>
              <a:rPr b="1" lang="pt-BR">
                <a:solidFill>
                  <a:srgbClr val="188038"/>
                </a:solidFill>
              </a:rPr>
              <a:t>onDestroy().</a:t>
            </a:r>
            <a:r>
              <a:rPr lang="pt-BR"/>
              <a:t> Compreender o ciclo de vida é crucial para gerenciar corretamente os recursos, lidar com eventos de sistema e manter o estado da aplicação de forma consistente.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3878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Os estados do ciclo de vida de uma atividade ou fragmento não ficam no arquivo XML. Eles são métodos que fazem parte da classe Java que representa a atividade ou o fragmento.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Esses métodos são parte integrante da API do Android e são chamados automaticamente pelo sistema operacional Android em resposta a eventos específicos que ocorrem durante a vida útil da atividade ou do fragmento.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00" y="1017725"/>
            <a:ext cx="4954200" cy="15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/>
        </p:nvSpPr>
        <p:spPr>
          <a:xfrm>
            <a:off x="4319850" y="2499500"/>
            <a:ext cx="46941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</a:rPr>
              <a:t>onCreate </a:t>
            </a:r>
            <a:r>
              <a:rPr lang="pt-BR" sz="1800">
                <a:solidFill>
                  <a:schemeClr val="lt2"/>
                </a:solidFill>
              </a:rPr>
              <a:t>é chamado quando a atividade é criada pela primeira vez. Este método é onde você deve fazer toda a configuração inicial necessária para sua atividade, como definir o layout da interface do usuário, inicializar componentes, configurar listeners, e restaurar o estado anterior da atividade, se houver.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/>
              <a:t>10. </a:t>
            </a:r>
            <a:r>
              <a:rPr lang="pt-BR" sz="2500"/>
              <a:t>Manipulação de Eventos:</a:t>
            </a:r>
            <a:endParaRPr sz="2500"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manipulação de eventos é essencial para criar aplicativos interativos e responsivos. No desenvolvimento Android, eventos podem ser gerados por toques na tela, cliques em botões, movimentos de dedos, entre outros. Você pode definir ouvintes de eventos para responder a esses eventos e executar ações específicas, como atualizar a interface do usuário, navegar para outra tela ou processar dados de entrada do usuário.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5763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 desenvolvimento Android, existem vários ouvintes de eventos comuns que são usados para responder a diferentes tipos de interações do usuário. Alguns dos ouvintes de eventos mais comuns incluem: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/>
              <a:t>OnClickListener</a:t>
            </a:r>
            <a:r>
              <a:rPr lang="pt-BR"/>
              <a:t>: Usado para detectar cliques em elementos de interface do usuário, como botões, imagens, etc. Este ouvinte é usado para executar ações quando um elemento é clicado.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/>
              <a:t>OnLongClickListener</a:t>
            </a:r>
            <a:r>
              <a:rPr lang="pt-BR"/>
              <a:t>: Semelhante ao OnClickListener, mas usado para detectar cliques longos (pressionando e segurando) em elementos de interface do usuário.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/>
              <a:t>OnTouchListener</a:t>
            </a:r>
            <a:r>
              <a:rPr lang="pt-BR"/>
              <a:t>: Usado para detectar eventos de toque, como pressionar, deslizar e soltar, em elementos de interface do usuário. Este ouvinte é usado para implementar interações personalizadas com base nos eventos de toque.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5763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/>
              <a:t>OnCheckedChangeListener</a:t>
            </a:r>
            <a:r>
              <a:rPr lang="pt-BR"/>
              <a:t>: Usado em elementos de interface do usuário que têm estados alternáveis, como caixas de seleção (CheckBox) e botões de alternância (Switch). Este ouvinte é usado para detectar mudanças no estado desses elementos.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/>
              <a:t>TextWatcher</a:t>
            </a:r>
            <a:r>
              <a:rPr lang="pt-BR"/>
              <a:t>: Usado para detectar alterações no texto de elementos de interface do usuário, como campos de texto (EditText). Este ouvinte é usado para realizar ações em tempo real à medida que o texto é digitado ou alterado.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/>
              <a:t>SeekBar.OnSeekBarChangeListener</a:t>
            </a:r>
            <a:r>
              <a:rPr lang="pt-BR"/>
              <a:t>: Usado para detectar mudanças no valor de uma barra de progresso (SeekBar). Este ouvinte é usado para responder a alterações no valor da barra de progresso.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7725"/>
            <a:ext cx="4369500" cy="3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Esses são apenas alguns exemplos dos ouvintes de eventos mais comuns no desenvolvimento Android.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Cada um desses ouvintes é usado para lidar com tipos específicos de interações do usuário e permite que você crie aplicativos interativos e responsivos. Dependendo das necessidades do seu aplicativo, você pode implementar ou combinar esses ouvintes para criar a experiência do usuário desejada.</a:t>
            </a:r>
            <a:endParaRPr/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950" y="1017725"/>
            <a:ext cx="4068049" cy="406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11. Rodando a aplicação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52475"/>
            <a:ext cx="503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Android Studio utiliza um emulador android para testar as aplicações.</a:t>
            </a:r>
            <a:br>
              <a:rPr lang="pt-BR"/>
            </a:br>
            <a:br>
              <a:rPr lang="pt-BR"/>
            </a:br>
            <a:r>
              <a:rPr lang="pt-BR"/>
              <a:t>Podemos conectar um aparelho via wifi ou usb ou utilizarmos um sistema virtualizado.</a:t>
            </a:r>
            <a:endParaRPr/>
          </a:p>
        </p:txBody>
      </p:sp>
      <p:pic>
        <p:nvPicPr>
          <p:cNvPr id="308" name="Google Shape;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360" y="0"/>
            <a:ext cx="36266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virtualizado</a:t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</a:t>
            </a:r>
            <a:r>
              <a:rPr b="1" lang="pt-BR"/>
              <a:t>devise manager </a:t>
            </a:r>
            <a:r>
              <a:rPr lang="pt-BR"/>
              <a:t>podemos selecionar um sistema virtualizado para testar a aplicação.</a:t>
            </a:r>
            <a:br>
              <a:rPr lang="pt-BR"/>
            </a:br>
            <a:br>
              <a:rPr lang="pt-BR"/>
            </a:br>
            <a:r>
              <a:rPr lang="pt-BR"/>
              <a:t>O Android Studio vai inicializar o sistema e rodar a aplicação automaticamente.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46150"/>
            <a:ext cx="45434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Android Studio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Android Studio, o ambiente oficial de desenvolvimento, oferece uma variedade de ferramentas poderosas para criar, depurar e otimizar aplicativos Android de forma eficiente.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688" y="2571755"/>
            <a:ext cx="4200625" cy="22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a máquina virtual inicializada, podemos rodar a aplicação e ver o efeito na tela simulada.</a:t>
            </a: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62" y="445025"/>
            <a:ext cx="2371664" cy="46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13825"/>
            <a:ext cx="58483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3"/>
          <p:cNvSpPr txBox="1"/>
          <p:nvPr>
            <p:ph idx="1" type="body"/>
          </p:nvPr>
        </p:nvSpPr>
        <p:spPr>
          <a:xfrm>
            <a:off x="311700" y="1152475"/>
            <a:ext cx="51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Nossa máquina virtual funciona como um smartphone, aceitando cliques do mouse.</a:t>
            </a:r>
            <a:br>
              <a:rPr lang="pt-BR"/>
            </a:br>
            <a:br>
              <a:rPr lang="pt-BR"/>
            </a:br>
            <a:r>
              <a:rPr lang="pt-BR"/>
              <a:t>Se clicarmos no botão, teremos a mensagem </a:t>
            </a:r>
            <a:r>
              <a:rPr b="1" lang="pt-BR"/>
              <a:t>Button Clicked! </a:t>
            </a:r>
            <a:r>
              <a:rPr lang="pt-BR"/>
              <a:t>no local do </a:t>
            </a:r>
            <a:r>
              <a:rPr b="1" lang="pt-BR"/>
              <a:t>Hello World!</a:t>
            </a:r>
            <a:endParaRPr/>
          </a:p>
        </p:txBody>
      </p:sp>
      <p:pic>
        <p:nvPicPr>
          <p:cNvPr id="330" name="Google Shape;3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540" y="-57800"/>
            <a:ext cx="37124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Esperamos que este ebook tenha sido útil e inspirador, capacitando você a criar aplicativos incríveis e desbloquear todo o potencial da plataforma Android.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Agora, é hora de seguir em frente e continuar explorando as possibilidades emocionantes que o desenvolvimento de aplicativos móveis oferece.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Boa sorte em suas futuras aventuras de desenvolvimento!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usadas para criação desse ebook</a:t>
            </a:r>
            <a:endParaRPr/>
          </a:p>
        </p:txBody>
      </p:sp>
      <p:sp>
        <p:nvSpPr>
          <p:cNvPr id="349" name="Google Shape;349;p5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criação desse ebook foi incentivada no desafio do bootcamp </a:t>
            </a:r>
            <a:r>
              <a:rPr b="1" lang="pt-BR" sz="1700">
                <a:solidFill>
                  <a:srgbClr val="188038"/>
                </a:solidFill>
              </a:rPr>
              <a:t>Bootcamp Nexa - Fundamentos de IA Generativa e Claude 3 </a:t>
            </a:r>
            <a:r>
              <a:rPr lang="pt-BR" sz="1700"/>
              <a:t>da DIO, </a:t>
            </a:r>
            <a:r>
              <a:rPr lang="pt-BR"/>
              <a:t>Natural ou Fake Natty? Como Vencer na Era das IAs Generativas, que tinha a proposta de usar IA para criar algum material.</a:t>
            </a:r>
            <a:br>
              <a:rPr lang="pt-BR"/>
            </a:br>
            <a:br>
              <a:rPr lang="pt-BR"/>
            </a:br>
            <a:r>
              <a:rPr lang="pt-BR"/>
              <a:t>Foram utilizadas as seguintes AI:</a:t>
            </a:r>
            <a:br>
              <a:rPr lang="pt-BR"/>
            </a:br>
            <a:r>
              <a:rPr lang="pt-BR"/>
              <a:t>Chat GPT e Bing: criação dos textos contidos no ebook</a:t>
            </a:r>
            <a:br>
              <a:rPr lang="pt-BR"/>
            </a:br>
            <a:r>
              <a:rPr lang="pt-BR"/>
              <a:t>Leonardo: criação das imagens </a:t>
            </a:r>
            <a:br>
              <a:rPr lang="pt-BR"/>
            </a:br>
            <a:br>
              <a:rPr lang="pt-BR"/>
            </a:br>
            <a:r>
              <a:rPr lang="pt-BR"/>
              <a:t>Outras ferramentas:</a:t>
            </a:r>
            <a:br>
              <a:rPr lang="pt-BR"/>
            </a:br>
            <a:r>
              <a:rPr lang="pt-BR"/>
              <a:t>Photopea: edição de imagens</a:t>
            </a:r>
            <a:br>
              <a:rPr lang="pt-BR"/>
            </a:br>
            <a:br>
              <a:rPr lang="pt-BR"/>
            </a:br>
            <a:r>
              <a:rPr lang="pt-BR"/>
              <a:t>Referências:</a:t>
            </a:r>
            <a:br>
              <a:rPr lang="pt-BR"/>
            </a:br>
            <a:r>
              <a:rPr lang="pt-BR">
                <a:uFill>
                  <a:noFill/>
                </a:uFill>
                <a:hlinkClick r:id="rId3"/>
              </a:rPr>
              <a:t>https://javatutorial.net/</a:t>
            </a:r>
            <a:br>
              <a:rPr lang="pt-BR"/>
            </a:br>
            <a:r>
              <a:rPr lang="pt-BR"/>
              <a:t>https://developer.android.com/get-started/overview?hl=pt-br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</a:t>
            </a:r>
            <a:r>
              <a:rPr lang="pt-BR"/>
              <a:t>Criando um projeto: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802500" cy="3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</a:t>
            </a:r>
            <a:r>
              <a:rPr lang="pt-BR"/>
              <a:t>ara criar um novo projeto Android no Android Studio, você pode seguir estes passos: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1.    	Abra o Android Studio.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    	Na tela inicial, clique em "New Project".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300" y="1017725"/>
            <a:ext cx="50296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75525"/>
            <a:ext cx="36327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</a:t>
            </a:r>
            <a:r>
              <a:rPr lang="pt-BR"/>
              <a:t>ma "activity" é um componente fundamental de uma aplicação Android. </a:t>
            </a:r>
            <a:br>
              <a:rPr lang="pt-BR"/>
            </a:br>
            <a:br>
              <a:rPr lang="pt-BR"/>
            </a:br>
            <a:r>
              <a:rPr lang="pt-BR"/>
              <a:t>Basicamente, uma activity é uma janela onde você pode colocar seus elementos de interface (botões, textos, imagens, etc.) </a:t>
            </a:r>
            <a:br>
              <a:rPr b="1" lang="pt-BR" sz="1100"/>
            </a:br>
            <a:br>
              <a:rPr b="1" lang="pt-BR" sz="1100"/>
            </a:br>
            <a:r>
              <a:rPr lang="pt-BR"/>
              <a:t>A maioria das aplicações Android começa com uma activity principal que é lançada quando o usuário clica no ícone do aplicativo.</a:t>
            </a:r>
            <a:endParaRPr sz="25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400" y="1075525"/>
            <a:ext cx="51996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Dando nome ao projeto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718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</a:t>
            </a:r>
            <a:r>
              <a:rPr lang="pt-BR"/>
              <a:t>erá solicitado a configurar alguns detalhes básicos do seu projeto, como o nome do aplicativo, o nome do pacote (package name), a localização do projeto, a linguagem de programação (Java ou Kotlin) e a versão mínima do SDK Android que você pretende suportar. </a:t>
            </a:r>
            <a:br>
              <a:rPr lang="pt-BR"/>
            </a:br>
            <a:br>
              <a:rPr lang="pt-BR"/>
            </a:br>
            <a:r>
              <a:rPr b="1" lang="pt-BR"/>
              <a:t>Convenção Reversa do Domínio (Reverse Domain Name)</a:t>
            </a:r>
            <a:r>
              <a:rPr lang="pt-BR"/>
              <a:t>: A prática mais comum é usar a convenção reversa do nome de domínio da empresa ou desenvolvedor. Isso ajuda a garantir a exclusividade e a identificação clara do proprietário do aplicativo. Por exemplo, se o seu domínio for </a:t>
            </a:r>
            <a:r>
              <a:rPr lang="pt-BR">
                <a:solidFill>
                  <a:srgbClr val="188038"/>
                </a:solidFill>
              </a:rPr>
              <a:t>example.com</a:t>
            </a:r>
            <a:r>
              <a:rPr lang="pt-BR"/>
              <a:t>, o nome do pacote poderia ser </a:t>
            </a:r>
            <a:r>
              <a:rPr lang="pt-BR">
                <a:solidFill>
                  <a:srgbClr val="188038"/>
                </a:solidFill>
              </a:rPr>
              <a:t>com.example.meuapp</a:t>
            </a:r>
            <a:r>
              <a:rPr lang="pt-BR"/>
              <a:t>.</a:t>
            </a:r>
            <a:br>
              <a:rPr lang="pt-BR"/>
            </a:br>
            <a:br>
              <a:rPr lang="pt-BR"/>
            </a:b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184800" cy="3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Ao lado temos um exemplo.</a:t>
            </a:r>
            <a:br>
              <a:rPr lang="pt-BR"/>
            </a:br>
            <a:br>
              <a:rPr lang="pt-BR"/>
            </a:br>
            <a:r>
              <a:rPr lang="pt-BR"/>
              <a:t>No campo “Language”, podemos escolher Java ou Kotlin.</a:t>
            </a:r>
            <a:br>
              <a:rPr lang="pt-BR"/>
            </a:br>
            <a:br>
              <a:rPr lang="pt-BR"/>
            </a:br>
            <a:r>
              <a:rPr lang="pt-BR"/>
              <a:t>A linguagem Kotlin tem se tornado cada vez mais popular e é altamente recomendada para o desenvolvimento Android, mas Java ainda mantém uma presença significativa no mercado.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425" y="1017725"/>
            <a:ext cx="564757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Android Studio então criará o projeto para você e abrirá a estrutura do projeto no editor. Aguarde alguns momentos enquanto o Android Studio configura o projeto e sincroniza as dependências.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Após esses passos, você terá um projeto Android básico criado no Android Studio e estará pronto para começar a desenvolver seu aplicativo. Você verá a estrutura do projeto no painel esquerdo do Android Studio, onde poderá acessar e editar os arquivos de código, recursos, layouts e muito mais.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