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7" r:id="rId22"/>
    <p:sldId id="280" r:id="rId23"/>
    <p:sldId id="284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2:51:1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20978 2338 174 0,'0'0'49'16,"0"0"-40"-16,0 0-8 15,0 0-2-15,0 0 0 16,0 0 1-16,0 0 33 15,0 0 3-15,11 2-2 16,-11-2-6-16,3 2-18 16,-3 4-4-16,2 0-6 15,0 3 0-15,7 4-4 16,4 3-69-16,7 6-83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4FC4-203A-451D-9911-3876821A6C1F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2E53-9BD0-43F2-AF37-18CF88A507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C7FBA5-F9FB-4C09-A780-EFBB4C438386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5C98C21-DA22-4B05-B034-DB9E149C64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445470F-EC0B-4D86-9164-010256F24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8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1B53C41-6C24-4686-98BA-631F72D068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7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C1607CB-C91F-4B40-9B2A-476973AFA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77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322CF48-656B-4806-9815-826381362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30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444CDE1-8169-489E-B9B8-5426ACE63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0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25AD460-50A7-4879-B60C-085EB4E25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61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A4092C9-9890-4528-813D-C6B849D07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25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02D1B44-551F-4A11-8925-98770DD49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2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08991B1-B07D-45F5-BDE9-B0AB3714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2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66C0-FB97-4C18-8A23-296CD547EEBF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EA45981-2FB5-4CF5-9AED-0964E53248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261E12-4905-46FC-8C41-7C51F5641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14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A278E9-A3CA-4793-9A9A-BC97F7983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B14-51A1-441A-BD7A-71B25EE7EB77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4188F4B-1869-4CA9-A8DF-1DFE2234CB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54C-0808-40D3-817E-D49CA508C518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140F7EA-07D7-47B2-8419-1C57FD715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21C48C3-A77C-45D0-812F-762AA2D2D5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8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F564-DF69-4AFF-B927-B3CE1C519089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AE4D17C-F670-40D7-A426-51FC290EB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4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21590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-3742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125538"/>
            <a:ext cx="9905999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401-32A5-4098-AAE3-D086A4E43F15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439" y="645681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8" name="Imagem 4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6DDFE6D-52DE-42A9-96F8-810F74F1946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2">
              <a:lumMod val="75000"/>
            </a:schemeClr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rgbClr val="FFFF0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0070C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dicas.com.br/tools/ide-s/67-usando-o-netbeans-como-ide-para-c" TargetMode="External"/><Relationship Id="rId2" Type="http://schemas.openxmlformats.org/officeDocument/2006/relationships/hyperlink" Target="https://www.apache.org/dyn/closer.cgi/netbeans/netbeans/12.3/Apache-NetBeans-12.3-bin-windows-x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pedia.com/dyn-postdownload.php/e55d100fa9790945980b774496f01d70/6099b002/14132/0/2" TargetMode="External"/><Relationship Id="rId4" Type="http://schemas.openxmlformats.org/officeDocument/2006/relationships/hyperlink" Target="https://cygwi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o.lopes@ifsp.edu.b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A9B037D-F62D-48DA-BE01-6EE42442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AF7098-DC5B-4C46-9B0A-A416876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3E47D-1285-49FF-BED5-66E4CCC7D331}"/>
              </a:ext>
            </a:extLst>
          </p:cNvPr>
          <p:cNvSpPr txBox="1"/>
          <p:nvPr/>
        </p:nvSpPr>
        <p:spPr>
          <a:xfrm>
            <a:off x="3611643" y="3838435"/>
            <a:ext cx="5321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2">
                    <a:lumMod val="75000"/>
                  </a:schemeClr>
                </a:solidFill>
              </a:rPr>
              <a:t>Prof. Dr. Ivan Oliveira Lopes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ivanlopesifsp@gmail.com	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io.lopes@ifsp.edu.br</a:t>
            </a:r>
          </a:p>
        </p:txBody>
      </p:sp>
    </p:spTree>
    <p:extLst>
      <p:ext uri="{BB962C8B-B14F-4D97-AF65-F5344CB8AC3E}">
        <p14:creationId xmlns:p14="http://schemas.microsoft.com/office/powerpoint/2010/main" val="361592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SOFTWARES:</a:t>
            </a:r>
          </a:p>
          <a:p>
            <a:pPr lvl="1"/>
            <a:r>
              <a:rPr lang="pt-BR" dirty="0"/>
              <a:t>NETBEANS</a:t>
            </a:r>
          </a:p>
          <a:p>
            <a:pPr lvl="2"/>
            <a:r>
              <a:rPr lang="pt-BR" dirty="0">
                <a:solidFill>
                  <a:srgbClr val="FF0000"/>
                </a:solidFill>
                <a:hlinkClick r:id="rId2"/>
              </a:rPr>
              <a:t>https://www.apache.org/dyn/closer.cgi/netbeans/netbeans/12.3/Apache-NetBeans-12.3-bin-windows-x64.exe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>
                <a:solidFill>
                  <a:srgbClr val="FF0000"/>
                </a:solidFill>
                <a:hlinkClick r:id="rId3"/>
              </a:rPr>
              <a:t>https://www.visualdicas.com.br/tools/ide-s/67-usando-o-netbeans-como-ide-para-c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CYGWIN - </a:t>
            </a:r>
            <a:r>
              <a:rPr lang="pt-BR" dirty="0">
                <a:hlinkClick r:id="rId4"/>
              </a:rPr>
              <a:t>https://cygwin.com/</a:t>
            </a:r>
            <a:endParaRPr lang="pt-BR" dirty="0"/>
          </a:p>
          <a:p>
            <a:pPr lvl="1"/>
            <a:r>
              <a:rPr lang="pt-BR" dirty="0"/>
              <a:t>JDK - </a:t>
            </a:r>
            <a:r>
              <a:rPr lang="pt-BR" dirty="0">
                <a:hlinkClick r:id="rId5"/>
              </a:rPr>
              <a:t>https://www.softpedia.com/dyn-postdownload.php/e55d100fa9790945980b774496f01d70/6099b002/14132/0/2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A8E565-E52D-43E2-82A7-0F43B5770F99}"/>
              </a:ext>
            </a:extLst>
          </p:cNvPr>
          <p:cNvSpPr txBox="1"/>
          <p:nvPr/>
        </p:nvSpPr>
        <p:spPr>
          <a:xfrm>
            <a:off x="9886122" y="5645424"/>
            <a:ext cx="1818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CodeBlocks</a:t>
            </a:r>
            <a:endParaRPr lang="pt-BR" sz="2800" dirty="0"/>
          </a:p>
          <a:p>
            <a:r>
              <a:rPr lang="pt-BR" sz="2800" dirty="0" err="1"/>
              <a:t>Dev</a:t>
            </a:r>
            <a:r>
              <a:rPr lang="pt-BR" sz="2800" dirty="0"/>
              <a:t> C++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00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err="1"/>
              <a:t>Netbeans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O mundo que vivemos é complexo e possui quantidade extremamente grande de informações. O ambiente profissional no ramo de tecnologia de informação muda rapidamente. Muitas tecnologias nasceram e ficaram obsoletas rapidamente. Os profissionais de tecnologia de informação convivem com um problema básico: </a:t>
            </a:r>
          </a:p>
          <a:p>
            <a:r>
              <a:rPr lang="pt-BR" dirty="0"/>
              <a:t>Que estratégia devem ter para se manterem atualizados nos conhecimentos valorizados no mercado ? </a:t>
            </a:r>
          </a:p>
          <a:p>
            <a:pPr lvl="1"/>
            <a:r>
              <a:rPr lang="pt-BR" dirty="0"/>
              <a:t>Alguns itens a considerar na hora de definir essa estratégia: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mais possível o teor das opções tecnológicas disponíveis no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Estimar em que setores desse mercado se pretende atuar.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comportamento humano, e juntando-se o conhecimento técnico que se tem, tentar antecipar tendências do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Observar historicamente quais tipos de conhecimentos tornaram-se obsoletos, e quais foram relativamente bem aproveitados, apesar da mudança do ambiente.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6CD4DF-2099-4FB2-B2B5-5DC8889396EF}"/>
              </a:ext>
            </a:extLst>
          </p:cNvPr>
          <p:cNvSpPr txBox="1"/>
          <p:nvPr/>
        </p:nvSpPr>
        <p:spPr>
          <a:xfrm>
            <a:off x="2909291" y="103473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91471C-A737-4A2C-84E6-B143DA8D88C8}"/>
              </a:ext>
            </a:extLst>
          </p:cNvPr>
          <p:cNvSpPr txBox="1"/>
          <p:nvPr/>
        </p:nvSpPr>
        <p:spPr>
          <a:xfrm>
            <a:off x="3308746" y="103473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FC89AA-A88F-4F84-9378-4BAF93556892}"/>
              </a:ext>
            </a:extLst>
          </p:cNvPr>
          <p:cNvSpPr txBox="1"/>
          <p:nvPr/>
        </p:nvSpPr>
        <p:spPr>
          <a:xfrm>
            <a:off x="3743480" y="1034729"/>
            <a:ext cx="1205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FFCBCEF-70FB-45FD-8A34-4EB4730D3B6C}"/>
                  </a:ext>
                </a:extLst>
              </p14:cNvPr>
              <p14:cNvContentPartPr/>
              <p14:nvPr/>
            </p14:nvContentPartPr>
            <p14:xfrm>
              <a:off x="7552080" y="841680"/>
              <a:ext cx="21960" cy="277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FFCBCEF-70FB-45FD-8A34-4EB4730D3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720" y="832320"/>
                <a:ext cx="406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2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b="1" dirty="0"/>
              <a:t>MATERIAL E ATENDIMENTO:</a:t>
            </a:r>
          </a:p>
          <a:p>
            <a:pPr lvl="1"/>
            <a:r>
              <a:rPr lang="pt-BR" dirty="0"/>
              <a:t>SUAP </a:t>
            </a:r>
          </a:p>
          <a:p>
            <a:pPr lvl="1"/>
            <a:r>
              <a:rPr lang="pt-BR" dirty="0"/>
              <a:t>MOODLE</a:t>
            </a:r>
          </a:p>
          <a:p>
            <a:pPr lvl="1"/>
            <a:r>
              <a:rPr lang="pt-BR" dirty="0"/>
              <a:t>EMAIL: </a:t>
            </a:r>
            <a:r>
              <a:rPr lang="pt-BR" dirty="0">
                <a:hlinkClick r:id="rId2"/>
              </a:rPr>
              <a:t>io.lopes@ifsp.edu.br</a:t>
            </a:r>
            <a:r>
              <a:rPr lang="pt-BR" dirty="0"/>
              <a:t>  -  ivanlopesifsp@gmail.com</a:t>
            </a:r>
          </a:p>
          <a:p>
            <a:pPr lvl="1"/>
            <a:r>
              <a:rPr lang="pt-BR" dirty="0"/>
              <a:t>Grupo WhatsApp - (17) 996013980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CONCEITOS BÁSICOS: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programação?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Lato"/>
              </a:rPr>
              <a:t>A programação é o processo de projetar, codificar, depurar e manter o código-fonte de programas de computador. 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 de computador: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São instruções escritas em uma linguagem de programação que fazem com que o computador execute alguma tarefa.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linguagem de programação: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uma linguagem escrita e formal que especifica um conjunto de instruções e regras para gerar programas (software).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código-fonte: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 conjunto de instruções escritas em determinada linguagem que tem a função de dizer ao computador o que ele deve fazer.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CONCEITOS BÁSICOS:</a:t>
            </a: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estruturada é uma técnica de programação, independente da linguagem de programação, que tem como objetivo construir, a partir de qualquer algoritmo, programas claros, legíveis, eficientes e de fácil manutenção.</a:t>
            </a:r>
          </a:p>
          <a:p>
            <a:pPr marL="0" indent="0" algn="l">
              <a:buNone/>
            </a:pPr>
            <a:endParaRPr lang="pt-BR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 faz uso de três estruturas de controle para a construção da lógica de um programa. Os três tipos de estrutura de controle são a sequencia, a seleção e a repetição. Com apenas estes três tipos de estrutura de controle é possível construir diversos programas.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Para que desenvolver um programa?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Para resolver um problema.</a:t>
            </a:r>
          </a:p>
          <a:p>
            <a:r>
              <a:rPr lang="pt-BR" b="1" dirty="0">
                <a:effectLst/>
                <a:latin typeface="+mj-lt"/>
              </a:rPr>
              <a:t>O que é um problema?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Praticamente tudo no nosso dia-a-dia.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Exemplos: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e escolher qual roupa vestir;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Trocar a memória de um computador;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o que fazer com o dinheiro da mesada;</a:t>
            </a:r>
          </a:p>
          <a:p>
            <a:pPr lvl="1"/>
            <a:r>
              <a:rPr lang="pt-BR" altLang="pt-BR" dirty="0"/>
              <a:t>Ao se deparar com um problema é necessário buscar uma forma para  solucioná-lo.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Lógica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A lógica nos acompanha sempre que pensamos:</a:t>
            </a:r>
          </a:p>
          <a:p>
            <a:pPr marL="0" indent="0">
              <a:buNone/>
            </a:pPr>
            <a:endParaRPr lang="pt-BR" altLang="pt-BR" sz="2800" b="1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mochila está fechada. O caderno está na mochila. É preciso primeiro abrir a mochila para depois pegar o caderno.</a:t>
            </a:r>
          </a:p>
          <a:p>
            <a:pPr marL="274320" lvl="1" indent="0">
              <a:buNone/>
            </a:pPr>
            <a:endParaRPr lang="pt-BR" altLang="pt-BR" sz="2400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sala está fechada. Preciso entrar na sala. Primeiro abre a sala para depois entrar.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O que é lógica?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Vem do grego Logos e significa razão, pensamento.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 lógica, portanto, é um instrumento para se pensar corretamente.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Arte do bem pensar;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Ordem no pensamento;</a:t>
            </a:r>
          </a:p>
          <a:p>
            <a:r>
              <a:rPr lang="pt-BR" altLang="pt-BR" sz="2400" b="1" dirty="0">
                <a:latin typeface="Rockwell (corpo)"/>
              </a:rPr>
              <a:t>Lógica de Programação?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Utilização da lógica para listar passos ordenados que resultam na solução de um determinado problema.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Sequência finita de passos que levam a execução de uma tarefa.</a:t>
            </a:r>
          </a:p>
          <a:p>
            <a:r>
              <a:rPr lang="pt-BR" altLang="pt-BR" sz="2400" b="1" dirty="0">
                <a:latin typeface="Rockwell (corpo)"/>
              </a:rPr>
              <a:t>Algoritmos </a:t>
            </a:r>
            <a:r>
              <a:rPr lang="pt-BR" altLang="pt-BR" sz="2400" dirty="0">
                <a:solidFill>
                  <a:srgbClr val="FF0000"/>
                </a:solidFill>
                <a:effectLst/>
                <a:latin typeface="Rockwell (corpo)"/>
              </a:rPr>
              <a:t>(Manuais de instrução; Receitas de guloseimas; Operações em um banco)</a:t>
            </a:r>
            <a:endParaRPr lang="pt-BR" altLang="pt-BR" sz="2000" dirty="0">
              <a:solidFill>
                <a:srgbClr val="FF0000"/>
              </a:solidFill>
              <a:effectLst/>
              <a:latin typeface="Rockwell (corpo)"/>
            </a:endParaRP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Resolver um Algoritmo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Compreender o problema;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Identificar os dados de entrada/saída;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Determinar o que é preciso para transformar dados de entrada em dados de saída:</a:t>
            </a:r>
          </a:p>
          <a:p>
            <a:pPr lvl="2"/>
            <a:r>
              <a:rPr lang="pt-BR" altLang="pt-BR" sz="1600" b="1" dirty="0">
                <a:solidFill>
                  <a:srgbClr val="FFFF00"/>
                </a:solidFill>
                <a:latin typeface="Rockwell (corpo)"/>
              </a:rPr>
              <a:t>Identificar todas as ações a realizar;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Construir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Testar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Executar o algoritmo.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Exercícios: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um misto quente;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e comer um lanche</a:t>
            </a:r>
          </a:p>
          <a:p>
            <a:pPr lvl="1"/>
            <a:r>
              <a:rPr lang="pt-BR" altLang="pt-BR" sz="1800" b="1" dirty="0">
                <a:latin typeface="Rockwell (corpo)"/>
              </a:rPr>
              <a:t>Pão, requeijão, presunto, queijo, café.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Ementa:</a:t>
            </a:r>
          </a:p>
          <a:p>
            <a:pPr lvl="1"/>
            <a:r>
              <a:rPr lang="pt-BR" dirty="0"/>
              <a:t>Fundamentos do paradigma estruturado para desenvolvimento de programas utilizando uma linguagem de programação específica. Implementação, compilação e execução de programas de computadores contendo estruturas de repetição, estruturas de decisão, procedimentos e funções.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94141F-DE9F-43F3-81EC-9EE32FCCE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0" t="7377" r="22985" b="5180"/>
          <a:stretch/>
        </p:blipFill>
        <p:spPr>
          <a:xfrm>
            <a:off x="2362987" y="0"/>
            <a:ext cx="7283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Entradas: Número 1, Número 2, Número 3;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Saídas: Resultado Preliminar,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1;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2;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3;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1 com o Número 2 e gerar o Resultado Preliminar;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3 com o Resultado Preliminar e gerar o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Resultado Final;</a:t>
            </a:r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232D3-A028-4A34-80C8-157A3A2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88" y="970228"/>
            <a:ext cx="7632751" cy="56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FFFF00"/>
                </a:solidFill>
                <a:effectLst/>
                <a:latin typeface="Rockwell (corpo)"/>
              </a:rPr>
              <a:t>Preparar e comer um lanche:</a:t>
            </a:r>
          </a:p>
          <a:p>
            <a:pPr lvl="1"/>
            <a:r>
              <a:rPr lang="pt-BR" altLang="pt-BR" sz="2000" dirty="0">
                <a:effectLst/>
                <a:latin typeface="Rockwell (corpo)"/>
              </a:rPr>
              <a:t>Pão, Requeijão, Presunto, Queijo e Café;</a:t>
            </a:r>
            <a:endParaRPr lang="pt-BR" altLang="pt-BR" sz="2000" dirty="0">
              <a:solidFill>
                <a:srgbClr val="FFFF00"/>
              </a:solidFill>
              <a:effectLst/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Linguagens de alto e baixo nível;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Computação: ato ou efeito de computar;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0 e 1;</a:t>
            </a:r>
          </a:p>
          <a:p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m 4" descr="Desenho de uma cidade&#10;&#10;Descrição gerada automaticamente com confiança baixa">
            <a:hlinkClick r:id="rId2" action="ppaction://hlinksldjump"/>
            <a:extLst>
              <a:ext uri="{FF2B5EF4-FFF2-40B4-BE49-F238E27FC236}">
                <a16:creationId xmlns:a16="http://schemas.microsoft.com/office/drawing/2014/main" id="{B5059DE3-C5D1-46A9-BED6-AF1CED5B9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9" y="2357320"/>
            <a:ext cx="6364199" cy="3579862"/>
          </a:xfrm>
          <a:prstGeom prst="rect">
            <a:avLst/>
          </a:prstGeom>
        </p:spPr>
      </p:pic>
      <p:pic>
        <p:nvPicPr>
          <p:cNvPr id="6" name="Imagem 5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E8EFEAC7-4290-4531-BDCA-8DD9B021B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0" y="2722327"/>
            <a:ext cx="27976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m 4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F6485623-B897-4BD3-8B9B-4CC0165A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96" y="17917"/>
            <a:ext cx="8769337" cy="68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6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C315-6258-4EBB-AC74-F5E84F4394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77111" y="0"/>
            <a:ext cx="8229600" cy="6093296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Tabela </a:t>
            </a:r>
          </a:p>
          <a:p>
            <a:pPr marL="0" indent="0" fontAlgn="base">
              <a:buNone/>
            </a:pPr>
            <a:r>
              <a:rPr lang="pt-BR" dirty="0"/>
              <a:t>ASCII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53FE96-FB90-4625-B956-19A7D307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7" y="-16988"/>
            <a:ext cx="7056784" cy="688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91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Objetivos:</a:t>
            </a:r>
          </a:p>
          <a:p>
            <a:pPr lvl="1"/>
            <a:r>
              <a:rPr lang="pt-BR" dirty="0"/>
              <a:t>Proporcionar ao aluno condições para o desenvolvimento do raciocínio lógico voltado à programação de computadores.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Conteúdo Programático:</a:t>
            </a:r>
          </a:p>
          <a:p>
            <a:pPr lvl="1"/>
            <a:r>
              <a:rPr lang="pt-BR" dirty="0"/>
              <a:t>Introdução ao paradigma de programação estruturada de Computadores. </a:t>
            </a:r>
          </a:p>
          <a:p>
            <a:pPr lvl="1"/>
            <a:r>
              <a:rPr lang="pt-BR" dirty="0"/>
              <a:t>Conceitos da linguagem de programação estruturada para desenvolvimento de programas. </a:t>
            </a:r>
          </a:p>
          <a:p>
            <a:pPr lvl="1"/>
            <a:r>
              <a:rPr lang="pt-BR" dirty="0"/>
              <a:t>Utilização de constantes, variáveis e bibliotecas. </a:t>
            </a:r>
          </a:p>
          <a:p>
            <a:pPr lvl="1"/>
            <a:r>
              <a:rPr lang="pt-BR" dirty="0"/>
              <a:t>Definição e utilização de tipos de dados homogêneos e heterogêneos.</a:t>
            </a:r>
          </a:p>
          <a:p>
            <a:pPr lvl="1"/>
            <a:r>
              <a:rPr lang="pt-BR" dirty="0"/>
              <a:t> Estruturas condicionais. </a:t>
            </a:r>
          </a:p>
          <a:p>
            <a:pPr lvl="1"/>
            <a:r>
              <a:rPr lang="pt-BR" dirty="0"/>
              <a:t>Estruturas de repetição. </a:t>
            </a:r>
          </a:p>
          <a:p>
            <a:pPr lvl="1"/>
            <a:r>
              <a:rPr lang="pt-BR" dirty="0"/>
              <a:t>Vetores e Matrizes. </a:t>
            </a:r>
          </a:p>
          <a:p>
            <a:pPr lvl="1"/>
            <a:r>
              <a:rPr lang="pt-BR" dirty="0"/>
              <a:t>Funções com passagem de parâmetros e suas utilizações no paradigma estruturado. </a:t>
            </a:r>
          </a:p>
          <a:p>
            <a:pPr lvl="1"/>
            <a:r>
              <a:rPr lang="pt-BR" dirty="0"/>
              <a:t>Introdução a Ponteiros de Memória.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Bibliografia Básica:</a:t>
            </a:r>
          </a:p>
          <a:p>
            <a:pPr lvl="1"/>
            <a:r>
              <a:rPr lang="pt-BR" dirty="0"/>
              <a:t>FARRELL, J. Lógica e design de programação: introdução. São Paulo: </a:t>
            </a:r>
            <a:r>
              <a:rPr lang="pt-BR" dirty="0" err="1"/>
              <a:t>Cengage</a:t>
            </a:r>
            <a:r>
              <a:rPr lang="pt-BR" dirty="0"/>
              <a:t> Learning, 2010. </a:t>
            </a:r>
          </a:p>
          <a:p>
            <a:pPr lvl="1"/>
            <a:r>
              <a:rPr lang="pt-BR" dirty="0"/>
              <a:t>MIZRAHI, V. V. Treinamento em linguagem C. 2. ed. São Paulo: Pearson Prentice Hall, 2008. </a:t>
            </a:r>
          </a:p>
          <a:p>
            <a:pPr lvl="1"/>
            <a:r>
              <a:rPr lang="pt-BR" dirty="0"/>
              <a:t>MIZRAHI, V. V. Treinamento em linguagem C++: módulo 2. 2. ed. São Paulo: Pearson Prentice Hall, 2006. </a:t>
            </a:r>
          </a:p>
          <a:p>
            <a:r>
              <a:rPr lang="pt-BR" b="1" dirty="0"/>
              <a:t>Bibliografia Complementar:</a:t>
            </a:r>
          </a:p>
          <a:p>
            <a:pPr lvl="1"/>
            <a:r>
              <a:rPr lang="pt-BR" dirty="0"/>
              <a:t>FILIPINI, C. Programando em Go. Crie aplicações com a linguagem do Google. São Paulo: Casa do Código, 2015. </a:t>
            </a:r>
          </a:p>
          <a:p>
            <a:pPr lvl="1"/>
            <a:r>
              <a:rPr lang="pt-BR" dirty="0"/>
              <a:t>MIZRAHI, V. V. Treinamento em linguagem C++: módulo 1. 2. ed. São Paulo: Pearson Prentice Hall, 2010. </a:t>
            </a:r>
          </a:p>
          <a:p>
            <a:pPr lvl="1"/>
            <a:r>
              <a:rPr lang="pt-BR" dirty="0"/>
              <a:t>MONTGOMERY, E. Programando com C: simples e prático. Rio de Janeiro: Alta Books, 2006.</a:t>
            </a:r>
          </a:p>
          <a:p>
            <a:pPr lvl="1"/>
            <a:r>
              <a:rPr lang="pt-BR" dirty="0"/>
              <a:t>PEREIRA, S. L.. Algoritmos e lógica de programação em C: uma abordagem didática. São Paulo: Érica, 2010. </a:t>
            </a:r>
          </a:p>
          <a:p>
            <a:pPr lvl="1"/>
            <a:r>
              <a:rPr lang="pt-BR" dirty="0"/>
              <a:t>ZIVIANI, N. Projeto de algoritmos: com implementações em Pascal e C. 3. ed. rev. e </a:t>
            </a:r>
            <a:r>
              <a:rPr lang="pt-BR" dirty="0" err="1"/>
              <a:t>ampl</a:t>
            </a:r>
            <a:r>
              <a:rPr lang="pt-BR" dirty="0"/>
              <a:t>. São Paulo: </a:t>
            </a:r>
            <a:r>
              <a:rPr lang="pt-BR" dirty="0" err="1"/>
              <a:t>Cengage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, 2011.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/>
          </a:bodyPr>
          <a:lstStyle/>
          <a:p>
            <a:r>
              <a:rPr lang="pt-BR" b="1" dirty="0"/>
              <a:t>Importância da Programação:</a:t>
            </a:r>
          </a:p>
          <a:p>
            <a:pPr lvl="1"/>
            <a:r>
              <a:rPr lang="pt-BR" dirty="0"/>
              <a:t>Desenvolver o Raciocínio Lógico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Coerência de pensamentos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Racionalidade</a:t>
            </a:r>
          </a:p>
          <a:p>
            <a:pPr lvl="1"/>
            <a:r>
              <a:rPr lang="pt-BR" dirty="0"/>
              <a:t>Minimizar o problema em problemas menores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Dividir para conquistar</a:t>
            </a:r>
          </a:p>
          <a:p>
            <a:pPr lvl="1"/>
            <a:r>
              <a:rPr lang="pt-BR" dirty="0"/>
              <a:t>Reduzir o tamanho (nanotecnologia) dos componentes eletroeletrônicos</a:t>
            </a:r>
          </a:p>
          <a:p>
            <a:pPr lvl="1"/>
            <a:r>
              <a:rPr lang="pt-BR" dirty="0"/>
              <a:t>Implementar Microcontroladores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Sistemas embarcados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Linguagem de Programação:</a:t>
            </a:r>
          </a:p>
          <a:p>
            <a:pPr lvl="1"/>
            <a:r>
              <a:rPr lang="pt-BR" dirty="0"/>
              <a:t>Pascal;</a:t>
            </a:r>
          </a:p>
          <a:p>
            <a:pPr lvl="1"/>
            <a:r>
              <a:rPr lang="pt-BR" dirty="0"/>
              <a:t>Java;</a:t>
            </a:r>
          </a:p>
          <a:p>
            <a:pPr lvl="1"/>
            <a:r>
              <a:rPr lang="pt-BR" dirty="0"/>
              <a:t>Python;</a:t>
            </a:r>
          </a:p>
          <a:p>
            <a:pPr lvl="1"/>
            <a:r>
              <a:rPr lang="pt-BR" dirty="0"/>
              <a:t>PHP;</a:t>
            </a:r>
          </a:p>
          <a:p>
            <a:pPr lvl="1"/>
            <a:r>
              <a:rPr lang="pt-BR" dirty="0"/>
              <a:t>C;</a:t>
            </a:r>
          </a:p>
          <a:p>
            <a:pPr lvl="1"/>
            <a:r>
              <a:rPr lang="pt-BR" dirty="0"/>
              <a:t>C++;</a:t>
            </a:r>
          </a:p>
          <a:p>
            <a:pPr lvl="1"/>
            <a:r>
              <a:rPr lang="pt-BR" dirty="0"/>
              <a:t>C#;</a:t>
            </a:r>
          </a:p>
          <a:p>
            <a:pPr lvl="1"/>
            <a:r>
              <a:rPr lang="pt-BR" dirty="0"/>
              <a:t>FPGA;</a:t>
            </a:r>
          </a:p>
          <a:p>
            <a:pPr lvl="1"/>
            <a:r>
              <a:rPr lang="pt-BR" dirty="0" err="1"/>
              <a:t>Verilog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Cobol</a:t>
            </a:r>
            <a:r>
              <a:rPr lang="pt-BR" dirty="0"/>
              <a:t>, .....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9F5F04-BFBE-433F-BF2C-FEDCDD3C0E14}"/>
              </a:ext>
            </a:extLst>
          </p:cNvPr>
          <p:cNvSpPr/>
          <p:nvPr/>
        </p:nvSpPr>
        <p:spPr>
          <a:xfrm>
            <a:off x="5512110" y="69626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1º Período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4F9A3B-C55D-44B6-886E-3BF76A4793DB}"/>
              </a:ext>
            </a:extLst>
          </p:cNvPr>
          <p:cNvSpPr/>
          <p:nvPr/>
        </p:nvSpPr>
        <p:spPr>
          <a:xfrm>
            <a:off x="2163318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43CEEB-B077-40A3-8736-51834912EF20}"/>
              </a:ext>
            </a:extLst>
          </p:cNvPr>
          <p:cNvSpPr/>
          <p:nvPr/>
        </p:nvSpPr>
        <p:spPr>
          <a:xfrm>
            <a:off x="3506844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87ED95-B5EA-4FAD-8891-860873E9D73E}"/>
              </a:ext>
            </a:extLst>
          </p:cNvPr>
          <p:cNvSpPr/>
          <p:nvPr/>
        </p:nvSpPr>
        <p:spPr>
          <a:xfrm>
            <a:off x="485037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9F221A-E373-46A1-A8E8-B1B6B0835CD4}"/>
              </a:ext>
            </a:extLst>
          </p:cNvPr>
          <p:cNvSpPr/>
          <p:nvPr/>
        </p:nvSpPr>
        <p:spPr>
          <a:xfrm>
            <a:off x="619389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TGS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24F469-FF08-4551-A8F5-8229FABAD707}"/>
              </a:ext>
            </a:extLst>
          </p:cNvPr>
          <p:cNvSpPr/>
          <p:nvPr/>
        </p:nvSpPr>
        <p:spPr>
          <a:xfrm>
            <a:off x="753102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ING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3820E0-865A-4BAC-BFC5-1F9A2ACCEA13}"/>
              </a:ext>
            </a:extLst>
          </p:cNvPr>
          <p:cNvSpPr/>
          <p:nvPr/>
        </p:nvSpPr>
        <p:spPr>
          <a:xfrm>
            <a:off x="887454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ARQ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588A3A1-D85B-4478-AFD5-8FEA66DC3945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4048335" y="-470359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8F726B4-D89F-4907-A458-1DCAAF9A50D4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rot="5400000" flipH="1" flipV="1">
            <a:off x="4720098" y="20140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10B8DF2-CDEB-4089-9ACC-09F5254278A1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5391861" y="87316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3D2E8AF-A856-47CA-9D1D-4A75B3EEAD0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6674018" y="86314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D11D2ABD-028E-40D4-BB49-3049D5700C0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6732898" y="80426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4EA1181-03F9-434C-8709-DF2F75075A2B}"/>
              </a:ext>
            </a:extLst>
          </p:cNvPr>
          <p:cNvCxnSpPr>
            <a:stCxn id="8" idx="3"/>
            <a:endCxn id="14" idx="0"/>
          </p:cNvCxnSpPr>
          <p:nvPr/>
        </p:nvCxnSpPr>
        <p:spPr>
          <a:xfrm>
            <a:off x="6732898" y="80426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9508BEF9-F6A2-4909-8B98-0DF77778CCF9}"/>
              </a:ext>
            </a:extLst>
          </p:cNvPr>
          <p:cNvSpPr/>
          <p:nvPr/>
        </p:nvSpPr>
        <p:spPr>
          <a:xfrm>
            <a:off x="5512110" y="131328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2º Período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A806711-FE36-4E8A-B300-8042ABED8CAA}"/>
              </a:ext>
            </a:extLst>
          </p:cNvPr>
          <p:cNvSpPr/>
          <p:nvPr/>
        </p:nvSpPr>
        <p:spPr>
          <a:xfrm>
            <a:off x="2163318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1F7B14B-FFB5-4F86-8C41-B36C6D465ACB}"/>
              </a:ext>
            </a:extLst>
          </p:cNvPr>
          <p:cNvSpPr/>
          <p:nvPr/>
        </p:nvSpPr>
        <p:spPr>
          <a:xfrm>
            <a:off x="3506844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POO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BED19E6-EEC5-4866-A404-98E2C3256A34}"/>
              </a:ext>
            </a:extLst>
          </p:cNvPr>
          <p:cNvSpPr/>
          <p:nvPr/>
        </p:nvSpPr>
        <p:spPr>
          <a:xfrm>
            <a:off x="485037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B58A28D-A8C4-47D9-8F11-622A2984951D}"/>
              </a:ext>
            </a:extLst>
          </p:cNvPr>
          <p:cNvSpPr/>
          <p:nvPr/>
        </p:nvSpPr>
        <p:spPr>
          <a:xfrm>
            <a:off x="619389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034A83-0593-4F6C-82FD-EDB904D4056D}"/>
              </a:ext>
            </a:extLst>
          </p:cNvPr>
          <p:cNvSpPr/>
          <p:nvPr/>
        </p:nvSpPr>
        <p:spPr>
          <a:xfrm>
            <a:off x="753102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AOO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DFCE88E-0B1D-4B64-8ED9-637CAD07F240}"/>
              </a:ext>
            </a:extLst>
          </p:cNvPr>
          <p:cNvSpPr/>
          <p:nvPr/>
        </p:nvSpPr>
        <p:spPr>
          <a:xfrm>
            <a:off x="887454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ETC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89F3E628-2F80-4FFE-9D3C-4802F895B6FD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4048335" y="146661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1644BE1-6278-4DED-A3C4-1F2C54349402}"/>
              </a:ext>
            </a:extLst>
          </p:cNvPr>
          <p:cNvCxnSpPr>
            <a:cxnSpLocks/>
            <a:stCxn id="31" idx="0"/>
            <a:endCxn id="29" idx="1"/>
          </p:cNvCxnSpPr>
          <p:nvPr/>
        </p:nvCxnSpPr>
        <p:spPr>
          <a:xfrm rot="5400000" flipH="1" flipV="1">
            <a:off x="4720098" y="81842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D8BC1931-FAAF-4978-B28F-E57742FD83FD}"/>
              </a:ext>
            </a:extLst>
          </p:cNvPr>
          <p:cNvCxnSpPr>
            <a:cxnSpLocks/>
            <a:stCxn id="32" idx="0"/>
            <a:endCxn id="29" idx="1"/>
          </p:cNvCxnSpPr>
          <p:nvPr/>
        </p:nvCxnSpPr>
        <p:spPr>
          <a:xfrm rot="5400000" flipH="1" flipV="1">
            <a:off x="5391861" y="149018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F18A29A-44F8-4265-8088-F4377518C10E}"/>
              </a:ext>
            </a:extLst>
          </p:cNvPr>
          <p:cNvCxnSpPr>
            <a:cxnSpLocks/>
            <a:stCxn id="33" idx="0"/>
            <a:endCxn id="29" idx="3"/>
          </p:cNvCxnSpPr>
          <p:nvPr/>
        </p:nvCxnSpPr>
        <p:spPr>
          <a:xfrm rot="16200000" flipV="1">
            <a:off x="6674018" y="148016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0A0C649-1618-48B2-93D2-0125226C0667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6732898" y="142128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13CD6968-2E55-4CDC-A087-15CC0C549F01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6732898" y="142128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5766E48-CCFA-4D73-B4FC-E95491868E6E}"/>
              </a:ext>
            </a:extLst>
          </p:cNvPr>
          <p:cNvSpPr/>
          <p:nvPr/>
        </p:nvSpPr>
        <p:spPr>
          <a:xfrm>
            <a:off x="5508094" y="191946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3º Período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2B8C924-2C31-40E6-8154-0DCD1BB52A51}"/>
              </a:ext>
            </a:extLst>
          </p:cNvPr>
          <p:cNvSpPr/>
          <p:nvPr/>
        </p:nvSpPr>
        <p:spPr>
          <a:xfrm>
            <a:off x="2159302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9C82F11-2301-4EC0-89F8-5F61024DECEB}"/>
              </a:ext>
            </a:extLst>
          </p:cNvPr>
          <p:cNvSpPr/>
          <p:nvPr/>
        </p:nvSpPr>
        <p:spPr>
          <a:xfrm>
            <a:off x="3502828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CAB5D9E-FF8A-45EE-9371-048D24075F84}"/>
              </a:ext>
            </a:extLst>
          </p:cNvPr>
          <p:cNvSpPr/>
          <p:nvPr/>
        </p:nvSpPr>
        <p:spPr>
          <a:xfrm>
            <a:off x="484635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RDC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ADCF30-8889-4FAA-964B-1AE4C7BD2E3E}"/>
              </a:ext>
            </a:extLst>
          </p:cNvPr>
          <p:cNvSpPr/>
          <p:nvPr/>
        </p:nvSpPr>
        <p:spPr>
          <a:xfrm>
            <a:off x="618988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IHC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727A8F8-D7E6-46F8-AA86-ED15701DFC67}"/>
              </a:ext>
            </a:extLst>
          </p:cNvPr>
          <p:cNvSpPr/>
          <p:nvPr/>
        </p:nvSpPr>
        <p:spPr>
          <a:xfrm>
            <a:off x="752700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GAP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AEE212B-C8E2-44FB-B854-BC00B3DCEFE0}"/>
              </a:ext>
            </a:extLst>
          </p:cNvPr>
          <p:cNvSpPr/>
          <p:nvPr/>
        </p:nvSpPr>
        <p:spPr>
          <a:xfrm>
            <a:off x="887053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ED2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85DED922-1575-41D7-A04A-3D88EBDE5C8B}"/>
              </a:ext>
            </a:extLst>
          </p:cNvPr>
          <p:cNvCxnSpPr>
            <a:cxnSpLocks/>
            <a:stCxn id="43" idx="0"/>
            <a:endCxn id="42" idx="1"/>
          </p:cNvCxnSpPr>
          <p:nvPr/>
        </p:nvCxnSpPr>
        <p:spPr>
          <a:xfrm rot="5400000" flipH="1" flipV="1">
            <a:off x="4038303" y="758860"/>
            <a:ext cx="201184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0759D8A0-5293-4DB0-966D-0FEA69784FE7}"/>
              </a:ext>
            </a:extLst>
          </p:cNvPr>
          <p:cNvCxnSpPr>
            <a:cxnSpLocks/>
            <a:stCxn id="44" idx="0"/>
            <a:endCxn id="42" idx="1"/>
          </p:cNvCxnSpPr>
          <p:nvPr/>
        </p:nvCxnSpPr>
        <p:spPr>
          <a:xfrm rot="5400000" flipH="1" flipV="1">
            <a:off x="4710066" y="1430623"/>
            <a:ext cx="201184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B35B241E-2AF3-46CC-A0E4-CE50E7282320}"/>
              </a:ext>
            </a:extLst>
          </p:cNvPr>
          <p:cNvCxnSpPr>
            <a:cxnSpLocks/>
            <a:stCxn id="45" idx="0"/>
            <a:endCxn id="42" idx="1"/>
          </p:cNvCxnSpPr>
          <p:nvPr/>
        </p:nvCxnSpPr>
        <p:spPr>
          <a:xfrm rot="5400000" flipH="1" flipV="1">
            <a:off x="5381829" y="2102386"/>
            <a:ext cx="201184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C489FC26-9FBB-4A62-9AFA-0F374ADA76BB}"/>
              </a:ext>
            </a:extLst>
          </p:cNvPr>
          <p:cNvCxnSpPr>
            <a:cxnSpLocks/>
            <a:stCxn id="46" idx="0"/>
            <a:endCxn id="42" idx="3"/>
          </p:cNvCxnSpPr>
          <p:nvPr/>
        </p:nvCxnSpPr>
        <p:spPr>
          <a:xfrm rot="16200000" flipV="1">
            <a:off x="6663986" y="2092363"/>
            <a:ext cx="201184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EB0245D1-79D0-401F-913C-8BEC3D13E253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>
          <a:xfrm>
            <a:off x="6728882" y="2027467"/>
            <a:ext cx="1408516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E34E5D2-738D-4832-A278-9E1B96A3EB0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>
            <a:off x="6728882" y="2027467"/>
            <a:ext cx="2752042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091E42E7-7EC4-4EAD-BD85-A44AFC95C6F4}"/>
              </a:ext>
            </a:extLst>
          </p:cNvPr>
          <p:cNvSpPr/>
          <p:nvPr/>
        </p:nvSpPr>
        <p:spPr>
          <a:xfrm>
            <a:off x="5508094" y="254851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4º Período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6D03A31-80BF-4144-BA5C-0A79E9DD636D}"/>
              </a:ext>
            </a:extLst>
          </p:cNvPr>
          <p:cNvSpPr/>
          <p:nvPr/>
        </p:nvSpPr>
        <p:spPr>
          <a:xfrm>
            <a:off x="2159302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BD2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C7C8B24-0BA0-4A55-80D3-0C856B0EB391}"/>
              </a:ext>
            </a:extLst>
          </p:cNvPr>
          <p:cNvSpPr/>
          <p:nvPr/>
        </p:nvSpPr>
        <p:spPr>
          <a:xfrm>
            <a:off x="3502828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ADM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C366456-FE3C-4DA4-9670-2B47BEC093E8}"/>
              </a:ext>
            </a:extLst>
          </p:cNvPr>
          <p:cNvSpPr/>
          <p:nvPr/>
        </p:nvSpPr>
        <p:spPr>
          <a:xfrm>
            <a:off x="484635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SOP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BE04430-5CD0-407C-9E6E-132AB78033C8}"/>
              </a:ext>
            </a:extLst>
          </p:cNvPr>
          <p:cNvSpPr/>
          <p:nvPr/>
        </p:nvSpPr>
        <p:spPr>
          <a:xfrm>
            <a:off x="618988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LP2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CE72A03-8CF2-427E-A55D-42ADA6840879}"/>
              </a:ext>
            </a:extLst>
          </p:cNvPr>
          <p:cNvSpPr/>
          <p:nvPr/>
        </p:nvSpPr>
        <p:spPr>
          <a:xfrm>
            <a:off x="752700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8315DF0-1DD5-4CAD-9F6B-D3F747D75882}"/>
              </a:ext>
            </a:extLst>
          </p:cNvPr>
          <p:cNvSpPr/>
          <p:nvPr/>
        </p:nvSpPr>
        <p:spPr>
          <a:xfrm>
            <a:off x="887053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DW1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D58398C7-E0DE-4CF9-8307-AA6BADC9412D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4050335" y="137588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EC1AF024-5FA2-4EFA-A3EB-3B2B8D64F628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rot="5400000" flipH="1" flipV="1">
            <a:off x="4722098" y="204764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F992C374-453C-4981-9BD6-8D9856DAA57E}"/>
              </a:ext>
            </a:extLst>
          </p:cNvPr>
          <p:cNvCxnSpPr>
            <a:cxnSpLocks/>
            <a:stCxn id="58" idx="0"/>
            <a:endCxn id="55" idx="1"/>
          </p:cNvCxnSpPr>
          <p:nvPr/>
        </p:nvCxnSpPr>
        <p:spPr>
          <a:xfrm rot="5400000" flipH="1" flipV="1">
            <a:off x="5393861" y="271940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A3BE6777-38A9-4195-8466-3CA43BCE5D4F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rot="16200000" flipV="1">
            <a:off x="6676018" y="270938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CDBE67C-423C-48C9-B9DF-D42282E95463}"/>
              </a:ext>
            </a:extLst>
          </p:cNvPr>
          <p:cNvCxnSpPr>
            <a:stCxn id="55" idx="3"/>
            <a:endCxn id="60" idx="0"/>
          </p:cNvCxnSpPr>
          <p:nvPr/>
        </p:nvCxnSpPr>
        <p:spPr>
          <a:xfrm>
            <a:off x="6728882" y="265651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F071A1A-842E-449D-A013-026E03EE8227}"/>
              </a:ext>
            </a:extLst>
          </p:cNvPr>
          <p:cNvCxnSpPr>
            <a:stCxn id="55" idx="3"/>
            <a:endCxn id="61" idx="0"/>
          </p:cNvCxnSpPr>
          <p:nvPr/>
        </p:nvCxnSpPr>
        <p:spPr>
          <a:xfrm>
            <a:off x="6728882" y="265651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87708AE3-F6EE-4375-8E5E-D862FD641D8E}"/>
              </a:ext>
            </a:extLst>
          </p:cNvPr>
          <p:cNvSpPr/>
          <p:nvPr/>
        </p:nvSpPr>
        <p:spPr>
          <a:xfrm>
            <a:off x="5516110" y="316673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5º Período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14F1A27-14A8-4078-ABF3-A5C34687DFC4}"/>
              </a:ext>
            </a:extLst>
          </p:cNvPr>
          <p:cNvSpPr/>
          <p:nvPr/>
        </p:nvSpPr>
        <p:spPr>
          <a:xfrm>
            <a:off x="2167318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ABD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282680E-7126-4910-8C18-46785E1CBA39}"/>
              </a:ext>
            </a:extLst>
          </p:cNvPr>
          <p:cNvSpPr/>
          <p:nvPr/>
        </p:nvSpPr>
        <p:spPr>
          <a:xfrm>
            <a:off x="3510844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DW2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EE6EB1-312E-405C-A417-7CA45B5E92EA}"/>
              </a:ext>
            </a:extLst>
          </p:cNvPr>
          <p:cNvSpPr/>
          <p:nvPr/>
        </p:nvSpPr>
        <p:spPr>
          <a:xfrm>
            <a:off x="485437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IDS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2BD787F-9BBE-4F98-A93A-1FD7663D59FB}"/>
              </a:ext>
            </a:extLst>
          </p:cNvPr>
          <p:cNvSpPr/>
          <p:nvPr/>
        </p:nvSpPr>
        <p:spPr>
          <a:xfrm>
            <a:off x="619789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ES2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061B239-A67E-4C3B-93A9-7FE3112182AC}"/>
              </a:ext>
            </a:extLst>
          </p:cNvPr>
          <p:cNvSpPr/>
          <p:nvPr/>
        </p:nvSpPr>
        <p:spPr>
          <a:xfrm>
            <a:off x="753502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PJI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F5E946B-5B3B-48C9-99AD-DEFCD558281A}"/>
              </a:ext>
            </a:extLst>
          </p:cNvPr>
          <p:cNvSpPr/>
          <p:nvPr/>
        </p:nvSpPr>
        <p:spPr>
          <a:xfrm>
            <a:off x="887854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EST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0C89FD5E-DA75-4D6B-8035-2E2F0ACE9F8F}"/>
              </a:ext>
            </a:extLst>
          </p:cNvPr>
          <p:cNvCxnSpPr>
            <a:cxnSpLocks/>
            <a:stCxn id="70" idx="0"/>
            <a:endCxn id="69" idx="1"/>
          </p:cNvCxnSpPr>
          <p:nvPr/>
        </p:nvCxnSpPr>
        <p:spPr>
          <a:xfrm rot="5400000" flipH="1" flipV="1">
            <a:off x="4052335" y="200011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1BF6FF89-5351-44F9-A828-B0891AC3DA0C}"/>
              </a:ext>
            </a:extLst>
          </p:cNvPr>
          <p:cNvCxnSpPr>
            <a:cxnSpLocks/>
            <a:stCxn id="71" idx="0"/>
            <a:endCxn id="69" idx="1"/>
          </p:cNvCxnSpPr>
          <p:nvPr/>
        </p:nvCxnSpPr>
        <p:spPr>
          <a:xfrm rot="5400000" flipH="1" flipV="1">
            <a:off x="4724098" y="267187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C3E9A313-084C-490B-949A-B75D4F5DCE28}"/>
              </a:ext>
            </a:extLst>
          </p:cNvPr>
          <p:cNvCxnSpPr>
            <a:cxnSpLocks/>
            <a:stCxn id="72" idx="0"/>
            <a:endCxn id="69" idx="1"/>
          </p:cNvCxnSpPr>
          <p:nvPr/>
        </p:nvCxnSpPr>
        <p:spPr>
          <a:xfrm rot="5400000" flipH="1" flipV="1">
            <a:off x="5395861" y="334364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8378EC1-28BE-4DCD-92AD-BC04B442330B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6678018" y="333361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9E240305-DE74-4651-9109-C065645F0EE3}"/>
              </a:ext>
            </a:extLst>
          </p:cNvPr>
          <p:cNvCxnSpPr>
            <a:cxnSpLocks/>
            <a:stCxn id="69" idx="3"/>
            <a:endCxn id="74" idx="0"/>
          </p:cNvCxnSpPr>
          <p:nvPr/>
        </p:nvCxnSpPr>
        <p:spPr>
          <a:xfrm>
            <a:off x="6736898" y="327473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C2652162-5EE8-4000-872F-4734B5D5F075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>
            <a:off x="6736898" y="327473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7BE9446D-98F5-42FE-B8AC-DB2CB0D8096D}"/>
              </a:ext>
            </a:extLst>
          </p:cNvPr>
          <p:cNvSpPr/>
          <p:nvPr/>
        </p:nvSpPr>
        <p:spPr>
          <a:xfrm>
            <a:off x="5516110" y="380782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6º Período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6A9F43D4-BFF5-4807-A97D-4E3477148A69}"/>
              </a:ext>
            </a:extLst>
          </p:cNvPr>
          <p:cNvSpPr/>
          <p:nvPr/>
        </p:nvSpPr>
        <p:spPr>
          <a:xfrm>
            <a:off x="2167318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SIG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A6A92EE-0BED-417B-A66C-6AF169730B84}"/>
              </a:ext>
            </a:extLst>
          </p:cNvPr>
          <p:cNvSpPr/>
          <p:nvPr/>
        </p:nvSpPr>
        <p:spPr>
          <a:xfrm>
            <a:off x="3510844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B52E5B54-1300-417C-865B-C62368CE3C25}"/>
              </a:ext>
            </a:extLst>
          </p:cNvPr>
          <p:cNvSpPr/>
          <p:nvPr/>
        </p:nvSpPr>
        <p:spPr>
          <a:xfrm>
            <a:off x="485437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DW3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15B0822-8C33-44AD-A651-FD282557D00C}"/>
              </a:ext>
            </a:extLst>
          </p:cNvPr>
          <p:cNvSpPr/>
          <p:nvPr/>
        </p:nvSpPr>
        <p:spPr>
          <a:xfrm>
            <a:off x="6197896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SSI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7E666C51-5787-4531-A41E-BCCB2D68CDE6}"/>
              </a:ext>
            </a:extLst>
          </p:cNvPr>
          <p:cNvSpPr/>
          <p:nvPr/>
        </p:nvSpPr>
        <p:spPr>
          <a:xfrm>
            <a:off x="753502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ICD</a:t>
            </a:r>
          </a:p>
        </p:txBody>
      </p: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7BBB869F-4C68-43E1-B839-E33902918974}"/>
              </a:ext>
            </a:extLst>
          </p:cNvPr>
          <p:cNvCxnSpPr>
            <a:cxnSpLocks/>
            <a:stCxn id="83" idx="0"/>
            <a:endCxn id="82" idx="1"/>
          </p:cNvCxnSpPr>
          <p:nvPr/>
        </p:nvCxnSpPr>
        <p:spPr>
          <a:xfrm rot="5400000" flipH="1" flipV="1">
            <a:off x="4052335" y="2641198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C5CE6D27-ED58-4005-A8B8-AE50B6B17F29}"/>
              </a:ext>
            </a:extLst>
          </p:cNvPr>
          <p:cNvCxnSpPr>
            <a:cxnSpLocks/>
            <a:stCxn id="84" idx="0"/>
            <a:endCxn id="82" idx="1"/>
          </p:cNvCxnSpPr>
          <p:nvPr/>
        </p:nvCxnSpPr>
        <p:spPr>
          <a:xfrm rot="5400000" flipH="1" flipV="1">
            <a:off x="4724098" y="3312961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9EB8B920-DB0F-4571-A2AD-B620E35BE1F4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rot="5400000" flipH="1" flipV="1">
            <a:off x="5395861" y="3984724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BF56D536-3C7B-44AA-8ED6-E602AED00C73}"/>
              </a:ext>
            </a:extLst>
          </p:cNvPr>
          <p:cNvCxnSpPr>
            <a:cxnSpLocks/>
            <a:stCxn id="86" idx="0"/>
            <a:endCxn id="82" idx="3"/>
          </p:cNvCxnSpPr>
          <p:nvPr/>
        </p:nvCxnSpPr>
        <p:spPr>
          <a:xfrm rot="16200000" flipV="1">
            <a:off x="6678018" y="3974701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1F084FF4-93FD-44E8-9A27-838E9857EBD3}"/>
              </a:ext>
            </a:extLst>
          </p:cNvPr>
          <p:cNvCxnSpPr>
            <a:cxnSpLocks/>
            <a:stCxn id="82" idx="3"/>
            <a:endCxn id="87" idx="0"/>
          </p:cNvCxnSpPr>
          <p:nvPr/>
        </p:nvCxnSpPr>
        <p:spPr>
          <a:xfrm>
            <a:off x="6736898" y="3915821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E7E2235-1735-4CF2-BDF9-AF5B38BE57AB}"/>
              </a:ext>
            </a:extLst>
          </p:cNvPr>
          <p:cNvSpPr/>
          <p:nvPr/>
        </p:nvSpPr>
        <p:spPr>
          <a:xfrm>
            <a:off x="5516110" y="443346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7º Período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A848FC6-FE32-4B59-B494-9DDEDB438AC5}"/>
              </a:ext>
            </a:extLst>
          </p:cNvPr>
          <p:cNvSpPr/>
          <p:nvPr/>
        </p:nvSpPr>
        <p:spPr>
          <a:xfrm>
            <a:off x="2167318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DM2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E95B6775-8545-4248-B949-24193483401B}"/>
              </a:ext>
            </a:extLst>
          </p:cNvPr>
          <p:cNvSpPr/>
          <p:nvPr/>
        </p:nvSpPr>
        <p:spPr>
          <a:xfrm>
            <a:off x="3510844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GPR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87E7DCA0-E269-4460-B523-62C39E09AF05}"/>
              </a:ext>
            </a:extLst>
          </p:cNvPr>
          <p:cNvSpPr/>
          <p:nvPr/>
        </p:nvSpPr>
        <p:spPr>
          <a:xfrm>
            <a:off x="485437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CTB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4D875E92-4AEE-4EE3-8C1B-D566218D3478}"/>
              </a:ext>
            </a:extLst>
          </p:cNvPr>
          <p:cNvSpPr/>
          <p:nvPr/>
        </p:nvSpPr>
        <p:spPr>
          <a:xfrm>
            <a:off x="619789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CEE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69538FC4-C5C2-41A3-AF76-20A2640F9710}"/>
              </a:ext>
            </a:extLst>
          </p:cNvPr>
          <p:cNvSpPr/>
          <p:nvPr/>
        </p:nvSpPr>
        <p:spPr>
          <a:xfrm>
            <a:off x="753502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MP1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0A758377-14BE-405D-8B08-C10D6581981A}"/>
              </a:ext>
            </a:extLst>
          </p:cNvPr>
          <p:cNvSpPr/>
          <p:nvPr/>
        </p:nvSpPr>
        <p:spPr>
          <a:xfrm>
            <a:off x="887854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ARB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DAFEA808-9DDC-4243-82AF-941704F2B860}"/>
              </a:ext>
            </a:extLst>
          </p:cNvPr>
          <p:cNvCxnSpPr>
            <a:cxnSpLocks/>
            <a:stCxn id="143" idx="0"/>
            <a:endCxn id="142" idx="1"/>
          </p:cNvCxnSpPr>
          <p:nvPr/>
        </p:nvCxnSpPr>
        <p:spPr>
          <a:xfrm rot="5400000" flipH="1" flipV="1">
            <a:off x="4058351" y="326083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AB7F4DD-E89B-4ED3-B824-A3E9ED10F178}"/>
              </a:ext>
            </a:extLst>
          </p:cNvPr>
          <p:cNvCxnSpPr>
            <a:cxnSpLocks/>
            <a:stCxn id="144" idx="0"/>
            <a:endCxn id="142" idx="1"/>
          </p:cNvCxnSpPr>
          <p:nvPr/>
        </p:nvCxnSpPr>
        <p:spPr>
          <a:xfrm rot="5400000" flipH="1" flipV="1">
            <a:off x="4730114" y="393259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B97899AC-09F9-406F-99F0-AA2B56802877}"/>
              </a:ext>
            </a:extLst>
          </p:cNvPr>
          <p:cNvCxnSpPr>
            <a:cxnSpLocks/>
            <a:stCxn id="145" idx="0"/>
            <a:endCxn id="142" idx="1"/>
          </p:cNvCxnSpPr>
          <p:nvPr/>
        </p:nvCxnSpPr>
        <p:spPr>
          <a:xfrm rot="5400000" flipH="1" flipV="1">
            <a:off x="5401877" y="460435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349DF59D-3ADA-41F4-A017-DA7CEF126516}"/>
              </a:ext>
            </a:extLst>
          </p:cNvPr>
          <p:cNvCxnSpPr>
            <a:cxnSpLocks/>
            <a:stCxn id="146" idx="0"/>
            <a:endCxn id="142" idx="3"/>
          </p:cNvCxnSpPr>
          <p:nvPr/>
        </p:nvCxnSpPr>
        <p:spPr>
          <a:xfrm rot="16200000" flipV="1">
            <a:off x="6684034" y="459433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66D69609-8617-4B80-9C4B-BBB938FE59AB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>
            <a:off x="6736898" y="454146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014E6005-88F1-416B-BF15-D22571F3E348}"/>
              </a:ext>
            </a:extLst>
          </p:cNvPr>
          <p:cNvCxnSpPr>
            <a:stCxn id="142" idx="3"/>
            <a:endCxn id="148" idx="0"/>
          </p:cNvCxnSpPr>
          <p:nvPr/>
        </p:nvCxnSpPr>
        <p:spPr>
          <a:xfrm>
            <a:off x="6736898" y="454146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849C17AF-F87F-4A92-8578-66DABA42DAE2}"/>
              </a:ext>
            </a:extLst>
          </p:cNvPr>
          <p:cNvSpPr/>
          <p:nvPr/>
        </p:nvSpPr>
        <p:spPr>
          <a:xfrm>
            <a:off x="5524126" y="505168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8º Período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3A5AA5BA-F88F-4D6C-AABF-CBFC862A625B}"/>
              </a:ext>
            </a:extLst>
          </p:cNvPr>
          <p:cNvSpPr/>
          <p:nvPr/>
        </p:nvSpPr>
        <p:spPr>
          <a:xfrm>
            <a:off x="2175334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IAR</a:t>
            </a: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B13786A-6755-46BB-89E9-81766B15A546}"/>
              </a:ext>
            </a:extLst>
          </p:cNvPr>
          <p:cNvSpPr/>
          <p:nvPr/>
        </p:nvSpPr>
        <p:spPr>
          <a:xfrm>
            <a:off x="3518860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EFI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E6C8FA44-68F1-4FB3-9AEA-00A4DA032AF0}"/>
              </a:ext>
            </a:extLst>
          </p:cNvPr>
          <p:cNvSpPr/>
          <p:nvPr/>
        </p:nvSpPr>
        <p:spPr>
          <a:xfrm>
            <a:off x="486238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TTI</a:t>
            </a: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37B2A57C-3886-43FD-ABB0-7DB12AA11C15}"/>
              </a:ext>
            </a:extLst>
          </p:cNvPr>
          <p:cNvSpPr/>
          <p:nvPr/>
        </p:nvSpPr>
        <p:spPr>
          <a:xfrm>
            <a:off x="620591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MSI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DF86A9B2-7463-4E02-B9A4-7D7AE6E3118A}"/>
              </a:ext>
            </a:extLst>
          </p:cNvPr>
          <p:cNvSpPr/>
          <p:nvPr/>
        </p:nvSpPr>
        <p:spPr>
          <a:xfrm>
            <a:off x="754303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EMP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3D1593B4-8BF0-4701-B682-6F16CDBE2F30}"/>
              </a:ext>
            </a:extLst>
          </p:cNvPr>
          <p:cNvSpPr/>
          <p:nvPr/>
        </p:nvSpPr>
        <p:spPr>
          <a:xfrm>
            <a:off x="888656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MP2</a:t>
            </a:r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76F8ACFE-C9B1-4144-8589-3CE09456CC64}"/>
              </a:ext>
            </a:extLst>
          </p:cNvPr>
          <p:cNvCxnSpPr>
            <a:cxnSpLocks/>
            <a:stCxn id="156" idx="0"/>
            <a:endCxn id="155" idx="1"/>
          </p:cNvCxnSpPr>
          <p:nvPr/>
        </p:nvCxnSpPr>
        <p:spPr>
          <a:xfrm rot="5400000" flipH="1" flipV="1">
            <a:off x="4060351" y="388506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6AFEF78-5CD7-4A95-A2E1-47DCCD37062F}"/>
              </a:ext>
            </a:extLst>
          </p:cNvPr>
          <p:cNvCxnSpPr>
            <a:cxnSpLocks/>
            <a:stCxn id="157" idx="0"/>
            <a:endCxn id="155" idx="1"/>
          </p:cNvCxnSpPr>
          <p:nvPr/>
        </p:nvCxnSpPr>
        <p:spPr>
          <a:xfrm rot="5400000" flipH="1" flipV="1">
            <a:off x="4732114" y="455682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2B4E5F99-0779-4692-93E9-677B822B375D}"/>
              </a:ext>
            </a:extLst>
          </p:cNvPr>
          <p:cNvCxnSpPr>
            <a:cxnSpLocks/>
            <a:stCxn id="158" idx="0"/>
            <a:endCxn id="155" idx="1"/>
          </p:cNvCxnSpPr>
          <p:nvPr/>
        </p:nvCxnSpPr>
        <p:spPr>
          <a:xfrm rot="5400000" flipH="1" flipV="1">
            <a:off x="5403877" y="522859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2DB1D1B8-5621-497E-9755-1A7130752E3F}"/>
              </a:ext>
            </a:extLst>
          </p:cNvPr>
          <p:cNvCxnSpPr>
            <a:cxnSpLocks/>
            <a:stCxn id="159" idx="0"/>
            <a:endCxn id="155" idx="3"/>
          </p:cNvCxnSpPr>
          <p:nvPr/>
        </p:nvCxnSpPr>
        <p:spPr>
          <a:xfrm rot="16200000" flipV="1">
            <a:off x="6686034" y="521856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F95CC039-954B-4A96-9C35-44C1E39AD9E6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>
            <a:off x="6744914" y="515968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16D37409-0DC2-4366-91FB-9C5E7DD65929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6744914" y="515968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inal de Multiplicação 167">
            <a:extLst>
              <a:ext uri="{FF2B5EF4-FFF2-40B4-BE49-F238E27FC236}">
                <a16:creationId xmlns:a16="http://schemas.microsoft.com/office/drawing/2014/main" id="{24754B25-1A1D-4F5F-B38B-4F26FB7B12B9}"/>
              </a:ext>
            </a:extLst>
          </p:cNvPr>
          <p:cNvSpPr/>
          <p:nvPr/>
        </p:nvSpPr>
        <p:spPr>
          <a:xfrm>
            <a:off x="3608317" y="926530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Sinal de Multiplicação 168">
            <a:extLst>
              <a:ext uri="{FF2B5EF4-FFF2-40B4-BE49-F238E27FC236}">
                <a16:creationId xmlns:a16="http://schemas.microsoft.com/office/drawing/2014/main" id="{AEC10760-DA7B-410E-A314-8BFC89EA626F}"/>
              </a:ext>
            </a:extLst>
          </p:cNvPr>
          <p:cNvSpPr/>
          <p:nvPr/>
        </p:nvSpPr>
        <p:spPr>
          <a:xfrm>
            <a:off x="2116380" y="1559946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Sinal de Multiplicação 169">
            <a:extLst>
              <a:ext uri="{FF2B5EF4-FFF2-40B4-BE49-F238E27FC236}">
                <a16:creationId xmlns:a16="http://schemas.microsoft.com/office/drawing/2014/main" id="{1883EE76-98BC-4F29-8190-BBF47AB24F4C}"/>
              </a:ext>
            </a:extLst>
          </p:cNvPr>
          <p:cNvSpPr/>
          <p:nvPr/>
        </p:nvSpPr>
        <p:spPr>
          <a:xfrm>
            <a:off x="3478750" y="1536934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Sinal de Multiplicação 170">
            <a:extLst>
              <a:ext uri="{FF2B5EF4-FFF2-40B4-BE49-F238E27FC236}">
                <a16:creationId xmlns:a16="http://schemas.microsoft.com/office/drawing/2014/main" id="{8A508BDD-5B7C-4071-9F81-97F7C71AEF7D}"/>
              </a:ext>
            </a:extLst>
          </p:cNvPr>
          <p:cNvSpPr/>
          <p:nvPr/>
        </p:nvSpPr>
        <p:spPr>
          <a:xfrm>
            <a:off x="8921510" y="2163558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b="1" dirty="0"/>
              <a:t>AVALIAÇÕES:</a:t>
            </a:r>
          </a:p>
          <a:p>
            <a:pPr lvl="1"/>
            <a:r>
              <a:rPr lang="pt-BR" dirty="0"/>
              <a:t>1º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sala (4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(6 pontos).</a:t>
            </a:r>
          </a:p>
          <a:p>
            <a:pPr lvl="1"/>
            <a:r>
              <a:rPr lang="pt-BR" dirty="0"/>
              <a:t>2º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</a:t>
            </a:r>
            <a:r>
              <a:rPr lang="pt-BR">
                <a:solidFill>
                  <a:srgbClr val="FF0000"/>
                </a:solidFill>
              </a:rPr>
              <a:t>sala (4 </a:t>
            </a:r>
            <a:r>
              <a:rPr lang="pt-BR" dirty="0">
                <a:solidFill>
                  <a:srgbClr val="FF0000"/>
                </a:solidFill>
              </a:rPr>
              <a:t>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(6 pontos).</a:t>
            </a:r>
          </a:p>
          <a:p>
            <a:pPr marL="971550" lvl="1" indent="-457200"/>
            <a:r>
              <a:rPr lang="pt-BR" dirty="0"/>
              <a:t>MÉDIA:</a:t>
            </a:r>
          </a:p>
          <a:p>
            <a:pPr marL="1371600" lvl="2" indent="-457200"/>
            <a:r>
              <a:rPr lang="pt-BR" dirty="0">
                <a:solidFill>
                  <a:srgbClr val="FF0000"/>
                </a:solidFill>
              </a:rPr>
              <a:t>(Bimestre 1 + bimestre 2)/2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31198</TotalTime>
  <Words>1416</Words>
  <Application>Microsoft Office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Lato</vt:lpstr>
      <vt:lpstr>Rockwell (corpo)</vt:lpstr>
      <vt:lpstr>Tw Cen MT</vt:lpstr>
      <vt:lpstr>Circuito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Oliveira Lopes</dc:creator>
  <cp:lastModifiedBy>Ivan Oliveira Lopes</cp:lastModifiedBy>
  <cp:revision>77</cp:revision>
  <dcterms:created xsi:type="dcterms:W3CDTF">2021-03-15T18:57:14Z</dcterms:created>
  <dcterms:modified xsi:type="dcterms:W3CDTF">2022-03-29T01:59:25Z</dcterms:modified>
</cp:coreProperties>
</file>