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900820ab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900820ab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862da02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862da02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900820ab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900820ab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4900820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4900820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862da02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862da0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862da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862da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862da0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862da0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900820ab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900820ab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900820ab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900820ab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900820ab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900820ab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900820ab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900820ab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11749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rs.usda.gov/data-products/food-availability-per-capita-data-system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bpedia.org/page/Obesity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du47249/obesity-stat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talog.data.gov/dataset/heart-disease-mortality-data-among-us-adults-35-by-state-territory-and-county-d31fc/resource/5974720b-7972-4272-8eb1-277dfdc538c2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105450" y="452225"/>
            <a:ext cx="2933100" cy="8379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Kinda SUS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47100" y="3015475"/>
            <a:ext cx="5336100" cy="17688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Felipe Hideki - </a:t>
            </a:r>
            <a:r>
              <a:rPr lang="pt-BR" sz="2500"/>
              <a:t>196767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Julio Kiyoshi - 200483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Matheus Fernandes - 222228</a:t>
            </a:r>
            <a:endParaRPr sz="2500"/>
          </a:p>
        </p:txBody>
      </p:sp>
      <p:sp>
        <p:nvSpPr>
          <p:cNvPr id="57" name="Google Shape;57;p13"/>
          <p:cNvSpPr/>
          <p:nvPr/>
        </p:nvSpPr>
        <p:spPr>
          <a:xfrm>
            <a:off x="1312450" y="1602050"/>
            <a:ext cx="6759300" cy="11052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Etapa 2 - Seleção de Fonte de Dados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MC 536 - 2020s2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513600" y="503575"/>
            <a:ext cx="8116800" cy="7554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Food Availability</a:t>
            </a: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(xls) </a:t>
            </a: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- 04</a:t>
            </a:r>
            <a:endParaRPr/>
          </a:p>
        </p:txBody>
      </p:sp>
      <p:grpSp>
        <p:nvGrpSpPr>
          <p:cNvPr id="127" name="Google Shape;127;p22"/>
          <p:cNvGrpSpPr/>
          <p:nvPr/>
        </p:nvGrpSpPr>
        <p:grpSpPr>
          <a:xfrm>
            <a:off x="333775" y="1528125"/>
            <a:ext cx="4108727" cy="3450600"/>
            <a:chOff x="557840" y="1528125"/>
            <a:chExt cx="8102400" cy="3450600"/>
          </a:xfrm>
        </p:grpSpPr>
        <p:sp>
          <p:nvSpPr>
            <p:cNvPr id="128" name="Google Shape;128;p22"/>
            <p:cNvSpPr/>
            <p:nvPr/>
          </p:nvSpPr>
          <p:spPr>
            <a:xfrm>
              <a:off x="557840" y="1528125"/>
              <a:ext cx="81024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29" name="Google Shape;129;p22"/>
            <p:cNvSpPr txBox="1"/>
            <p:nvPr/>
          </p:nvSpPr>
          <p:spPr>
            <a:xfrm>
              <a:off x="788700" y="1774575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Link: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u="sng">
                  <a:solidFill>
                    <a:srgbClr val="B45F06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https://www.ers.usda.gov/data-products/food-availability-per-capita-data-system/</a:t>
              </a:r>
              <a:endParaRPr sz="2000">
                <a:solidFill>
                  <a:srgbClr val="B45F06"/>
                </a:solidFill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Descrição:</a:t>
              </a:r>
              <a:br>
                <a:rPr lang="pt-BR" sz="2000"/>
              </a:br>
              <a:r>
                <a:rPr lang="pt-BR" sz="2000"/>
                <a:t>Disponibilidade de comida per capita nos EUA.</a:t>
              </a:r>
              <a:endParaRPr sz="2000">
                <a:solidFill>
                  <a:srgbClr val="B45F06"/>
                </a:solidFill>
              </a:endParaRPr>
            </a:p>
          </p:txBody>
        </p:sp>
      </p:grpSp>
      <p:grpSp>
        <p:nvGrpSpPr>
          <p:cNvPr id="130" name="Google Shape;130;p22"/>
          <p:cNvGrpSpPr/>
          <p:nvPr/>
        </p:nvGrpSpPr>
        <p:grpSpPr>
          <a:xfrm>
            <a:off x="4701450" y="1528125"/>
            <a:ext cx="4108800" cy="3450600"/>
            <a:chOff x="4965462" y="1515775"/>
            <a:chExt cx="4108800" cy="3450600"/>
          </a:xfrm>
        </p:grpSpPr>
        <p:sp>
          <p:nvSpPr>
            <p:cNvPr id="131" name="Google Shape;131;p22"/>
            <p:cNvSpPr/>
            <p:nvPr/>
          </p:nvSpPr>
          <p:spPr>
            <a:xfrm>
              <a:off x="4965462" y="1515775"/>
              <a:ext cx="4108800" cy="3450600"/>
            </a:xfrm>
            <a:prstGeom prst="flowChartAlternateProcess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132" name="Google Shape;13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0388" y="1824300"/>
              <a:ext cx="3878925" cy="283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513600" y="503575"/>
            <a:ext cx="8116800" cy="7554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Global Dietary Database </a:t>
            </a:r>
            <a:r>
              <a:rPr lang="pt-BR" sz="3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(csv) - 05</a:t>
            </a:r>
            <a:endParaRPr sz="1300"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333775" y="1528125"/>
            <a:ext cx="4108727" cy="3450600"/>
            <a:chOff x="557840" y="1528125"/>
            <a:chExt cx="8102400" cy="3450600"/>
          </a:xfrm>
        </p:grpSpPr>
        <p:sp>
          <p:nvSpPr>
            <p:cNvPr id="139" name="Google Shape;139;p23"/>
            <p:cNvSpPr/>
            <p:nvPr/>
          </p:nvSpPr>
          <p:spPr>
            <a:xfrm>
              <a:off x="557840" y="1528125"/>
              <a:ext cx="81024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40" name="Google Shape;140;p23"/>
            <p:cNvSpPr txBox="1"/>
            <p:nvPr/>
          </p:nvSpPr>
          <p:spPr>
            <a:xfrm>
              <a:off x="788700" y="1774575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Link: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B45F06"/>
                  </a:solidFill>
                </a:rPr>
                <a:t>https://www.globaldietarydatabase.org/</a:t>
              </a:r>
              <a:endParaRPr sz="2000">
                <a:solidFill>
                  <a:srgbClr val="B45F06"/>
                </a:solidFill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Descrição:</a:t>
              </a:r>
              <a:br>
                <a:rPr lang="pt-BR" sz="2000"/>
              </a:br>
              <a:r>
                <a:rPr lang="pt-BR" sz="2000"/>
                <a:t>Consumo de grupos de alimentos em diversos países, separado por faixa etária, nível de educação, entre outros.</a:t>
              </a:r>
              <a:endParaRPr sz="2000">
                <a:solidFill>
                  <a:srgbClr val="B45F06"/>
                </a:solidFill>
              </a:endParaRPr>
            </a:p>
          </p:txBody>
        </p:sp>
      </p:grp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650" y="2036237"/>
            <a:ext cx="4271074" cy="2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4"/>
          <p:cNvGrpSpPr/>
          <p:nvPr/>
        </p:nvGrpSpPr>
        <p:grpSpPr>
          <a:xfrm>
            <a:off x="322650" y="1515775"/>
            <a:ext cx="8501100" cy="3450600"/>
            <a:chOff x="322650" y="1515775"/>
            <a:chExt cx="8501100" cy="3450600"/>
          </a:xfrm>
        </p:grpSpPr>
        <p:sp>
          <p:nvSpPr>
            <p:cNvPr id="147" name="Google Shape;147;p24"/>
            <p:cNvSpPr/>
            <p:nvPr/>
          </p:nvSpPr>
          <p:spPr>
            <a:xfrm>
              <a:off x="322650" y="1515775"/>
              <a:ext cx="85011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48" name="Google Shape;148;p24"/>
            <p:cNvSpPr txBox="1"/>
            <p:nvPr/>
          </p:nvSpPr>
          <p:spPr>
            <a:xfrm>
              <a:off x="752850" y="1642700"/>
              <a:ext cx="7640700" cy="3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Será feita uma união entre a base de dados 02 e 03, através dos índices em comum que as duas possuem, como Estado, Sexo e Raça/Etnicidade.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A base de dados 01 servirá de suporte para definições e associações mais específicas entre obesidade e problemas de coração.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Por fim, a base de dados 04 será usada para ilustrar a proporção de tipos diferentes de comida disponíveis nos EUA, enquanto a 05 poderá fornecer um comparativo global de consumo.</a:t>
              </a:r>
              <a:endParaRPr sz="2000"/>
            </a:p>
          </p:txBody>
        </p:sp>
      </p:grpSp>
      <p:sp>
        <p:nvSpPr>
          <p:cNvPr id="149" name="Google Shape;149;p24"/>
          <p:cNvSpPr/>
          <p:nvPr/>
        </p:nvSpPr>
        <p:spPr>
          <a:xfrm>
            <a:off x="2544750" y="438300"/>
            <a:ext cx="4054500" cy="8379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105450" y="452225"/>
            <a:ext cx="2933100" cy="8379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Introdução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322650" y="1515775"/>
            <a:ext cx="8501100" cy="3450600"/>
            <a:chOff x="322650" y="1515775"/>
            <a:chExt cx="8501100" cy="3450600"/>
          </a:xfrm>
        </p:grpSpPr>
        <p:sp>
          <p:nvSpPr>
            <p:cNvPr id="64" name="Google Shape;64;p14"/>
            <p:cNvSpPr/>
            <p:nvPr/>
          </p:nvSpPr>
          <p:spPr>
            <a:xfrm>
              <a:off x="322650" y="1515775"/>
              <a:ext cx="85011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788700" y="1774575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just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pt-BR" sz="2000"/>
                <a:t>O conjunto de diversos fatores, como o consumo de alimentos altamente calóricos e processados e uma rotina apertada e sedentária tornou a obesidade um dos grandes problemas enfrentados pelos EUA.</a:t>
              </a:r>
              <a:endParaRPr sz="2000"/>
            </a:p>
            <a:p>
              <a:pPr indent="-355600" lvl="0" marL="457200" rtl="0" algn="just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pt-BR" sz="2000"/>
                <a:t>Devido a sua relevância, escolhemos essa questão como tema do nosso projeto, onde serão utilizados diversos dados para entender melhor as causas da obesidade e sua relevância para a incidência de doenças cardíacas.</a:t>
              </a:r>
              <a:endParaRPr sz="2000"/>
            </a:p>
            <a:p>
              <a:pPr indent="0" lvl="0" marL="9144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71525" y="299825"/>
            <a:ext cx="7630500" cy="8379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Obesidade nos Estados unidos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322650" y="1363375"/>
            <a:ext cx="8501100" cy="3450600"/>
            <a:chOff x="322650" y="1515775"/>
            <a:chExt cx="8501100" cy="3450600"/>
          </a:xfrm>
        </p:grpSpPr>
        <p:sp>
          <p:nvSpPr>
            <p:cNvPr id="72" name="Google Shape;72;p15"/>
            <p:cNvSpPr/>
            <p:nvPr/>
          </p:nvSpPr>
          <p:spPr>
            <a:xfrm>
              <a:off x="322650" y="1515775"/>
              <a:ext cx="85011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744250" y="1686025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/>
                <a:t>Os seguintes aspectos serão analisados e discutidos:</a:t>
              </a:r>
              <a:endParaRPr sz="2300"/>
            </a:p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  <a:p>
              <a:pPr indent="-355600" lvl="0" marL="457200" rtl="0" algn="just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pt-BR" sz="2000"/>
                <a:t>Distribuição da doença nos diferentes estados e como ela afeta diferentes faixas etárias e grupos étnicos;</a:t>
              </a:r>
              <a:endParaRPr sz="2000"/>
            </a:p>
            <a:p>
              <a:pPr indent="-355600" lvl="0" marL="457200" rtl="0" algn="just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pt-BR" sz="2000"/>
                <a:t>Efeitos da obesidade na saúde cardíaca;</a:t>
              </a:r>
              <a:endParaRPr sz="2000"/>
            </a:p>
            <a:p>
              <a:pPr indent="-355600" lvl="0" marL="457200" rtl="0" algn="just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pt-BR" sz="2000"/>
                <a:t>Diferença dietária com outros países.</a:t>
              </a:r>
              <a:endParaRPr sz="2000"/>
            </a:p>
            <a:p>
              <a:pPr indent="0" lvl="0" marL="45720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75" y="152400"/>
            <a:ext cx="7349349" cy="49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75" y="71975"/>
            <a:ext cx="7049449" cy="48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544750" y="2152800"/>
            <a:ext cx="4054500" cy="8379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Bases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985950" y="452225"/>
            <a:ext cx="7172100" cy="8379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Obesity (Grafo DBpedia) - 01</a:t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318425" y="1515775"/>
            <a:ext cx="4108727" cy="3450600"/>
            <a:chOff x="557840" y="1515775"/>
            <a:chExt cx="8102400" cy="3450600"/>
          </a:xfrm>
        </p:grpSpPr>
        <p:sp>
          <p:nvSpPr>
            <p:cNvPr id="95" name="Google Shape;95;p19"/>
            <p:cNvSpPr/>
            <p:nvPr/>
          </p:nvSpPr>
          <p:spPr>
            <a:xfrm>
              <a:off x="557840" y="1515775"/>
              <a:ext cx="81024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788687" y="1774575"/>
              <a:ext cx="7640700" cy="23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Link: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u="sng">
                  <a:solidFill>
                    <a:srgbClr val="B45F06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http://dbpedia.org/page/Obesity</a:t>
              </a:r>
              <a:endParaRPr sz="2000">
                <a:solidFill>
                  <a:srgbClr val="B45F06"/>
                </a:solidFill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Descrição</a:t>
              </a:r>
              <a:r>
                <a:rPr lang="pt-BR" sz="2000"/>
                <a:t>:</a:t>
              </a:r>
              <a:br>
                <a:rPr lang="pt-BR" sz="2000"/>
              </a:br>
              <a:r>
                <a:rPr lang="pt-BR" sz="2000"/>
                <a:t>Página da DBpedia com informações úteis e definições sobre Obesidade.</a:t>
              </a:r>
              <a:endParaRPr sz="2000">
                <a:solidFill>
                  <a:srgbClr val="B45F06"/>
                </a:solidFill>
              </a:endParaRPr>
            </a:p>
          </p:txBody>
        </p:sp>
      </p:grpSp>
      <p:grpSp>
        <p:nvGrpSpPr>
          <p:cNvPr id="97" name="Google Shape;97;p19"/>
          <p:cNvGrpSpPr/>
          <p:nvPr/>
        </p:nvGrpSpPr>
        <p:grpSpPr>
          <a:xfrm>
            <a:off x="4716787" y="1515775"/>
            <a:ext cx="4108800" cy="3450600"/>
            <a:chOff x="5020100" y="1515800"/>
            <a:chExt cx="4108800" cy="3450600"/>
          </a:xfrm>
        </p:grpSpPr>
        <p:sp>
          <p:nvSpPr>
            <p:cNvPr id="98" name="Google Shape;98;p19"/>
            <p:cNvSpPr/>
            <p:nvPr/>
          </p:nvSpPr>
          <p:spPr>
            <a:xfrm>
              <a:off x="5020100" y="1515800"/>
              <a:ext cx="4108800" cy="3450600"/>
            </a:xfrm>
            <a:prstGeom prst="flowChartAlternateProcess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99" name="Google Shape;99;p19"/>
            <p:cNvPicPr preferRelativeResize="0"/>
            <p:nvPr/>
          </p:nvPicPr>
          <p:blipFill rotWithShape="1">
            <a:blip r:embed="rId4">
              <a:alphaModFix/>
            </a:blip>
            <a:srcRect b="5603" l="2090" r="24054" t="11497"/>
            <a:stretch/>
          </p:blipFill>
          <p:spPr>
            <a:xfrm>
              <a:off x="5131500" y="2038225"/>
              <a:ext cx="3932575" cy="258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 rotWithShape="1">
            <a:blip r:embed="rId4">
              <a:alphaModFix/>
            </a:blip>
            <a:srcRect b="0" l="3221" r="28097" t="0"/>
            <a:stretch/>
          </p:blipFill>
          <p:spPr>
            <a:xfrm>
              <a:off x="5191450" y="1679000"/>
              <a:ext cx="3656801" cy="31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1359900" y="555775"/>
            <a:ext cx="6424200" cy="7554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Obesity Stats (CSV) - 02</a:t>
            </a:r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330974" y="1503800"/>
            <a:ext cx="4091579" cy="3450600"/>
            <a:chOff x="358516" y="1587725"/>
            <a:chExt cx="8501100" cy="3450600"/>
          </a:xfrm>
        </p:grpSpPr>
        <p:sp>
          <p:nvSpPr>
            <p:cNvPr id="107" name="Google Shape;107;p20"/>
            <p:cNvSpPr/>
            <p:nvPr/>
          </p:nvSpPr>
          <p:spPr>
            <a:xfrm>
              <a:off x="358516" y="1587725"/>
              <a:ext cx="85011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788700" y="1834175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Link: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u="sng">
                  <a:solidFill>
                    <a:srgbClr val="B45F06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https://www.kaggle.com/adu47249/obesity-stats</a:t>
              </a:r>
              <a:endParaRPr sz="2000">
                <a:solidFill>
                  <a:srgbClr val="B45F06"/>
                </a:solidFill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Descrição:</a:t>
              </a:r>
              <a:br>
                <a:rPr lang="pt-BR" sz="2000"/>
              </a:br>
              <a:r>
                <a:rPr lang="pt-BR" sz="2000"/>
                <a:t>Estatística sobre peso nos Estados Unidos do ano 2011 até 2016.</a:t>
              </a:r>
              <a:endParaRPr sz="2000">
                <a:solidFill>
                  <a:srgbClr val="B45F06"/>
                </a:solidFill>
              </a:endParaRPr>
            </a:p>
          </p:txBody>
        </p:sp>
      </p:grpSp>
      <p:grpSp>
        <p:nvGrpSpPr>
          <p:cNvPr id="109" name="Google Shape;109;p20"/>
          <p:cNvGrpSpPr/>
          <p:nvPr/>
        </p:nvGrpSpPr>
        <p:grpSpPr>
          <a:xfrm>
            <a:off x="4721500" y="1503800"/>
            <a:ext cx="4108800" cy="3450600"/>
            <a:chOff x="4876225" y="1515775"/>
            <a:chExt cx="4108800" cy="3450600"/>
          </a:xfrm>
        </p:grpSpPr>
        <p:sp>
          <p:nvSpPr>
            <p:cNvPr id="110" name="Google Shape;110;p20"/>
            <p:cNvSpPr/>
            <p:nvPr/>
          </p:nvSpPr>
          <p:spPr>
            <a:xfrm>
              <a:off x="4876225" y="1515775"/>
              <a:ext cx="4108800" cy="3450600"/>
            </a:xfrm>
            <a:prstGeom prst="flowChartAlternateProcess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pic>
          <p:nvPicPr>
            <p:cNvPr id="111" name="Google Shape;111;p20"/>
            <p:cNvPicPr preferRelativeResize="0"/>
            <p:nvPr/>
          </p:nvPicPr>
          <p:blipFill rotWithShape="1">
            <a:blip r:embed="rId4">
              <a:alphaModFix/>
            </a:blip>
            <a:srcRect b="4131" l="0" r="11087" t="0"/>
            <a:stretch/>
          </p:blipFill>
          <p:spPr>
            <a:xfrm>
              <a:off x="4944612" y="1912325"/>
              <a:ext cx="3972025" cy="2547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99900" y="491575"/>
            <a:ext cx="8944200" cy="755400"/>
          </a:xfrm>
          <a:prstGeom prst="flowChartAlternateProcess">
            <a:avLst/>
          </a:prstGeom>
          <a:solidFill>
            <a:srgbClr val="3D4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Heart Disease Mortality</a:t>
            </a: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(JSON) </a:t>
            </a:r>
            <a:r>
              <a:rPr lang="pt-BR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- 03</a:t>
            </a:r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336300" y="1503800"/>
            <a:ext cx="4108727" cy="3450600"/>
            <a:chOff x="322655" y="1515775"/>
            <a:chExt cx="8102400" cy="3450600"/>
          </a:xfrm>
        </p:grpSpPr>
        <p:sp>
          <p:nvSpPr>
            <p:cNvPr id="118" name="Google Shape;118;p21"/>
            <p:cNvSpPr/>
            <p:nvPr/>
          </p:nvSpPr>
          <p:spPr>
            <a:xfrm>
              <a:off x="322655" y="1515775"/>
              <a:ext cx="8102400" cy="3450600"/>
            </a:xfrm>
            <a:prstGeom prst="flowChartAlternateProcess">
              <a:avLst/>
            </a:prstGeom>
            <a:solidFill>
              <a:srgbClr val="14F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553515" y="1867150"/>
              <a:ext cx="7640700" cy="29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Link:</a:t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u="sng">
                  <a:solidFill>
                    <a:srgbClr val="B45F06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Heart Disease Mortality Data Among US Adults (35+)</a:t>
              </a:r>
              <a:endParaRPr sz="2000">
                <a:solidFill>
                  <a:srgbClr val="B45F06"/>
                </a:solidFill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/>
                <a:t>Descrição:</a:t>
              </a:r>
              <a:br>
                <a:rPr lang="pt-BR" sz="2000"/>
              </a:br>
              <a:r>
                <a:rPr lang="pt-BR" sz="2000"/>
                <a:t>Mortalidade por doenças do coração em adultos (+35 anos) nos EUA.</a:t>
              </a:r>
              <a:endParaRPr sz="2000">
                <a:solidFill>
                  <a:srgbClr val="B45F06"/>
                </a:solidFill>
              </a:endParaRPr>
            </a:p>
          </p:txBody>
        </p:sp>
      </p:grpSp>
      <p:sp>
        <p:nvSpPr>
          <p:cNvPr id="120" name="Google Shape;120;p21"/>
          <p:cNvSpPr/>
          <p:nvPr/>
        </p:nvSpPr>
        <p:spPr>
          <a:xfrm>
            <a:off x="4698912" y="1503800"/>
            <a:ext cx="4108800" cy="3450600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700" y="1855163"/>
            <a:ext cx="3903225" cy="27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14F597"/>
      </a:accent4>
      <a:accent5>
        <a:srgbClr val="3D4594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