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13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440" y="2194560"/>
            <a:ext cx="11247120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3915938"/>
            <a:ext cx="11506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39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569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smtClean="0"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567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007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194560"/>
            <a:ext cx="11247120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3911827"/>
            <a:ext cx="11503152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35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365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63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146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919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948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929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7243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audio" Target="../media/audio1.wav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640743" y="2176591"/>
            <a:ext cx="11247120" cy="1739347"/>
          </a:xfrm>
        </p:spPr>
        <p:txBody>
          <a:bodyPr/>
          <a:lstStyle/>
          <a:p>
            <a:r>
              <a:rPr lang="pt-BR" sz="8800" b="1" dirty="0">
                <a:latin typeface="Century Gothic" panose="020B0502020202020204" pitchFamily="34" charset="0"/>
              </a:rPr>
              <a:t>c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Hardware </a:t>
            </a:r>
            <a:r>
              <a:rPr lang="pt-BR" dirty="0" err="1"/>
              <a:t>made</a:t>
            </a:r>
            <a:r>
              <a:rPr lang="pt-BR" dirty="0"/>
              <a:t> </a:t>
            </a:r>
            <a:r>
              <a:rPr lang="pt-BR" b="1" dirty="0" err="1"/>
              <a:t>simple</a:t>
            </a:r>
            <a:r>
              <a:rPr lang="pt-BR" b="1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b="1" dirty="0" err="1"/>
              <a:t>powerful</a:t>
            </a:r>
            <a:endParaRPr lang="en-US" b="1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37823" y="2176590"/>
            <a:ext cx="11247120" cy="173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kern="1200" cap="all" spc="1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8800" b="1" dirty="0">
                <a:latin typeface="Century Gothic" panose="020B0502020202020204" pitchFamily="34" charset="0"/>
              </a:rPr>
              <a:t>o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128753" y="2175555"/>
            <a:ext cx="11247120" cy="173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kern="1200" cap="all" spc="1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8800" b="1" dirty="0">
                <a:latin typeface="Century Gothic" panose="020B0502020202020204" pitchFamily="34" charset="0"/>
              </a:rPr>
              <a:t>re</a:t>
            </a:r>
            <a:endParaRPr lang="en-US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457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-5138867" y="621043"/>
            <a:ext cx="11247120" cy="173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kern="1200" cap="all" spc="1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8800" b="1" dirty="0">
                <a:latin typeface="Century Gothic" panose="020B0502020202020204" pitchFamily="34" charset="0"/>
              </a:rPr>
              <a:t>c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-4360301" y="621042"/>
            <a:ext cx="11247120" cy="173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kern="1200" cap="all" spc="1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8800" b="1" dirty="0">
                <a:latin typeface="Century Gothic" panose="020B0502020202020204" pitchFamily="34" charset="0"/>
              </a:rPr>
              <a:t>o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-3369371" y="620007"/>
            <a:ext cx="11247120" cy="173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kern="1200" cap="all" spc="1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8800" b="1" dirty="0">
                <a:latin typeface="Century Gothic" panose="020B0502020202020204" pitchFamily="34" charset="0"/>
              </a:rPr>
              <a:t>re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grpSp>
        <p:nvGrpSpPr>
          <p:cNvPr id="37" name="Agrupar 36"/>
          <p:cNvGrpSpPr/>
          <p:nvPr/>
        </p:nvGrpSpPr>
        <p:grpSpPr>
          <a:xfrm>
            <a:off x="655089" y="2920621"/>
            <a:ext cx="2552132" cy="2552132"/>
            <a:chOff x="818865" y="2920621"/>
            <a:chExt cx="2552132" cy="2552132"/>
          </a:xfrm>
        </p:grpSpPr>
        <p:sp>
          <p:nvSpPr>
            <p:cNvPr id="17" name="Elipse 16"/>
            <p:cNvSpPr/>
            <p:nvPr/>
          </p:nvSpPr>
          <p:spPr>
            <a:xfrm>
              <a:off x="818865" y="2920621"/>
              <a:ext cx="2552132" cy="25521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Imagem 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0439" y="3152195"/>
              <a:ext cx="2088984" cy="2088984"/>
            </a:xfrm>
            <a:prstGeom prst="rect">
              <a:avLst/>
            </a:prstGeom>
          </p:spPr>
        </p:pic>
      </p:grpSp>
      <p:grpSp>
        <p:nvGrpSpPr>
          <p:cNvPr id="38" name="Agrupar 37"/>
          <p:cNvGrpSpPr/>
          <p:nvPr/>
        </p:nvGrpSpPr>
        <p:grpSpPr>
          <a:xfrm>
            <a:off x="4170911" y="2920621"/>
            <a:ext cx="2552132" cy="2552132"/>
            <a:chOff x="4334687" y="2920621"/>
            <a:chExt cx="2552132" cy="2552132"/>
          </a:xfrm>
        </p:grpSpPr>
        <p:sp>
          <p:nvSpPr>
            <p:cNvPr id="18" name="Elipse 17"/>
            <p:cNvSpPr/>
            <p:nvPr/>
          </p:nvSpPr>
          <p:spPr>
            <a:xfrm>
              <a:off x="4334687" y="2920621"/>
              <a:ext cx="2552132" cy="255213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41914" y="3227848"/>
              <a:ext cx="1937678" cy="1937678"/>
            </a:xfrm>
            <a:prstGeom prst="rect">
              <a:avLst/>
            </a:prstGeom>
          </p:spPr>
        </p:pic>
      </p:grpSp>
      <p:grpSp>
        <p:nvGrpSpPr>
          <p:cNvPr id="39" name="Agrupar 38"/>
          <p:cNvGrpSpPr/>
          <p:nvPr/>
        </p:nvGrpSpPr>
        <p:grpSpPr>
          <a:xfrm>
            <a:off x="7686733" y="2920621"/>
            <a:ext cx="2552132" cy="2552132"/>
            <a:chOff x="7850509" y="2920621"/>
            <a:chExt cx="2552132" cy="2552132"/>
          </a:xfrm>
        </p:grpSpPr>
        <p:sp>
          <p:nvSpPr>
            <p:cNvPr id="19" name="Elipse 18"/>
            <p:cNvSpPr/>
            <p:nvPr/>
          </p:nvSpPr>
          <p:spPr>
            <a:xfrm>
              <a:off x="7850509" y="2920621"/>
              <a:ext cx="2552132" cy="255213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Imagem 3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87053" y="3299517"/>
              <a:ext cx="1941662" cy="1941662"/>
            </a:xfrm>
            <a:prstGeom prst="rect">
              <a:avLst/>
            </a:prstGeom>
          </p:spPr>
        </p:pic>
      </p:grpSp>
      <p:grpSp>
        <p:nvGrpSpPr>
          <p:cNvPr id="40" name="Agrupar 39"/>
          <p:cNvGrpSpPr/>
          <p:nvPr/>
        </p:nvGrpSpPr>
        <p:grpSpPr>
          <a:xfrm>
            <a:off x="10720717" y="-11374"/>
            <a:ext cx="509551" cy="6858000"/>
            <a:chOff x="10720717" y="-11374"/>
            <a:chExt cx="509551" cy="6858000"/>
          </a:xfrm>
        </p:grpSpPr>
        <p:sp>
          <p:nvSpPr>
            <p:cNvPr id="27" name="Retângulo 26"/>
            <p:cNvSpPr/>
            <p:nvPr/>
          </p:nvSpPr>
          <p:spPr>
            <a:xfrm>
              <a:off x="10748047" y="-11374"/>
              <a:ext cx="482221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Imagem 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20717" y="75289"/>
              <a:ext cx="493132" cy="493132"/>
            </a:xfrm>
            <a:prstGeom prst="rect">
              <a:avLst/>
            </a:prstGeom>
          </p:spPr>
        </p:pic>
        <p:sp>
          <p:nvSpPr>
            <p:cNvPr id="33" name="CaixaDeTexto 32"/>
            <p:cNvSpPr txBox="1"/>
            <p:nvPr/>
          </p:nvSpPr>
          <p:spPr>
            <a:xfrm rot="5400000">
              <a:off x="10520919" y="865194"/>
              <a:ext cx="9364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Century Gothic" panose="020B0502020202020204" pitchFamily="34" charset="0"/>
                </a:rPr>
                <a:t>Ideia</a:t>
              </a:r>
              <a:endParaRPr lang="en-US" sz="2400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41" name="Agrupar 40"/>
          <p:cNvGrpSpPr/>
          <p:nvPr/>
        </p:nvGrpSpPr>
        <p:grpSpPr>
          <a:xfrm>
            <a:off x="11223445" y="0"/>
            <a:ext cx="516342" cy="6858000"/>
            <a:chOff x="11223445" y="0"/>
            <a:chExt cx="516342" cy="6858000"/>
          </a:xfrm>
        </p:grpSpPr>
        <p:sp>
          <p:nvSpPr>
            <p:cNvPr id="26" name="Retângulo 25"/>
            <p:cNvSpPr/>
            <p:nvPr/>
          </p:nvSpPr>
          <p:spPr>
            <a:xfrm>
              <a:off x="11223445" y="0"/>
              <a:ext cx="482221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" name="Imagem 2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243553" y="122278"/>
              <a:ext cx="429255" cy="429255"/>
            </a:xfrm>
            <a:prstGeom prst="rect">
              <a:avLst/>
            </a:prstGeom>
          </p:spPr>
        </p:pic>
        <p:sp>
          <p:nvSpPr>
            <p:cNvPr id="34" name="CaixaDeTexto 33"/>
            <p:cNvSpPr txBox="1"/>
            <p:nvPr/>
          </p:nvSpPr>
          <p:spPr>
            <a:xfrm rot="5400000">
              <a:off x="10674431" y="1223698"/>
              <a:ext cx="16690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Century Gothic" panose="020B0502020202020204" pitchFamily="34" charset="0"/>
                </a:rPr>
                <a:t>Hardware</a:t>
              </a:r>
              <a:endParaRPr lang="en-US" sz="2400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42" name="Agrupar 41"/>
          <p:cNvGrpSpPr/>
          <p:nvPr/>
        </p:nvGrpSpPr>
        <p:grpSpPr>
          <a:xfrm>
            <a:off x="11709778" y="0"/>
            <a:ext cx="511029" cy="6858000"/>
            <a:chOff x="11709778" y="0"/>
            <a:chExt cx="511029" cy="6858000"/>
          </a:xfrm>
        </p:grpSpPr>
        <p:sp>
          <p:nvSpPr>
            <p:cNvPr id="11" name="Retângulo 10"/>
            <p:cNvSpPr/>
            <p:nvPr/>
          </p:nvSpPr>
          <p:spPr>
            <a:xfrm>
              <a:off x="11709778" y="0"/>
              <a:ext cx="482221" cy="685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2" name="Imagem 3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761156" y="166414"/>
              <a:ext cx="385353" cy="385353"/>
            </a:xfrm>
            <a:prstGeom prst="rect">
              <a:avLst/>
            </a:prstGeom>
          </p:spPr>
        </p:pic>
        <p:sp>
          <p:nvSpPr>
            <p:cNvPr id="35" name="CaixaDeTexto 34"/>
            <p:cNvSpPr txBox="1"/>
            <p:nvPr/>
          </p:nvSpPr>
          <p:spPr>
            <a:xfrm rot="5400000">
              <a:off x="10962289" y="1416860"/>
              <a:ext cx="20553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Century Gothic" panose="020B0502020202020204" pitchFamily="34" charset="0"/>
                </a:rPr>
                <a:t>Perspectivas</a:t>
              </a:r>
              <a:endParaRPr lang="en-US" sz="2400" dirty="0"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1913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5706686" y="2010316"/>
            <a:ext cx="4654794" cy="46547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tângulo 19"/>
          <p:cNvSpPr/>
          <p:nvPr/>
        </p:nvSpPr>
        <p:spPr>
          <a:xfrm>
            <a:off x="2472" y="166414"/>
            <a:ext cx="10997624" cy="16623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-5138867" y="621043"/>
            <a:ext cx="11247120" cy="173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kern="1200" cap="all" spc="1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8800" b="1" dirty="0">
                <a:latin typeface="Century Gothic" panose="020B0502020202020204" pitchFamily="34" charset="0"/>
              </a:rPr>
              <a:t>c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-4360301" y="621042"/>
            <a:ext cx="11247120" cy="173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kern="1200" cap="all" spc="1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8800" b="1" dirty="0">
                <a:latin typeface="Century Gothic" panose="020B0502020202020204" pitchFamily="34" charset="0"/>
              </a:rPr>
              <a:t>o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-3369371" y="620007"/>
            <a:ext cx="11247120" cy="173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kern="1200" cap="all" spc="1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8800" b="1" dirty="0">
                <a:latin typeface="Century Gothic" panose="020B0502020202020204" pitchFamily="34" charset="0"/>
              </a:rPr>
              <a:t>re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11709778" y="0"/>
            <a:ext cx="482221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tângulo 25"/>
          <p:cNvSpPr/>
          <p:nvPr/>
        </p:nvSpPr>
        <p:spPr>
          <a:xfrm>
            <a:off x="11223445" y="0"/>
            <a:ext cx="482221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tângulo 26"/>
          <p:cNvSpPr/>
          <p:nvPr/>
        </p:nvSpPr>
        <p:spPr>
          <a:xfrm>
            <a:off x="10748047" y="-11374"/>
            <a:ext cx="48222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Imagem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0717" y="75289"/>
            <a:ext cx="493132" cy="493132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3553" y="122278"/>
            <a:ext cx="429255" cy="429255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61156" y="166414"/>
            <a:ext cx="385353" cy="385353"/>
          </a:xfrm>
          <a:prstGeom prst="rect">
            <a:avLst/>
          </a:prstGeom>
        </p:spPr>
      </p:pic>
      <p:sp>
        <p:nvSpPr>
          <p:cNvPr id="33" name="CaixaDeTexto 32"/>
          <p:cNvSpPr txBox="1"/>
          <p:nvPr/>
        </p:nvSpPr>
        <p:spPr>
          <a:xfrm rot="5400000">
            <a:off x="10520919" y="865194"/>
            <a:ext cx="936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Century Gothic" panose="020B0502020202020204" pitchFamily="34" charset="0"/>
              </a:rPr>
              <a:t>Ideia</a:t>
            </a:r>
            <a:endParaRPr lang="en-US" sz="2400" dirty="0">
              <a:latin typeface="Century Gothic" panose="020B0502020202020204" pitchFamily="34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 rot="5400000">
            <a:off x="10674431" y="1223698"/>
            <a:ext cx="1669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Century Gothic" panose="020B0502020202020204" pitchFamily="34" charset="0"/>
              </a:rPr>
              <a:t>Hardware</a:t>
            </a:r>
            <a:endParaRPr lang="en-US" sz="2400" dirty="0">
              <a:latin typeface="Century Gothic" panose="020B0502020202020204" pitchFamily="34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 rot="5400000">
            <a:off x="10962289" y="1416860"/>
            <a:ext cx="2055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Century Gothic" panose="020B0502020202020204" pitchFamily="34" charset="0"/>
              </a:rPr>
              <a:t>Perspectivas</a:t>
            </a:r>
            <a:endParaRPr lang="en-US" sz="2400" dirty="0">
              <a:latin typeface="Century Gothic" panose="020B0502020202020204" pitchFamily="34" charset="0"/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239" y="832074"/>
            <a:ext cx="996725" cy="996725"/>
          </a:xfrm>
          <a:prstGeom prst="rect">
            <a:avLst/>
          </a:prstGeom>
        </p:spPr>
      </p:pic>
      <p:pic>
        <p:nvPicPr>
          <p:cNvPr id="1028" name="Picture 4" descr="Image result for little bits logo"/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154" y="4780266"/>
            <a:ext cx="4189542" cy="155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arduino logo"/>
          <p:cNvPicPr>
            <a:picLocks noChangeAspect="1" noChangeArrowheads="1"/>
          </p:cNvPicPr>
          <p:nvPr/>
        </p:nvPicPr>
        <p:blipFill>
          <a:blip r:embed="rId6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6017" y="2989725"/>
            <a:ext cx="2230679" cy="151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scratch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023" y="2248444"/>
            <a:ext cx="2285902" cy="246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Elipse 37"/>
          <p:cNvSpPr/>
          <p:nvPr/>
        </p:nvSpPr>
        <p:spPr>
          <a:xfrm>
            <a:off x="-1097163" y="2692793"/>
            <a:ext cx="5785451" cy="56579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ângulo 3"/>
          <p:cNvSpPr/>
          <p:nvPr/>
        </p:nvSpPr>
        <p:spPr>
          <a:xfrm>
            <a:off x="7397972" y="1891847"/>
            <a:ext cx="3145413" cy="3293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/SAM-E70-XPLD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/>
              <a:t>5</a:t>
            </a:r>
            <a:r>
              <a:rPr lang="en-US" sz="2000" b="1" dirty="0"/>
              <a:t>8 </a:t>
            </a:r>
            <a:r>
              <a:rPr lang="en-US" sz="2000" dirty="0" err="1"/>
              <a:t>pág</a:t>
            </a:r>
            <a:r>
              <a:rPr lang="en-US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/Cortex-M7-SAM-E70.pdf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/>
              <a:t>1</a:t>
            </a:r>
            <a:r>
              <a:rPr lang="en-US" sz="2000" b="1" dirty="0"/>
              <a:t>830 </a:t>
            </a:r>
            <a:r>
              <a:rPr lang="en-US" sz="2000" dirty="0" err="1"/>
              <a:t>pág</a:t>
            </a:r>
            <a:r>
              <a:rPr lang="en-US" sz="2000" dirty="0"/>
              <a:t>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(…)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Leitura difícil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Bem técnico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Pouco didático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“Não é pra qualquer um...”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42" name="Imagem 41"/>
          <p:cNvPicPr>
            <a:picLocks noChangeAspect="1"/>
          </p:cNvPicPr>
          <p:nvPr/>
        </p:nvPicPr>
        <p:blipFill rotWithShape="1">
          <a:blip r:embed="rId8"/>
          <a:srcRect l="3419"/>
          <a:stretch/>
        </p:blipFill>
        <p:spPr>
          <a:xfrm>
            <a:off x="-18613" y="1847850"/>
            <a:ext cx="7368731" cy="5010150"/>
          </a:xfrm>
          <a:prstGeom prst="rect">
            <a:avLst/>
          </a:prstGeom>
        </p:spPr>
      </p:pic>
      <p:sp>
        <p:nvSpPr>
          <p:cNvPr id="43" name="CaixaDeTexto 42"/>
          <p:cNvSpPr txBox="1"/>
          <p:nvPr/>
        </p:nvSpPr>
        <p:spPr>
          <a:xfrm>
            <a:off x="176548" y="3397710"/>
            <a:ext cx="375388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latin typeface="Century Gothic" panose="020B0502020202020204" pitchFamily="34" charset="0"/>
              </a:rPr>
              <a:t>Simplificar</a:t>
            </a:r>
          </a:p>
          <a:p>
            <a:pPr algn="ctr"/>
            <a:r>
              <a:rPr lang="pt-BR" sz="4000" b="1" dirty="0">
                <a:latin typeface="Century Gothic" panose="020B0502020202020204" pitchFamily="34" charset="0"/>
              </a:rPr>
              <a:t>Universalizar</a:t>
            </a:r>
          </a:p>
          <a:p>
            <a:pPr algn="ctr"/>
            <a:r>
              <a:rPr lang="pt-BR" sz="4000" b="1" dirty="0">
                <a:latin typeface="Century Gothic" panose="020B0502020202020204" pitchFamily="34" charset="0"/>
              </a:rPr>
              <a:t>Diversificar</a:t>
            </a:r>
          </a:p>
          <a:p>
            <a:pPr algn="ctr"/>
            <a:r>
              <a:rPr lang="pt-BR" sz="4000" b="1" dirty="0">
                <a:latin typeface="Century Gothic" panose="020B0502020202020204" pitchFamily="34" charset="0"/>
              </a:rPr>
              <a:t>Personalizar</a:t>
            </a:r>
          </a:p>
          <a:p>
            <a:pPr algn="ctr"/>
            <a:r>
              <a:rPr lang="pt-BR" sz="4000" b="1" i="1" dirty="0">
                <a:latin typeface="Century Gothic" panose="020B0502020202020204" pitchFamily="34" charset="0"/>
              </a:rPr>
              <a:t>Ensinar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3843476" y="1088561"/>
            <a:ext cx="18555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Century Gothic" panose="020B0502020202020204" pitchFamily="34" charset="0"/>
              </a:rPr>
              <a:t>Ideia</a:t>
            </a:r>
            <a:endParaRPr lang="en-US" sz="2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019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0" grpId="0" animBg="1"/>
      <p:bldP spid="27" grpId="0" animBg="1"/>
      <p:bldP spid="38" grpId="0" animBg="1"/>
      <p:bldP spid="4" grpId="0"/>
      <p:bldP spid="4" grpId="1"/>
      <p:bldP spid="43" grpId="0"/>
      <p:bldP spid="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tângulo 39"/>
          <p:cNvSpPr/>
          <p:nvPr/>
        </p:nvSpPr>
        <p:spPr>
          <a:xfrm>
            <a:off x="2471" y="166414"/>
            <a:ext cx="11208223" cy="16623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tângulo 19"/>
          <p:cNvSpPr/>
          <p:nvPr/>
        </p:nvSpPr>
        <p:spPr>
          <a:xfrm>
            <a:off x="14525" y="167604"/>
            <a:ext cx="11271538" cy="166238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-5138867" y="621043"/>
            <a:ext cx="11247120" cy="173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kern="1200" cap="all" spc="1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8800" b="1" dirty="0">
                <a:latin typeface="Century Gothic" panose="020B0502020202020204" pitchFamily="34" charset="0"/>
              </a:rPr>
              <a:t>c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-4360301" y="621042"/>
            <a:ext cx="11247120" cy="173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kern="1200" cap="all" spc="1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8800" b="1" dirty="0">
                <a:latin typeface="Century Gothic" panose="020B0502020202020204" pitchFamily="34" charset="0"/>
              </a:rPr>
              <a:t>o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-3369371" y="620007"/>
            <a:ext cx="11247120" cy="173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kern="1200" cap="all" spc="1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8800" b="1" dirty="0">
                <a:latin typeface="Century Gothic" panose="020B0502020202020204" pitchFamily="34" charset="0"/>
              </a:rPr>
              <a:t>re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11709778" y="0"/>
            <a:ext cx="482221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585" y="914949"/>
            <a:ext cx="913851" cy="913851"/>
          </a:xfrm>
          <a:prstGeom prst="rect">
            <a:avLst/>
          </a:prstGeom>
        </p:spPr>
      </p:pic>
      <p:sp>
        <p:nvSpPr>
          <p:cNvPr id="26" name="Retângulo 25"/>
          <p:cNvSpPr/>
          <p:nvPr/>
        </p:nvSpPr>
        <p:spPr>
          <a:xfrm>
            <a:off x="11223445" y="0"/>
            <a:ext cx="482221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3553" y="122278"/>
            <a:ext cx="429255" cy="429255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1156" y="166414"/>
            <a:ext cx="385353" cy="385353"/>
          </a:xfrm>
          <a:prstGeom prst="rect">
            <a:avLst/>
          </a:prstGeom>
        </p:spPr>
      </p:pic>
      <p:sp>
        <p:nvSpPr>
          <p:cNvPr id="34" name="CaixaDeTexto 33"/>
          <p:cNvSpPr txBox="1"/>
          <p:nvPr/>
        </p:nvSpPr>
        <p:spPr>
          <a:xfrm rot="5400000">
            <a:off x="10674431" y="1223698"/>
            <a:ext cx="1669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Century Gothic" panose="020B0502020202020204" pitchFamily="34" charset="0"/>
              </a:rPr>
              <a:t>Hardware</a:t>
            </a:r>
            <a:endParaRPr lang="en-US" sz="2400" dirty="0">
              <a:latin typeface="Century Gothic" panose="020B0502020202020204" pitchFamily="34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 rot="5400000">
            <a:off x="10962289" y="1416860"/>
            <a:ext cx="2055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Century Gothic" panose="020B0502020202020204" pitchFamily="34" charset="0"/>
              </a:rPr>
              <a:t>Perspectivas</a:t>
            </a:r>
            <a:endParaRPr lang="en-US" sz="2400" dirty="0">
              <a:latin typeface="Century Gothic" panose="020B0502020202020204" pitchFamily="34" charset="0"/>
            </a:endParaRPr>
          </a:p>
        </p:txBody>
      </p:sp>
      <p:sp>
        <p:nvSpPr>
          <p:cNvPr id="3" name="Hexágono 2"/>
          <p:cNvSpPr/>
          <p:nvPr/>
        </p:nvSpPr>
        <p:spPr>
          <a:xfrm>
            <a:off x="3524397" y="2712492"/>
            <a:ext cx="3783706" cy="326181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Agrupar 3"/>
          <p:cNvGrpSpPr/>
          <p:nvPr/>
        </p:nvGrpSpPr>
        <p:grpSpPr>
          <a:xfrm>
            <a:off x="3732178" y="3578767"/>
            <a:ext cx="12907434" cy="1743796"/>
            <a:chOff x="-4986467" y="768994"/>
            <a:chExt cx="12907434" cy="1743796"/>
          </a:xfrm>
        </p:grpSpPr>
        <p:sp>
          <p:nvSpPr>
            <p:cNvPr id="36" name="Título 1"/>
            <p:cNvSpPr txBox="1">
              <a:spLocks/>
            </p:cNvSpPr>
            <p:nvPr/>
          </p:nvSpPr>
          <p:spPr>
            <a:xfrm>
              <a:off x="-4986467" y="773443"/>
              <a:ext cx="11247120" cy="17393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80000"/>
                </a:lnSpc>
                <a:spcBef>
                  <a:spcPct val="0"/>
                </a:spcBef>
                <a:buNone/>
                <a:defRPr sz="6000" kern="1200" cap="all" spc="150" baseline="0">
                  <a:solidFill>
                    <a:srgbClr val="FFFFFF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pt-BR" sz="9600" b="1" dirty="0">
                  <a:latin typeface="Century Gothic" panose="020B0502020202020204" pitchFamily="34" charset="0"/>
                </a:rPr>
                <a:t>c</a:t>
              </a:r>
              <a:endParaRPr lang="en-US" sz="6600" b="1" dirty="0">
                <a:latin typeface="Century Gothic" panose="020B0502020202020204" pitchFamily="34" charset="0"/>
              </a:endParaRPr>
            </a:p>
          </p:txBody>
        </p:sp>
        <p:sp>
          <p:nvSpPr>
            <p:cNvPr id="37" name="Título 1"/>
            <p:cNvSpPr txBox="1">
              <a:spLocks/>
            </p:cNvSpPr>
            <p:nvPr/>
          </p:nvSpPr>
          <p:spPr>
            <a:xfrm>
              <a:off x="-4207901" y="773442"/>
              <a:ext cx="11247120" cy="17393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80000"/>
                </a:lnSpc>
                <a:spcBef>
                  <a:spcPct val="0"/>
                </a:spcBef>
                <a:buNone/>
                <a:defRPr sz="6000" kern="1200" cap="all" spc="150" baseline="0">
                  <a:solidFill>
                    <a:srgbClr val="FFFFFF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pt-BR" sz="9600" b="1" dirty="0">
                  <a:latin typeface="Century Gothic" panose="020B0502020202020204" pitchFamily="34" charset="0"/>
                </a:rPr>
                <a:t>o</a:t>
              </a:r>
              <a:endParaRPr lang="en-US" sz="6600" b="1" dirty="0">
                <a:latin typeface="Century Gothic" panose="020B0502020202020204" pitchFamily="34" charset="0"/>
              </a:endParaRPr>
            </a:p>
          </p:txBody>
        </p:sp>
        <p:sp>
          <p:nvSpPr>
            <p:cNvPr id="38" name="Título 1"/>
            <p:cNvSpPr txBox="1">
              <a:spLocks/>
            </p:cNvSpPr>
            <p:nvPr/>
          </p:nvSpPr>
          <p:spPr>
            <a:xfrm>
              <a:off x="-3326153" y="768994"/>
              <a:ext cx="11247120" cy="17393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80000"/>
                </a:lnSpc>
                <a:spcBef>
                  <a:spcPct val="0"/>
                </a:spcBef>
                <a:buNone/>
                <a:defRPr sz="6000" kern="1200" cap="all" spc="150" baseline="0">
                  <a:solidFill>
                    <a:srgbClr val="FFFFFF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pt-BR" sz="9600" b="1" dirty="0">
                  <a:latin typeface="Century Gothic" panose="020B0502020202020204" pitchFamily="34" charset="0"/>
                </a:rPr>
                <a:t>re</a:t>
              </a:r>
              <a:endParaRPr lang="en-US" sz="6600" b="1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39" name="CaixaDeTexto 38"/>
          <p:cNvSpPr txBox="1"/>
          <p:nvPr/>
        </p:nvSpPr>
        <p:spPr>
          <a:xfrm>
            <a:off x="3869791" y="1131069"/>
            <a:ext cx="29017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latin typeface="Century Gothic" panose="020B0502020202020204" pitchFamily="34" charset="0"/>
              </a:rPr>
              <a:t>Hardware</a:t>
            </a:r>
            <a:endParaRPr lang="en-US" sz="3600" dirty="0">
              <a:latin typeface="Century Gothic" panose="020B0502020202020204" pitchFamily="34" charset="0"/>
            </a:endParaRPr>
          </a:p>
        </p:txBody>
      </p:sp>
      <p:sp>
        <p:nvSpPr>
          <p:cNvPr id="42" name="Trapezoide 41"/>
          <p:cNvSpPr/>
          <p:nvPr/>
        </p:nvSpPr>
        <p:spPr>
          <a:xfrm rot="14580250" flipH="1">
            <a:off x="2104418" y="4768545"/>
            <a:ext cx="1746047" cy="1792017"/>
          </a:xfrm>
          <a:prstGeom prst="trapezoid">
            <a:avLst>
              <a:gd name="adj" fmla="val 308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Agrupar 9"/>
          <p:cNvGrpSpPr/>
          <p:nvPr/>
        </p:nvGrpSpPr>
        <p:grpSpPr>
          <a:xfrm>
            <a:off x="4381615" y="2142866"/>
            <a:ext cx="2061966" cy="453652"/>
            <a:chOff x="4381615" y="2142866"/>
            <a:chExt cx="2061966" cy="453652"/>
          </a:xfrm>
        </p:grpSpPr>
        <p:sp>
          <p:nvSpPr>
            <p:cNvPr id="45" name="Trapezoide 44"/>
            <p:cNvSpPr/>
            <p:nvPr/>
          </p:nvSpPr>
          <p:spPr>
            <a:xfrm rot="10800000" flipV="1">
              <a:off x="4381615" y="2252612"/>
              <a:ext cx="2061966" cy="343906"/>
            </a:xfrm>
            <a:prstGeom prst="trapezoid">
              <a:avLst>
                <a:gd name="adj" fmla="val 11812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Elipse 8"/>
            <p:cNvSpPr/>
            <p:nvPr/>
          </p:nvSpPr>
          <p:spPr>
            <a:xfrm flipH="1">
              <a:off x="4772766" y="2142866"/>
              <a:ext cx="317186" cy="31718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Elipse 45"/>
            <p:cNvSpPr/>
            <p:nvPr/>
          </p:nvSpPr>
          <p:spPr>
            <a:xfrm flipH="1">
              <a:off x="5238128" y="2144633"/>
              <a:ext cx="317186" cy="3171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Elipse 46"/>
            <p:cNvSpPr/>
            <p:nvPr/>
          </p:nvSpPr>
          <p:spPr>
            <a:xfrm flipH="1">
              <a:off x="5742895" y="2144633"/>
              <a:ext cx="317186" cy="31718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Agrupar 14"/>
          <p:cNvGrpSpPr/>
          <p:nvPr/>
        </p:nvGrpSpPr>
        <p:grpSpPr>
          <a:xfrm>
            <a:off x="7022878" y="2317198"/>
            <a:ext cx="1127184" cy="1746047"/>
            <a:chOff x="7022878" y="2317198"/>
            <a:chExt cx="1127184" cy="1746047"/>
          </a:xfrm>
        </p:grpSpPr>
        <p:sp>
          <p:nvSpPr>
            <p:cNvPr id="8" name="Trapezoide 7"/>
            <p:cNvSpPr/>
            <p:nvPr/>
          </p:nvSpPr>
          <p:spPr>
            <a:xfrm rot="3741128">
              <a:off x="6713446" y="2626630"/>
              <a:ext cx="1746047" cy="1127184"/>
            </a:xfrm>
            <a:prstGeom prst="trapezoid">
              <a:avLst>
                <a:gd name="adj" fmla="val 3082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rapezoide 47"/>
            <p:cNvSpPr/>
            <p:nvPr/>
          </p:nvSpPr>
          <p:spPr>
            <a:xfrm rot="3741128">
              <a:off x="6857343" y="2734872"/>
              <a:ext cx="1436024" cy="904077"/>
            </a:xfrm>
            <a:prstGeom prst="trapezoid">
              <a:avLst>
                <a:gd name="adj" fmla="val 30822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BTN</a:t>
              </a:r>
              <a:endParaRPr lang="en-US" b="1" dirty="0"/>
            </a:p>
          </p:txBody>
        </p:sp>
      </p:grpSp>
      <p:grpSp>
        <p:nvGrpSpPr>
          <p:cNvPr id="54" name="Agrupar 53"/>
          <p:cNvGrpSpPr/>
          <p:nvPr/>
        </p:nvGrpSpPr>
        <p:grpSpPr>
          <a:xfrm>
            <a:off x="4395458" y="6107055"/>
            <a:ext cx="2009214" cy="1001544"/>
            <a:chOff x="4434367" y="6066537"/>
            <a:chExt cx="2009214" cy="1001544"/>
          </a:xfrm>
        </p:grpSpPr>
        <p:sp>
          <p:nvSpPr>
            <p:cNvPr id="44" name="Trapezoide 43"/>
            <p:cNvSpPr/>
            <p:nvPr/>
          </p:nvSpPr>
          <p:spPr>
            <a:xfrm rot="10800000">
              <a:off x="4434367" y="6066537"/>
              <a:ext cx="2009214" cy="1001544"/>
            </a:xfrm>
            <a:prstGeom prst="trapezoid">
              <a:avLst>
                <a:gd name="adj" fmla="val 902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4614319" y="6274635"/>
              <a:ext cx="1651379" cy="71951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/>
                <a:t>Hello</a:t>
              </a:r>
              <a:r>
                <a:rPr lang="pt-BR" dirty="0"/>
                <a:t> World!</a:t>
              </a:r>
              <a:endParaRPr lang="en-US" dirty="0"/>
            </a:p>
          </p:txBody>
        </p:sp>
      </p:grpSp>
      <p:grpSp>
        <p:nvGrpSpPr>
          <p:cNvPr id="56" name="Agrupar 55"/>
          <p:cNvGrpSpPr/>
          <p:nvPr/>
        </p:nvGrpSpPr>
        <p:grpSpPr>
          <a:xfrm rot="18913732">
            <a:off x="1451519" y="4630766"/>
            <a:ext cx="1885233" cy="453652"/>
            <a:chOff x="4381615" y="2142866"/>
            <a:chExt cx="2061966" cy="453652"/>
          </a:xfrm>
        </p:grpSpPr>
        <p:sp>
          <p:nvSpPr>
            <p:cNvPr id="57" name="Trapezoide 56"/>
            <p:cNvSpPr/>
            <p:nvPr/>
          </p:nvSpPr>
          <p:spPr>
            <a:xfrm rot="10800000" flipV="1">
              <a:off x="4381615" y="2252612"/>
              <a:ext cx="2061966" cy="343906"/>
            </a:xfrm>
            <a:prstGeom prst="trapezoid">
              <a:avLst>
                <a:gd name="adj" fmla="val 11812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Elipse 57"/>
            <p:cNvSpPr/>
            <p:nvPr/>
          </p:nvSpPr>
          <p:spPr>
            <a:xfrm flipH="1">
              <a:off x="4772766" y="2142866"/>
              <a:ext cx="317186" cy="31718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Elipse 58"/>
            <p:cNvSpPr/>
            <p:nvPr/>
          </p:nvSpPr>
          <p:spPr>
            <a:xfrm flipH="1">
              <a:off x="5238128" y="2144633"/>
              <a:ext cx="317186" cy="3171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Elipse 59"/>
            <p:cNvSpPr/>
            <p:nvPr/>
          </p:nvSpPr>
          <p:spPr>
            <a:xfrm flipH="1">
              <a:off x="5742895" y="2144633"/>
              <a:ext cx="317186" cy="31718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Agrupar 63"/>
          <p:cNvGrpSpPr/>
          <p:nvPr/>
        </p:nvGrpSpPr>
        <p:grpSpPr>
          <a:xfrm>
            <a:off x="6840019" y="4465838"/>
            <a:ext cx="1631720" cy="2008374"/>
            <a:chOff x="6840019" y="4465838"/>
            <a:chExt cx="1631720" cy="2008374"/>
          </a:xfrm>
        </p:grpSpPr>
        <p:grpSp>
          <p:nvGrpSpPr>
            <p:cNvPr id="16" name="Agrupar 15"/>
            <p:cNvGrpSpPr/>
            <p:nvPr/>
          </p:nvGrpSpPr>
          <p:grpSpPr>
            <a:xfrm>
              <a:off x="6840019" y="4465838"/>
              <a:ext cx="1631720" cy="2008374"/>
              <a:chOff x="6840019" y="4465838"/>
              <a:chExt cx="1631720" cy="2008374"/>
            </a:xfrm>
          </p:grpSpPr>
          <p:sp>
            <p:nvSpPr>
              <p:cNvPr id="14" name="Círculo: Vazio 13"/>
              <p:cNvSpPr/>
              <p:nvPr/>
            </p:nvSpPr>
            <p:spPr>
              <a:xfrm>
                <a:off x="6840019" y="5559812"/>
                <a:ext cx="914400" cy="914400"/>
              </a:xfrm>
              <a:prstGeom prst="donu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Círculo: Vazio 48"/>
              <p:cNvSpPr/>
              <p:nvPr/>
            </p:nvSpPr>
            <p:spPr>
              <a:xfrm>
                <a:off x="7438430" y="4465838"/>
                <a:ext cx="914400" cy="914400"/>
              </a:xfrm>
              <a:prstGeom prst="donu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Círculo: Vazio 49"/>
              <p:cNvSpPr/>
              <p:nvPr/>
            </p:nvSpPr>
            <p:spPr>
              <a:xfrm>
                <a:off x="7557339" y="5252113"/>
                <a:ext cx="914400" cy="914400"/>
              </a:xfrm>
              <a:prstGeom prst="donu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Trapezoide 40"/>
              <p:cNvSpPr/>
              <p:nvPr/>
            </p:nvSpPr>
            <p:spPr>
              <a:xfrm rot="7019750">
                <a:off x="6685840" y="4880909"/>
                <a:ext cx="1746047" cy="1127184"/>
              </a:xfrm>
              <a:prstGeom prst="trapezoid">
                <a:avLst>
                  <a:gd name="adj" fmla="val 30822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" name="Botão de ação: Som 60">
              <a:hlinkClick r:id="" action="ppaction://noaction" highlightClick="1">
                <a:snd r:embed="rId4" name="applause.wav"/>
              </a:hlinkClick>
            </p:cNvPr>
            <p:cNvSpPr/>
            <p:nvPr/>
          </p:nvSpPr>
          <p:spPr>
            <a:xfrm rot="1632415">
              <a:off x="7082660" y="4954103"/>
              <a:ext cx="932619" cy="1004017"/>
            </a:xfrm>
            <a:prstGeom prst="actionButtonSound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Agrupar 62"/>
          <p:cNvGrpSpPr/>
          <p:nvPr/>
        </p:nvGrpSpPr>
        <p:grpSpPr>
          <a:xfrm>
            <a:off x="2730958" y="2342744"/>
            <a:ext cx="1127184" cy="1746047"/>
            <a:chOff x="2730958" y="2342744"/>
            <a:chExt cx="1127184" cy="1746047"/>
          </a:xfrm>
        </p:grpSpPr>
        <p:sp>
          <p:nvSpPr>
            <p:cNvPr id="43" name="Trapezoide 42"/>
            <p:cNvSpPr/>
            <p:nvPr/>
          </p:nvSpPr>
          <p:spPr>
            <a:xfrm rot="17858872" flipH="1">
              <a:off x="2421526" y="2652176"/>
              <a:ext cx="1746047" cy="1127184"/>
            </a:xfrm>
            <a:prstGeom prst="trapezoid">
              <a:avLst>
                <a:gd name="adj" fmla="val 3082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Botão de ação: Ajuda 61">
              <a:hlinkClick r:id="" action="ppaction://noaction" highlightClick="1"/>
            </p:cNvPr>
            <p:cNvSpPr/>
            <p:nvPr/>
          </p:nvSpPr>
          <p:spPr>
            <a:xfrm rot="17820495">
              <a:off x="2832645" y="2720462"/>
              <a:ext cx="917553" cy="1043445"/>
            </a:xfrm>
            <a:prstGeom prst="actionButtonHel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8" name="Imagem 6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8267" y="1853288"/>
            <a:ext cx="6332104" cy="5171139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4656535" y="2224917"/>
            <a:ext cx="6096000" cy="453778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dirty="0">
                <a:solidFill>
                  <a:srgbClr val="70AD4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LED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Um simples sistema com um (ou mais) LED que pode ser acionado a partir da placa.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dirty="0">
                <a:solidFill>
                  <a:srgbClr val="70AD4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Botão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Um sistema que acesse botões em uma placa e permita atuação sobre outros aspectos no projeto.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dirty="0">
                <a:solidFill>
                  <a:srgbClr val="70AD4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Sensor Analógico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e.g. Sensor de luminosidade (LDR), Multímetro simples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dirty="0">
                <a:solidFill>
                  <a:srgbClr val="70AD4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Switch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Uma chave simples que mude estado, talvez com mais de dois estados.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dirty="0">
                <a:solidFill>
                  <a:srgbClr val="5B9BD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Módulo Multímetro Simples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Leitura de resistência, Tensão, Corrente, analógico, com uma chave para mudança de estado.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dirty="0">
                <a:solidFill>
                  <a:srgbClr val="5B9BD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Módulo LCD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Display de mensagens escritas na plataforma, que podem mudar a partir de inputs de outros periféricos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dirty="0">
                <a:solidFill>
                  <a:srgbClr val="ED7D3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Módulo ainda a ser planejado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237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1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6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00602 L -0.46888 -0.01643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24" y="-532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2.22222E-6 L -0.47605 -0.01065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802" y="-532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3.7037E-6 L -0.47877 -0.01203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945" y="-602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4.07407E-6 L -0.47761 -0.01945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880" y="-972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4.07407E-6 L -0.47422 -0.01922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11" y="-972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33333E-6 L -0.46276 -0.02662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138" y="-1343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48148E-6 L -0.47278 -0.02592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46" y="-1296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33333E-6 L -0.4763 -0.02361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815" y="-1181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59259E-6 L -0.49102 -0.01065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557" y="-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9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1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35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9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35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6" grpId="0" animBg="1"/>
      <p:bldP spid="3" grpId="0" animBg="1"/>
      <p:bldP spid="3" grpId="1" animBg="1"/>
      <p:bldP spid="39" grpId="0"/>
      <p:bldP spid="42" grpId="0" animBg="1"/>
      <p:bldP spid="42" grpId="1" animBg="1"/>
      <p:bldP spid="2" grpId="0" build="p"/>
      <p:bldP spid="2" grpId="1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2472" y="166414"/>
            <a:ext cx="11707306" cy="166238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tângulo 19"/>
          <p:cNvSpPr/>
          <p:nvPr/>
        </p:nvSpPr>
        <p:spPr>
          <a:xfrm>
            <a:off x="-38338" y="164341"/>
            <a:ext cx="11756670" cy="16623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-5138867" y="621043"/>
            <a:ext cx="11247120" cy="173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kern="1200" cap="all" spc="1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8800" b="1">
                <a:latin typeface="Century Gothic" panose="020B0502020202020204" pitchFamily="34" charset="0"/>
              </a:rPr>
              <a:t>c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-4360301" y="621042"/>
            <a:ext cx="11247120" cy="173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kern="1200" cap="all" spc="1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8800" b="1" dirty="0">
                <a:latin typeface="Century Gothic" panose="020B0502020202020204" pitchFamily="34" charset="0"/>
              </a:rPr>
              <a:t>o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-3369371" y="620007"/>
            <a:ext cx="11247120" cy="173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kern="1200" cap="all" spc="1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8800" b="1" dirty="0">
                <a:latin typeface="Century Gothic" panose="020B0502020202020204" pitchFamily="34" charset="0"/>
              </a:rPr>
              <a:t>re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11709778" y="0"/>
            <a:ext cx="482221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1" name="Imagem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962" y="953740"/>
            <a:ext cx="875060" cy="875060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1156" y="166414"/>
            <a:ext cx="385353" cy="385353"/>
          </a:xfrm>
          <a:prstGeom prst="rect">
            <a:avLst/>
          </a:prstGeom>
        </p:spPr>
      </p:pic>
      <p:sp>
        <p:nvSpPr>
          <p:cNvPr id="35" name="CaixaDeTexto 34"/>
          <p:cNvSpPr txBox="1"/>
          <p:nvPr/>
        </p:nvSpPr>
        <p:spPr>
          <a:xfrm rot="5400000">
            <a:off x="10962289" y="1416860"/>
            <a:ext cx="2055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Century Gothic" panose="020B0502020202020204" pitchFamily="34" charset="0"/>
              </a:rPr>
              <a:t>Perspectivas</a:t>
            </a:r>
            <a:endParaRPr lang="en-US" sz="2400" dirty="0">
              <a:latin typeface="Century Gothic" panose="020B0502020202020204" pitchFamily="34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3850132" y="1190260"/>
            <a:ext cx="32976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latin typeface="Century Gothic" panose="020B0502020202020204" pitchFamily="34" charset="0"/>
              </a:rPr>
              <a:t>Perspectivas</a:t>
            </a:r>
            <a:endParaRPr lang="en-US" sz="2400" dirty="0">
              <a:latin typeface="Century Gothic" panose="020B0502020202020204" pitchFamily="34" charset="0"/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6749" y="2072"/>
            <a:ext cx="12185250" cy="68559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Agrupar 13"/>
          <p:cNvGrpSpPr/>
          <p:nvPr/>
        </p:nvGrpSpPr>
        <p:grpSpPr>
          <a:xfrm>
            <a:off x="-795809" y="3472172"/>
            <a:ext cx="13016616" cy="1741419"/>
            <a:chOff x="-795809" y="3472172"/>
            <a:chExt cx="13016616" cy="1741419"/>
          </a:xfrm>
        </p:grpSpPr>
        <p:sp>
          <p:nvSpPr>
            <p:cNvPr id="21" name="Título 1"/>
            <p:cNvSpPr txBox="1">
              <a:spLocks/>
            </p:cNvSpPr>
            <p:nvPr/>
          </p:nvSpPr>
          <p:spPr>
            <a:xfrm>
              <a:off x="-795809" y="3474244"/>
              <a:ext cx="11247120" cy="17393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80000"/>
                </a:lnSpc>
                <a:spcBef>
                  <a:spcPct val="0"/>
                </a:spcBef>
                <a:buNone/>
                <a:defRPr sz="6000" kern="1200" cap="all" spc="150" baseline="0">
                  <a:solidFill>
                    <a:srgbClr val="FFFFFF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8800" b="1" dirty="0">
                  <a:latin typeface="Century Gothic" panose="020B0502020202020204" pitchFamily="34" charset="0"/>
                </a:rPr>
                <a:t>c</a:t>
              </a:r>
              <a:endParaRPr lang="en-US" b="1" dirty="0">
                <a:latin typeface="Century Gothic" panose="020B0502020202020204" pitchFamily="34" charset="0"/>
              </a:endParaRPr>
            </a:p>
          </p:txBody>
        </p:sp>
        <p:sp>
          <p:nvSpPr>
            <p:cNvPr id="22" name="Título 1"/>
            <p:cNvSpPr txBox="1">
              <a:spLocks/>
            </p:cNvSpPr>
            <p:nvPr/>
          </p:nvSpPr>
          <p:spPr>
            <a:xfrm>
              <a:off x="0" y="3472172"/>
              <a:ext cx="11247120" cy="17393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80000"/>
                </a:lnSpc>
                <a:spcBef>
                  <a:spcPct val="0"/>
                </a:spcBef>
                <a:buNone/>
                <a:defRPr sz="6000" kern="1200" cap="all" spc="150" baseline="0">
                  <a:solidFill>
                    <a:srgbClr val="FFFFFF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8800" b="1" dirty="0">
                  <a:latin typeface="Century Gothic" panose="020B0502020202020204" pitchFamily="34" charset="0"/>
                </a:rPr>
                <a:t>o</a:t>
              </a:r>
              <a:endParaRPr lang="en-US" b="1" dirty="0">
                <a:latin typeface="Century Gothic" panose="020B0502020202020204" pitchFamily="34" charset="0"/>
              </a:endParaRPr>
            </a:p>
          </p:txBody>
        </p:sp>
        <p:sp>
          <p:nvSpPr>
            <p:cNvPr id="24" name="Título 1"/>
            <p:cNvSpPr txBox="1">
              <a:spLocks/>
            </p:cNvSpPr>
            <p:nvPr/>
          </p:nvSpPr>
          <p:spPr>
            <a:xfrm>
              <a:off x="973687" y="3473208"/>
              <a:ext cx="11247120" cy="17393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80000"/>
                </a:lnSpc>
                <a:spcBef>
                  <a:spcPct val="0"/>
                </a:spcBef>
                <a:buNone/>
                <a:defRPr sz="6000" kern="1200" cap="all" spc="150" baseline="0">
                  <a:solidFill>
                    <a:srgbClr val="FFFFFF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8800" b="1" dirty="0">
                  <a:latin typeface="Century Gothic" panose="020B0502020202020204" pitchFamily="34" charset="0"/>
                </a:rPr>
                <a:t>re</a:t>
              </a:r>
              <a:endParaRPr lang="en-US" b="1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3" name="Retângulo 2"/>
          <p:cNvSpPr/>
          <p:nvPr/>
        </p:nvSpPr>
        <p:spPr>
          <a:xfrm>
            <a:off x="3370500" y="3664006"/>
            <a:ext cx="4939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/>
              <a:t>Hardware </a:t>
            </a:r>
            <a:r>
              <a:rPr lang="pt-BR" sz="2400" dirty="0" err="1"/>
              <a:t>made</a:t>
            </a:r>
            <a:r>
              <a:rPr lang="pt-BR" sz="2400" dirty="0"/>
              <a:t> </a:t>
            </a:r>
            <a:r>
              <a:rPr lang="pt-BR" sz="2400" b="1" dirty="0" err="1"/>
              <a:t>simple</a:t>
            </a:r>
            <a:r>
              <a:rPr lang="pt-BR" sz="2400" b="1" dirty="0"/>
              <a:t> </a:t>
            </a:r>
            <a:r>
              <a:rPr lang="pt-BR" sz="2400" dirty="0" err="1"/>
              <a:t>and</a:t>
            </a:r>
            <a:r>
              <a:rPr lang="pt-BR" sz="2400" dirty="0"/>
              <a:t> </a:t>
            </a:r>
            <a:r>
              <a:rPr lang="pt-BR" sz="2400" b="1" dirty="0" err="1"/>
              <a:t>powerful</a:t>
            </a:r>
            <a:endParaRPr lang="en-US" sz="2400" b="1" dirty="0"/>
          </a:p>
        </p:txBody>
      </p:sp>
      <p:sp>
        <p:nvSpPr>
          <p:cNvPr id="36" name="Título 1"/>
          <p:cNvSpPr txBox="1">
            <a:spLocks/>
          </p:cNvSpPr>
          <p:nvPr/>
        </p:nvSpPr>
        <p:spPr>
          <a:xfrm rot="1014476">
            <a:off x="5639938" y="3128116"/>
            <a:ext cx="3331031" cy="1464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kern="1200" cap="all" spc="1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400" b="1" dirty="0">
                <a:solidFill>
                  <a:schemeClr val="accent1"/>
                </a:solidFill>
                <a:latin typeface="Berlin Sans FB" panose="020E0602020502020306" pitchFamily="34" charset="0"/>
              </a:rPr>
              <a:t>K</a:t>
            </a:r>
            <a:r>
              <a:rPr lang="pt-BR" sz="5400" b="1" dirty="0">
                <a:solidFill>
                  <a:schemeClr val="accent3"/>
                </a:solidFill>
                <a:latin typeface="Berlin Sans FB" panose="020E0602020502020306" pitchFamily="34" charset="0"/>
              </a:rPr>
              <a:t>I</a:t>
            </a:r>
            <a:r>
              <a:rPr lang="pt-BR" sz="5400" b="1" dirty="0">
                <a:solidFill>
                  <a:schemeClr val="accent2"/>
                </a:solidFill>
                <a:latin typeface="Berlin Sans FB" panose="020E0602020502020306" pitchFamily="34" charset="0"/>
              </a:rPr>
              <a:t>D</a:t>
            </a:r>
            <a:r>
              <a:rPr lang="pt-BR" sz="5400" b="1" dirty="0">
                <a:solidFill>
                  <a:schemeClr val="accent5"/>
                </a:solidFill>
                <a:latin typeface="Berlin Sans FB" panose="020E0602020502020306" pitchFamily="34" charset="0"/>
              </a:rPr>
              <a:t>S</a:t>
            </a:r>
            <a:endParaRPr lang="en-US" sz="4800" b="1" dirty="0">
              <a:solidFill>
                <a:schemeClr val="accent5"/>
              </a:solidFill>
              <a:latin typeface="Berlin Sans FB" panose="020E0602020502020306" pitchFamily="34" charset="0"/>
            </a:endParaRPr>
          </a:p>
        </p:txBody>
      </p:sp>
      <p:sp>
        <p:nvSpPr>
          <p:cNvPr id="37" name="Título 1"/>
          <p:cNvSpPr txBox="1">
            <a:spLocks/>
          </p:cNvSpPr>
          <p:nvPr/>
        </p:nvSpPr>
        <p:spPr>
          <a:xfrm>
            <a:off x="2798756" y="4303080"/>
            <a:ext cx="6414447" cy="1464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kern="1200" cap="all" spc="1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 err="1">
                <a:solidFill>
                  <a:schemeClr val="tx1"/>
                </a:solidFill>
                <a:latin typeface="Agency FB" panose="020B0503020202020204" pitchFamily="34" charset="0"/>
              </a:rPr>
              <a:t>Control</a:t>
            </a:r>
            <a:r>
              <a:rPr lang="pt-BR" sz="4400" b="1" dirty="0">
                <a:solidFill>
                  <a:schemeClr val="tx1"/>
                </a:solidFill>
                <a:latin typeface="Agency FB" panose="020B0503020202020204" pitchFamily="34" charset="0"/>
              </a:rPr>
              <a:t> &amp; Automation</a:t>
            </a:r>
            <a:endParaRPr lang="en-US" sz="3600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grpSp>
        <p:nvGrpSpPr>
          <p:cNvPr id="8" name="Agrupar 7"/>
          <p:cNvGrpSpPr/>
          <p:nvPr/>
        </p:nvGrpSpPr>
        <p:grpSpPr>
          <a:xfrm>
            <a:off x="4896092" y="3541518"/>
            <a:ext cx="7331691" cy="1469840"/>
            <a:chOff x="4896092" y="3541518"/>
            <a:chExt cx="7331691" cy="1469840"/>
          </a:xfrm>
        </p:grpSpPr>
        <p:sp>
          <p:nvSpPr>
            <p:cNvPr id="39" name="Título 1"/>
            <p:cNvSpPr txBox="1">
              <a:spLocks/>
            </p:cNvSpPr>
            <p:nvPr/>
          </p:nvSpPr>
          <p:spPr>
            <a:xfrm>
              <a:off x="4896092" y="3541518"/>
              <a:ext cx="6414447" cy="146441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80000"/>
                </a:lnSpc>
                <a:spcBef>
                  <a:spcPct val="0"/>
                </a:spcBef>
                <a:buNone/>
                <a:defRPr sz="6000" kern="1200" cap="all" spc="150" baseline="0">
                  <a:solidFill>
                    <a:srgbClr val="FFFFFF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4400" dirty="0">
                  <a:solidFill>
                    <a:schemeClr val="tx1"/>
                  </a:solidFill>
                  <a:latin typeface="Berlin Sans FB Demi" panose="020E0802020502020306" pitchFamily="34" charset="0"/>
                </a:rPr>
                <a:t>WEAR</a:t>
              </a:r>
            </a:p>
            <a:p>
              <a:r>
                <a:rPr lang="pt-BR" sz="4400" dirty="0">
                  <a:solidFill>
                    <a:schemeClr val="tx1"/>
                  </a:solidFill>
                  <a:latin typeface="Berlin Sans FB Demi" panose="020E0802020502020306" pitchFamily="34" charset="0"/>
                </a:rPr>
                <a:t>GEAR</a:t>
              </a:r>
              <a:endParaRPr lang="en-US" sz="3600" dirty="0">
                <a:solidFill>
                  <a:schemeClr val="tx1"/>
                </a:solidFill>
                <a:latin typeface="Berlin Sans FB Demi" panose="020E0802020502020306" pitchFamily="34" charset="0"/>
              </a:endParaRPr>
            </a:p>
          </p:txBody>
        </p:sp>
        <p:sp>
          <p:nvSpPr>
            <p:cNvPr id="40" name="Título 1"/>
            <p:cNvSpPr txBox="1">
              <a:spLocks/>
            </p:cNvSpPr>
            <p:nvPr/>
          </p:nvSpPr>
          <p:spPr>
            <a:xfrm>
              <a:off x="5813336" y="3546940"/>
              <a:ext cx="6414447" cy="146441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80000"/>
                </a:lnSpc>
                <a:spcBef>
                  <a:spcPct val="0"/>
                </a:spcBef>
                <a:buNone/>
                <a:defRPr sz="6000" kern="1200" cap="all" spc="150" baseline="0">
                  <a:solidFill>
                    <a:srgbClr val="FFFFFF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3200" dirty="0">
                  <a:solidFill>
                    <a:schemeClr val="tx1"/>
                  </a:solidFill>
                  <a:latin typeface="Berlin Sans FB Demi" panose="020E0802020502020306" pitchFamily="34" charset="0"/>
                </a:rPr>
                <a:t>&amp;</a:t>
              </a:r>
              <a:endParaRPr lang="en-US" sz="2400" dirty="0">
                <a:solidFill>
                  <a:schemeClr val="tx1"/>
                </a:solidFill>
                <a:latin typeface="Berlin Sans FB Demi" panose="020E0802020502020306" pitchFamily="34" charset="0"/>
              </a:endParaRPr>
            </a:p>
          </p:txBody>
        </p:sp>
      </p:grpSp>
      <p:sp>
        <p:nvSpPr>
          <p:cNvPr id="10" name="Retângulo 9"/>
          <p:cNvSpPr/>
          <p:nvPr/>
        </p:nvSpPr>
        <p:spPr>
          <a:xfrm>
            <a:off x="5498980" y="5563579"/>
            <a:ext cx="612917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“</a:t>
            </a:r>
            <a:r>
              <a:rPr lang="en-US" sz="3600" dirty="0" err="1"/>
              <a:t>LittleBits</a:t>
            </a:r>
            <a:r>
              <a:rPr lang="en-US" sz="3600" dirty="0"/>
              <a:t>: $44.2 million</a:t>
            </a:r>
          </a:p>
          <a:p>
            <a:r>
              <a:rPr lang="pt-BR" sz="3600" dirty="0"/>
              <a:t>2</a:t>
            </a:r>
            <a:r>
              <a:rPr lang="en-US" sz="3600" dirty="0"/>
              <a:t>015 – 8.000 </a:t>
            </a:r>
            <a:r>
              <a:rPr lang="en-US" sz="3600" dirty="0" err="1"/>
              <a:t>Educadores</a:t>
            </a:r>
            <a:r>
              <a:rPr lang="en-US" sz="3600" dirty="0"/>
              <a:t>” - </a:t>
            </a:r>
            <a:r>
              <a:rPr lang="en-US" sz="2000" dirty="0"/>
              <a:t>Forbes</a:t>
            </a:r>
            <a:endParaRPr lang="en-US" sz="3600" dirty="0"/>
          </a:p>
        </p:txBody>
      </p:sp>
      <p:sp>
        <p:nvSpPr>
          <p:cNvPr id="13" name="Retângulo 12"/>
          <p:cNvSpPr/>
          <p:nvPr/>
        </p:nvSpPr>
        <p:spPr>
          <a:xfrm>
            <a:off x="211873" y="2225098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/>
              <a:t>“Smart Education and Learning Market worth </a:t>
            </a:r>
            <a:r>
              <a:rPr lang="en-US" sz="3200" b="1" dirty="0"/>
              <a:t>586.04 Billion USD </a:t>
            </a:r>
            <a:r>
              <a:rPr lang="en-US" sz="3200" dirty="0"/>
              <a:t>by 2021” – </a:t>
            </a:r>
            <a:r>
              <a:rPr lang="en-US" sz="1600" dirty="0" err="1"/>
              <a:t>Markets&amp;Markets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20405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1.85185E-6 L 4.16667E-7 -0.16782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403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1" grpId="0" animBg="1"/>
      <p:bldP spid="30" grpId="0"/>
      <p:bldP spid="41" grpId="0" animBg="1"/>
      <p:bldP spid="3" grpId="0"/>
      <p:bldP spid="36" grpId="0" build="allAtOnce"/>
      <p:bldP spid="37" grpId="0" build="allAtOnce"/>
      <p:bldP spid="10" grpId="0"/>
      <p:bldP spid="10" grpId="1"/>
      <p:bldP spid="13" grpId="0"/>
      <p:bldP spid="13" grpId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m Tiras">
  <a:themeElements>
    <a:clrScheme name="Vermelho Violeta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Em Tira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m Tira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1D2DA32-AC8B-4194-BF85-FF4A5B40EB5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TM03090430[[fn=Em Tiras]]</Template>
  <TotalTime>125</TotalTime>
  <Words>236</Words>
  <Application>Microsoft Office PowerPoint</Application>
  <PresentationFormat>Widescreen</PresentationFormat>
  <Paragraphs>67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6" baseType="lpstr">
      <vt:lpstr>Agency FB</vt:lpstr>
      <vt:lpstr>Arial</vt:lpstr>
      <vt:lpstr>Berlin Sans FB</vt:lpstr>
      <vt:lpstr>Berlin Sans FB Demi</vt:lpstr>
      <vt:lpstr>Calibri</vt:lpstr>
      <vt:lpstr>Century Gothic</vt:lpstr>
      <vt:lpstr>Corbel</vt:lpstr>
      <vt:lpstr>Symbol</vt:lpstr>
      <vt:lpstr>Times New Roman</vt:lpstr>
      <vt:lpstr>Wingdings</vt:lpstr>
      <vt:lpstr>Em Tiras</vt:lpstr>
      <vt:lpstr>c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</dc:title>
  <dc:creator>Matheus Marotzke</dc:creator>
  <cp:lastModifiedBy>Matheus Marotzke</cp:lastModifiedBy>
  <cp:revision>15</cp:revision>
  <dcterms:created xsi:type="dcterms:W3CDTF">2017-03-13T04:45:28Z</dcterms:created>
  <dcterms:modified xsi:type="dcterms:W3CDTF">2017-03-13T06:53:42Z</dcterms:modified>
</cp:coreProperties>
</file>