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6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6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2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40743" y="2176591"/>
            <a:ext cx="11247120" cy="1739347"/>
          </a:xfrm>
        </p:spPr>
        <p:txBody>
          <a:bodyPr/>
          <a:lstStyle/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Hardware </a:t>
            </a:r>
            <a:r>
              <a:rPr lang="pt-BR" dirty="0" err="1"/>
              <a:t>made</a:t>
            </a:r>
            <a:r>
              <a:rPr lang="pt-BR" dirty="0"/>
              <a:t> </a:t>
            </a:r>
            <a:r>
              <a:rPr lang="pt-BR" b="1" dirty="0" err="1"/>
              <a:t>simple</a:t>
            </a:r>
            <a:r>
              <a:rPr lang="pt-BR" b="1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/>
              <a:t>powerful</a:t>
            </a:r>
            <a:endParaRPr lang="en-US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37823" y="2176590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28753" y="2175555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55089" y="2920621"/>
            <a:ext cx="2552132" cy="2552132"/>
            <a:chOff x="818865" y="2920621"/>
            <a:chExt cx="2552132" cy="2552132"/>
          </a:xfrm>
        </p:grpSpPr>
        <p:sp>
          <p:nvSpPr>
            <p:cNvPr id="17" name="Elipse 16"/>
            <p:cNvSpPr/>
            <p:nvPr/>
          </p:nvSpPr>
          <p:spPr>
            <a:xfrm>
              <a:off x="818865" y="2920621"/>
              <a:ext cx="2552132" cy="2552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39" y="3152195"/>
              <a:ext cx="2088984" cy="2088984"/>
            </a:xfrm>
            <a:prstGeom prst="rect">
              <a:avLst/>
            </a:prstGeom>
          </p:spPr>
        </p:pic>
      </p:grpSp>
      <p:grpSp>
        <p:nvGrpSpPr>
          <p:cNvPr id="38" name="Agrupar 37"/>
          <p:cNvGrpSpPr/>
          <p:nvPr/>
        </p:nvGrpSpPr>
        <p:grpSpPr>
          <a:xfrm>
            <a:off x="4170911" y="2920621"/>
            <a:ext cx="2552132" cy="2552132"/>
            <a:chOff x="4334687" y="2920621"/>
            <a:chExt cx="2552132" cy="2552132"/>
          </a:xfrm>
        </p:grpSpPr>
        <p:sp>
          <p:nvSpPr>
            <p:cNvPr id="18" name="Elipse 17"/>
            <p:cNvSpPr/>
            <p:nvPr/>
          </p:nvSpPr>
          <p:spPr>
            <a:xfrm>
              <a:off x="4334687" y="2920621"/>
              <a:ext cx="2552132" cy="2552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1914" y="3227848"/>
              <a:ext cx="1937678" cy="1937678"/>
            </a:xfrm>
            <a:prstGeom prst="rect">
              <a:avLst/>
            </a:prstGeom>
          </p:spPr>
        </p:pic>
      </p:grpSp>
      <p:grpSp>
        <p:nvGrpSpPr>
          <p:cNvPr id="39" name="Agrupar 38"/>
          <p:cNvGrpSpPr/>
          <p:nvPr/>
        </p:nvGrpSpPr>
        <p:grpSpPr>
          <a:xfrm>
            <a:off x="7686733" y="2920621"/>
            <a:ext cx="2552132" cy="2552132"/>
            <a:chOff x="7850509" y="2920621"/>
            <a:chExt cx="2552132" cy="2552132"/>
          </a:xfrm>
        </p:grpSpPr>
        <p:sp>
          <p:nvSpPr>
            <p:cNvPr id="19" name="Elipse 18"/>
            <p:cNvSpPr/>
            <p:nvPr/>
          </p:nvSpPr>
          <p:spPr>
            <a:xfrm>
              <a:off x="7850509" y="2920621"/>
              <a:ext cx="2552132" cy="2552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7053" y="3299517"/>
              <a:ext cx="1941662" cy="1941662"/>
            </a:xfrm>
            <a:prstGeom prst="rect">
              <a:avLst/>
            </a:prstGeom>
          </p:spPr>
        </p:pic>
      </p:grpSp>
      <p:grpSp>
        <p:nvGrpSpPr>
          <p:cNvPr id="40" name="Agrupar 39"/>
          <p:cNvGrpSpPr/>
          <p:nvPr/>
        </p:nvGrpSpPr>
        <p:grpSpPr>
          <a:xfrm>
            <a:off x="10720717" y="-11374"/>
            <a:ext cx="509551" cy="6858000"/>
            <a:chOff x="10720717" y="-11374"/>
            <a:chExt cx="509551" cy="6858000"/>
          </a:xfrm>
        </p:grpSpPr>
        <p:sp>
          <p:nvSpPr>
            <p:cNvPr id="27" name="Retângulo 26"/>
            <p:cNvSpPr/>
            <p:nvPr/>
          </p:nvSpPr>
          <p:spPr>
            <a:xfrm>
              <a:off x="10748047" y="-11374"/>
              <a:ext cx="482221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0717" y="75289"/>
              <a:ext cx="493132" cy="493132"/>
            </a:xfrm>
            <a:prstGeom prst="rect">
              <a:avLst/>
            </a:prstGeom>
          </p:spPr>
        </p:pic>
        <p:sp>
          <p:nvSpPr>
            <p:cNvPr id="33" name="CaixaDeTexto 32"/>
            <p:cNvSpPr txBox="1"/>
            <p:nvPr/>
          </p:nvSpPr>
          <p:spPr>
            <a:xfrm rot="5400000">
              <a:off x="10520919" y="865194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Ideia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11223445" y="0"/>
            <a:ext cx="516342" cy="6858000"/>
            <a:chOff x="11223445" y="0"/>
            <a:chExt cx="516342" cy="6858000"/>
          </a:xfrm>
        </p:grpSpPr>
        <p:sp>
          <p:nvSpPr>
            <p:cNvPr id="26" name="Retângulo 25"/>
            <p:cNvSpPr/>
            <p:nvPr/>
          </p:nvSpPr>
          <p:spPr>
            <a:xfrm>
              <a:off x="11223445" y="0"/>
              <a:ext cx="482221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43553" y="122278"/>
              <a:ext cx="429255" cy="429255"/>
            </a:xfrm>
            <a:prstGeom prst="rect">
              <a:avLst/>
            </a:prstGeom>
          </p:spPr>
        </p:pic>
        <p:sp>
          <p:nvSpPr>
            <p:cNvPr id="34" name="CaixaDeTexto 33"/>
            <p:cNvSpPr txBox="1"/>
            <p:nvPr/>
          </p:nvSpPr>
          <p:spPr>
            <a:xfrm rot="5400000">
              <a:off x="10674431" y="1223698"/>
              <a:ext cx="1669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Hardware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1709778" y="0"/>
            <a:ext cx="511029" cy="6858000"/>
            <a:chOff x="11709778" y="0"/>
            <a:chExt cx="511029" cy="6858000"/>
          </a:xfrm>
        </p:grpSpPr>
        <p:sp>
          <p:nvSpPr>
            <p:cNvPr id="11" name="Retângulo 10"/>
            <p:cNvSpPr/>
            <p:nvPr/>
          </p:nvSpPr>
          <p:spPr>
            <a:xfrm>
              <a:off x="11709778" y="0"/>
              <a:ext cx="482221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61156" y="166414"/>
              <a:ext cx="385353" cy="385353"/>
            </a:xfrm>
            <a:prstGeom prst="rect">
              <a:avLst/>
            </a:prstGeom>
          </p:spPr>
        </p:pic>
        <p:sp>
          <p:nvSpPr>
            <p:cNvPr id="35" name="CaixaDeTexto 34"/>
            <p:cNvSpPr txBox="1"/>
            <p:nvPr/>
          </p:nvSpPr>
          <p:spPr>
            <a:xfrm rot="5400000">
              <a:off x="10962289" y="1416860"/>
              <a:ext cx="2055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Century Gothic" panose="020B0502020202020204" pitchFamily="34" charset="0"/>
                </a:rPr>
                <a:t>Perspectivas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91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706686" y="2010316"/>
            <a:ext cx="4654794" cy="465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2472" y="166414"/>
            <a:ext cx="10997624" cy="1662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11223445" y="0"/>
            <a:ext cx="48222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tângulo 26"/>
          <p:cNvSpPr/>
          <p:nvPr/>
        </p:nvSpPr>
        <p:spPr>
          <a:xfrm>
            <a:off x="10748047" y="-11374"/>
            <a:ext cx="4822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717" y="75289"/>
            <a:ext cx="493132" cy="49313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553" y="122278"/>
            <a:ext cx="429255" cy="42925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5400000">
            <a:off x="10520919" y="8651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Ideia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 rot="5400000">
            <a:off x="10674431" y="1223698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Hardware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39" y="832074"/>
            <a:ext cx="996725" cy="996725"/>
          </a:xfrm>
          <a:prstGeom prst="rect">
            <a:avLst/>
          </a:prstGeom>
        </p:spPr>
      </p:pic>
      <p:pic>
        <p:nvPicPr>
          <p:cNvPr id="1028" name="Picture 4" descr="Image result for little bits logo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54" y="4780266"/>
            <a:ext cx="4189542" cy="15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logo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17" y="2989725"/>
            <a:ext cx="2230679" cy="15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ratch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3" y="2248444"/>
            <a:ext cx="2285902" cy="24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Elipse 37"/>
          <p:cNvSpPr/>
          <p:nvPr/>
        </p:nvSpPr>
        <p:spPr>
          <a:xfrm>
            <a:off x="-1097163" y="2692793"/>
            <a:ext cx="5785451" cy="5657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7397972" y="1891847"/>
            <a:ext cx="3145413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/SAM-E70-XPLD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5</a:t>
            </a:r>
            <a:r>
              <a:rPr lang="en-US" sz="2000" b="1" dirty="0"/>
              <a:t>8 </a:t>
            </a:r>
            <a:r>
              <a:rPr lang="en-US" sz="2000" dirty="0" err="1"/>
              <a:t>pág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/Cortex-M7-SAM-E70.pdf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1</a:t>
            </a:r>
            <a:r>
              <a:rPr lang="en-US" sz="2000" b="1" dirty="0"/>
              <a:t>830 </a:t>
            </a:r>
            <a:r>
              <a:rPr lang="en-US" sz="2000" dirty="0" err="1"/>
              <a:t>pág</a:t>
            </a:r>
            <a:r>
              <a:rPr lang="en-US" sz="20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Leitura difícil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Bem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Pouco didático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“Não é pra qualquer um...”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8"/>
          <a:srcRect l="3419"/>
          <a:stretch/>
        </p:blipFill>
        <p:spPr>
          <a:xfrm>
            <a:off x="-18613" y="1847850"/>
            <a:ext cx="7368731" cy="5010150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176548" y="3397710"/>
            <a:ext cx="375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Simplificar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Universalizar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Diversificar</a:t>
            </a:r>
          </a:p>
          <a:p>
            <a:pPr algn="ctr"/>
            <a:r>
              <a:rPr lang="pt-BR" sz="4000" b="1" dirty="0">
                <a:latin typeface="Century Gothic" panose="020B0502020202020204" pitchFamily="34" charset="0"/>
              </a:rPr>
              <a:t>Personalizar</a:t>
            </a:r>
          </a:p>
          <a:p>
            <a:pPr algn="ctr"/>
            <a:r>
              <a:rPr lang="pt-BR" sz="4000" b="1" i="1" dirty="0">
                <a:latin typeface="Century Gothic" panose="020B0502020202020204" pitchFamily="34" charset="0"/>
              </a:rPr>
              <a:t>Ensinar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843476" y="1088561"/>
            <a:ext cx="185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Ideia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1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7" grpId="0" animBg="1"/>
      <p:bldP spid="38" grpId="0" animBg="1"/>
      <p:bldP spid="4" grpId="0"/>
      <p:bldP spid="4" grpId="1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2471" y="166414"/>
            <a:ext cx="11208223" cy="1662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14525" y="167604"/>
            <a:ext cx="11271538" cy="166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85" y="914949"/>
            <a:ext cx="913851" cy="913851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1223445" y="0"/>
            <a:ext cx="48222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553" y="122278"/>
            <a:ext cx="429255" cy="42925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 rot="5400000">
            <a:off x="10674431" y="1223698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Hardware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Hexágono 2"/>
          <p:cNvSpPr/>
          <p:nvPr/>
        </p:nvSpPr>
        <p:spPr>
          <a:xfrm>
            <a:off x="3524397" y="2712492"/>
            <a:ext cx="3783706" cy="32618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/>
          <p:cNvGrpSpPr/>
          <p:nvPr/>
        </p:nvGrpSpPr>
        <p:grpSpPr>
          <a:xfrm>
            <a:off x="3732178" y="3578767"/>
            <a:ext cx="12907434" cy="1743796"/>
            <a:chOff x="-4986467" y="768994"/>
            <a:chExt cx="12907434" cy="1743796"/>
          </a:xfrm>
        </p:grpSpPr>
        <p:sp>
          <p:nvSpPr>
            <p:cNvPr id="36" name="Título 1"/>
            <p:cNvSpPr txBox="1">
              <a:spLocks/>
            </p:cNvSpPr>
            <p:nvPr/>
          </p:nvSpPr>
          <p:spPr>
            <a:xfrm>
              <a:off x="-4986467" y="773443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c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-4207901" y="773442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o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Título 1"/>
            <p:cNvSpPr txBox="1">
              <a:spLocks/>
            </p:cNvSpPr>
            <p:nvPr/>
          </p:nvSpPr>
          <p:spPr>
            <a:xfrm>
              <a:off x="-3326153" y="768994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9600" b="1" dirty="0">
                  <a:latin typeface="Century Gothic" panose="020B0502020202020204" pitchFamily="34" charset="0"/>
                </a:rPr>
                <a:t>re</a:t>
              </a:r>
              <a:endParaRPr lang="en-US" sz="66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3869791" y="1131069"/>
            <a:ext cx="290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Century Gothic" panose="020B0502020202020204" pitchFamily="34" charset="0"/>
              </a:rPr>
              <a:t>Hardware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2" name="Trapezoide 41"/>
          <p:cNvSpPr/>
          <p:nvPr/>
        </p:nvSpPr>
        <p:spPr>
          <a:xfrm rot="14580250" flipH="1">
            <a:off x="2104418" y="4768545"/>
            <a:ext cx="1746047" cy="1792017"/>
          </a:xfrm>
          <a:prstGeom prst="trapezoid">
            <a:avLst>
              <a:gd name="adj" fmla="val 30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Agrupar 9"/>
          <p:cNvGrpSpPr/>
          <p:nvPr/>
        </p:nvGrpSpPr>
        <p:grpSpPr>
          <a:xfrm>
            <a:off x="4381615" y="2142866"/>
            <a:ext cx="2061966" cy="453652"/>
            <a:chOff x="4381615" y="2142866"/>
            <a:chExt cx="2061966" cy="453652"/>
          </a:xfrm>
        </p:grpSpPr>
        <p:sp>
          <p:nvSpPr>
            <p:cNvPr id="45" name="Trapezoide 44"/>
            <p:cNvSpPr/>
            <p:nvPr/>
          </p:nvSpPr>
          <p:spPr>
            <a:xfrm rot="10800000" flipV="1">
              <a:off x="4381615" y="2252612"/>
              <a:ext cx="2061966" cy="343906"/>
            </a:xfrm>
            <a:prstGeom prst="trapezoid">
              <a:avLst>
                <a:gd name="adj" fmla="val 1181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/>
            <p:cNvSpPr/>
            <p:nvPr/>
          </p:nvSpPr>
          <p:spPr>
            <a:xfrm flipH="1">
              <a:off x="4772766" y="2142866"/>
              <a:ext cx="317186" cy="3171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238128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742895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7022878" y="2317198"/>
            <a:ext cx="1127184" cy="1746047"/>
            <a:chOff x="7022878" y="2317198"/>
            <a:chExt cx="1127184" cy="1746047"/>
          </a:xfrm>
        </p:grpSpPr>
        <p:sp>
          <p:nvSpPr>
            <p:cNvPr id="8" name="Trapezoide 7"/>
            <p:cNvSpPr/>
            <p:nvPr/>
          </p:nvSpPr>
          <p:spPr>
            <a:xfrm rot="3741128">
              <a:off x="6713446" y="2626630"/>
              <a:ext cx="1746047" cy="1127184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e 47"/>
            <p:cNvSpPr/>
            <p:nvPr/>
          </p:nvSpPr>
          <p:spPr>
            <a:xfrm rot="3741128">
              <a:off x="6857343" y="2734872"/>
              <a:ext cx="1436024" cy="904077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BTN</a:t>
              </a:r>
              <a:endParaRPr lang="en-US" b="1" dirty="0"/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4395458" y="6107055"/>
            <a:ext cx="2009214" cy="1001544"/>
            <a:chOff x="4434367" y="6066537"/>
            <a:chExt cx="2009214" cy="1001544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434367" y="6066537"/>
              <a:ext cx="2009214" cy="1001544"/>
            </a:xfrm>
            <a:prstGeom prst="trapezoid">
              <a:avLst>
                <a:gd name="adj" fmla="val 9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614319" y="6274635"/>
              <a:ext cx="1651379" cy="7195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Hello</a:t>
              </a:r>
              <a:r>
                <a:rPr lang="pt-BR" dirty="0"/>
                <a:t> World!</a:t>
              </a:r>
              <a:endParaRPr lang="en-US" dirty="0"/>
            </a:p>
          </p:txBody>
        </p:sp>
      </p:grpSp>
      <p:grpSp>
        <p:nvGrpSpPr>
          <p:cNvPr id="56" name="Agrupar 55"/>
          <p:cNvGrpSpPr/>
          <p:nvPr/>
        </p:nvGrpSpPr>
        <p:grpSpPr>
          <a:xfrm rot="18913732">
            <a:off x="1451519" y="4630766"/>
            <a:ext cx="1885233" cy="453652"/>
            <a:chOff x="4381615" y="2142866"/>
            <a:chExt cx="2061966" cy="453652"/>
          </a:xfrm>
        </p:grpSpPr>
        <p:sp>
          <p:nvSpPr>
            <p:cNvPr id="57" name="Trapezoide 56"/>
            <p:cNvSpPr/>
            <p:nvPr/>
          </p:nvSpPr>
          <p:spPr>
            <a:xfrm rot="10800000" flipV="1">
              <a:off x="4381615" y="2252612"/>
              <a:ext cx="2061966" cy="343906"/>
            </a:xfrm>
            <a:prstGeom prst="trapezoid">
              <a:avLst>
                <a:gd name="adj" fmla="val 1181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/>
            <p:cNvSpPr/>
            <p:nvPr/>
          </p:nvSpPr>
          <p:spPr>
            <a:xfrm flipH="1">
              <a:off x="4772766" y="2142866"/>
              <a:ext cx="317186" cy="3171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/>
            <p:cNvSpPr/>
            <p:nvPr/>
          </p:nvSpPr>
          <p:spPr>
            <a:xfrm flipH="1">
              <a:off x="5238128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/>
            <p:cNvSpPr/>
            <p:nvPr/>
          </p:nvSpPr>
          <p:spPr>
            <a:xfrm flipH="1">
              <a:off x="5742895" y="2144633"/>
              <a:ext cx="317186" cy="3171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Agrupar 63"/>
          <p:cNvGrpSpPr/>
          <p:nvPr/>
        </p:nvGrpSpPr>
        <p:grpSpPr>
          <a:xfrm>
            <a:off x="6840019" y="4465838"/>
            <a:ext cx="1631720" cy="2008374"/>
            <a:chOff x="6840019" y="4465838"/>
            <a:chExt cx="1631720" cy="2008374"/>
          </a:xfrm>
        </p:grpSpPr>
        <p:grpSp>
          <p:nvGrpSpPr>
            <p:cNvPr id="16" name="Agrupar 15"/>
            <p:cNvGrpSpPr/>
            <p:nvPr/>
          </p:nvGrpSpPr>
          <p:grpSpPr>
            <a:xfrm>
              <a:off x="6840019" y="4465838"/>
              <a:ext cx="1631720" cy="2008374"/>
              <a:chOff x="6840019" y="4465838"/>
              <a:chExt cx="1631720" cy="2008374"/>
            </a:xfrm>
          </p:grpSpPr>
          <p:sp>
            <p:nvSpPr>
              <p:cNvPr id="14" name="Círculo: Vazio 13"/>
              <p:cNvSpPr/>
              <p:nvPr/>
            </p:nvSpPr>
            <p:spPr>
              <a:xfrm>
                <a:off x="6840019" y="5559812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írculo: Vazio 48"/>
              <p:cNvSpPr/>
              <p:nvPr/>
            </p:nvSpPr>
            <p:spPr>
              <a:xfrm>
                <a:off x="7438430" y="4465838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írculo: Vazio 49"/>
              <p:cNvSpPr/>
              <p:nvPr/>
            </p:nvSpPr>
            <p:spPr>
              <a:xfrm>
                <a:off x="7557339" y="5252113"/>
                <a:ext cx="914400" cy="914400"/>
              </a:xfrm>
              <a:prstGeom prst="donu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rapezoide 40"/>
              <p:cNvSpPr/>
              <p:nvPr/>
            </p:nvSpPr>
            <p:spPr>
              <a:xfrm rot="7019750">
                <a:off x="6685840" y="4880909"/>
                <a:ext cx="1746047" cy="1127184"/>
              </a:xfrm>
              <a:prstGeom prst="trapezoid">
                <a:avLst>
                  <a:gd name="adj" fmla="val 30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Botão de ação: Som 60">
              <a:hlinkClick r:id="" action="ppaction://noaction" highlightClick="1">
                <a:snd r:embed="rId4" name="applause.wav"/>
              </a:hlinkClick>
            </p:cNvPr>
            <p:cNvSpPr/>
            <p:nvPr/>
          </p:nvSpPr>
          <p:spPr>
            <a:xfrm rot="1632415">
              <a:off x="7082660" y="4954103"/>
              <a:ext cx="932619" cy="1004017"/>
            </a:xfrm>
            <a:prstGeom prst="actionButtonSound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Agrupar 62"/>
          <p:cNvGrpSpPr/>
          <p:nvPr/>
        </p:nvGrpSpPr>
        <p:grpSpPr>
          <a:xfrm>
            <a:off x="2730958" y="2342744"/>
            <a:ext cx="1127184" cy="1746047"/>
            <a:chOff x="2730958" y="2342744"/>
            <a:chExt cx="1127184" cy="1746047"/>
          </a:xfrm>
        </p:grpSpPr>
        <p:sp>
          <p:nvSpPr>
            <p:cNvPr id="43" name="Trapezoide 42"/>
            <p:cNvSpPr/>
            <p:nvPr/>
          </p:nvSpPr>
          <p:spPr>
            <a:xfrm rot="17858872" flipH="1">
              <a:off x="2421526" y="2652176"/>
              <a:ext cx="1746047" cy="1127184"/>
            </a:xfrm>
            <a:prstGeom prst="trapezoid">
              <a:avLst>
                <a:gd name="adj" fmla="val 30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otão de ação: Ajuda 61">
              <a:hlinkClick r:id="" action="ppaction://noaction" highlightClick="1"/>
            </p:cNvPr>
            <p:cNvSpPr/>
            <p:nvPr/>
          </p:nvSpPr>
          <p:spPr>
            <a:xfrm rot="17820495">
              <a:off x="2832645" y="2720462"/>
              <a:ext cx="917553" cy="1043445"/>
            </a:xfrm>
            <a:prstGeom prst="actionButtonHel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Imagem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267" y="1853288"/>
            <a:ext cx="6332104" cy="51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602 L -0.46888 -0.016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24" y="-53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47605 -0.010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-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47877 -0.0120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5" y="-60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47761 -0.019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0" y="-97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47422 -0.0192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1" y="-97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46276 -0.0266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38" y="-134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278 -0.0259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46" y="-129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4763 -0.0236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-11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9102 -0.0106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3" grpId="0" animBg="1"/>
      <p:bldP spid="3" grpId="1" animBg="1"/>
      <p:bldP spid="39" grpId="0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2472" y="166414"/>
            <a:ext cx="11707306" cy="166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-38338" y="164341"/>
            <a:ext cx="11756670" cy="1662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5138867" y="621043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>
                <a:latin typeface="Century Gothic" panose="020B0502020202020204" pitchFamily="34" charset="0"/>
              </a:rPr>
              <a:t>c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4360301" y="621042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3369371" y="620007"/>
            <a:ext cx="11247120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800" b="1" dirty="0">
                <a:latin typeface="Century Gothic" panose="020B0502020202020204" pitchFamily="34" charset="0"/>
              </a:rPr>
              <a:t>re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09778" y="0"/>
            <a:ext cx="4822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62" y="953740"/>
            <a:ext cx="875060" cy="87506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156" y="166414"/>
            <a:ext cx="385353" cy="385353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 rot="5400000">
            <a:off x="10962289" y="1416860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850132" y="1190260"/>
            <a:ext cx="3297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entury Gothic" panose="020B0502020202020204" pitchFamily="34" charset="0"/>
              </a:rPr>
              <a:t>Perspectivas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749" y="2072"/>
            <a:ext cx="12185250" cy="6855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-795809" y="3472172"/>
            <a:ext cx="13016616" cy="1741419"/>
            <a:chOff x="-795809" y="3472172"/>
            <a:chExt cx="13016616" cy="1741419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-795809" y="3474244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c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2" name="Título 1"/>
            <p:cNvSpPr txBox="1">
              <a:spLocks/>
            </p:cNvSpPr>
            <p:nvPr/>
          </p:nvSpPr>
          <p:spPr>
            <a:xfrm>
              <a:off x="0" y="3472172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o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973687" y="3473208"/>
              <a:ext cx="11247120" cy="173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b="1" dirty="0">
                  <a:latin typeface="Century Gothic" panose="020B0502020202020204" pitchFamily="34" charset="0"/>
                </a:rPr>
                <a:t>re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3370500" y="3664006"/>
            <a:ext cx="4939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Hardware </a:t>
            </a:r>
            <a:r>
              <a:rPr lang="pt-BR" sz="2400" dirty="0" err="1"/>
              <a:t>made</a:t>
            </a:r>
            <a:r>
              <a:rPr lang="pt-BR" sz="2400" dirty="0"/>
              <a:t> </a:t>
            </a:r>
            <a:r>
              <a:rPr lang="pt-BR" sz="2400" b="1" dirty="0" err="1"/>
              <a:t>simple</a:t>
            </a:r>
            <a:r>
              <a:rPr lang="pt-BR" sz="2400" b="1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b="1" dirty="0" err="1"/>
              <a:t>powerful</a:t>
            </a:r>
            <a:endParaRPr lang="en-US" sz="2400" b="1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 rot="1014476">
            <a:off x="5639938" y="3128116"/>
            <a:ext cx="3331031" cy="146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accent1"/>
                </a:solidFill>
                <a:latin typeface="Berlin Sans FB" panose="020E0602020502020306" pitchFamily="34" charset="0"/>
              </a:rPr>
              <a:t>K</a:t>
            </a:r>
            <a:r>
              <a:rPr lang="pt-BR" sz="5400" b="1" dirty="0">
                <a:solidFill>
                  <a:schemeClr val="accent3"/>
                </a:solidFill>
                <a:latin typeface="Berlin Sans FB" panose="020E0602020502020306" pitchFamily="34" charset="0"/>
              </a:rPr>
              <a:t>I</a:t>
            </a:r>
            <a:r>
              <a:rPr lang="pt-BR" sz="5400" b="1" dirty="0">
                <a:solidFill>
                  <a:schemeClr val="accent2"/>
                </a:solidFill>
                <a:latin typeface="Berlin Sans FB" panose="020E0602020502020306" pitchFamily="34" charset="0"/>
              </a:rPr>
              <a:t>D</a:t>
            </a:r>
            <a:r>
              <a:rPr lang="pt-BR" sz="5400" b="1" dirty="0">
                <a:solidFill>
                  <a:schemeClr val="accent5"/>
                </a:solidFill>
                <a:latin typeface="Berlin Sans FB" panose="020E0602020502020306" pitchFamily="34" charset="0"/>
              </a:rPr>
              <a:t>S</a:t>
            </a:r>
            <a:endParaRPr lang="en-US" sz="4800" b="1" dirty="0">
              <a:solidFill>
                <a:schemeClr val="accent5"/>
              </a:solidFill>
              <a:latin typeface="Berlin Sans FB" panose="020E0602020502020306" pitchFamily="34" charset="0"/>
            </a:endParaRPr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2798756" y="4303080"/>
            <a:ext cx="6414447" cy="1464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Control</a:t>
            </a:r>
            <a:r>
              <a:rPr lang="pt-BR" sz="4400" b="1" dirty="0">
                <a:solidFill>
                  <a:schemeClr val="tx1"/>
                </a:solidFill>
                <a:latin typeface="Agency FB" panose="020B0503020202020204" pitchFamily="34" charset="0"/>
              </a:rPr>
              <a:t> &amp; Automation</a:t>
            </a:r>
            <a:endParaRPr lang="en-US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4896092" y="3541518"/>
            <a:ext cx="7331691" cy="1469840"/>
            <a:chOff x="4896092" y="3541518"/>
            <a:chExt cx="7331691" cy="1469840"/>
          </a:xfrm>
        </p:grpSpPr>
        <p:sp>
          <p:nvSpPr>
            <p:cNvPr id="39" name="Título 1"/>
            <p:cNvSpPr txBox="1">
              <a:spLocks/>
            </p:cNvSpPr>
            <p:nvPr/>
          </p:nvSpPr>
          <p:spPr>
            <a:xfrm>
              <a:off x="4896092" y="3541518"/>
              <a:ext cx="6414447" cy="1464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44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WEAR</a:t>
              </a:r>
            </a:p>
            <a:p>
              <a:r>
                <a:rPr lang="pt-BR" sz="44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GEAR</a:t>
              </a:r>
              <a:endParaRPr lang="en-US" sz="3600" dirty="0">
                <a:solidFill>
                  <a:schemeClr val="tx1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40" name="Título 1"/>
            <p:cNvSpPr txBox="1">
              <a:spLocks/>
            </p:cNvSpPr>
            <p:nvPr/>
          </p:nvSpPr>
          <p:spPr>
            <a:xfrm>
              <a:off x="5813336" y="3546940"/>
              <a:ext cx="6414447" cy="1464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6000" kern="1200" cap="all" spc="15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200" dirty="0">
                  <a:solidFill>
                    <a:schemeClr val="tx1"/>
                  </a:solidFill>
                  <a:latin typeface="Berlin Sans FB Demi" panose="020E0802020502020306" pitchFamily="34" charset="0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498980" y="5563579"/>
            <a:ext cx="61291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</a:t>
            </a:r>
            <a:r>
              <a:rPr lang="en-US" sz="3600" dirty="0" err="1"/>
              <a:t>LittleBits</a:t>
            </a:r>
            <a:r>
              <a:rPr lang="en-US" sz="3600" dirty="0"/>
              <a:t>: $44.2 million</a:t>
            </a:r>
          </a:p>
          <a:p>
            <a:r>
              <a:rPr lang="pt-BR" sz="3600" dirty="0"/>
              <a:t>2</a:t>
            </a:r>
            <a:r>
              <a:rPr lang="en-US" sz="3600" dirty="0"/>
              <a:t>015 – 8.000 </a:t>
            </a:r>
            <a:r>
              <a:rPr lang="en-US" sz="3600" dirty="0" err="1"/>
              <a:t>Educadores</a:t>
            </a:r>
            <a:r>
              <a:rPr lang="en-US" sz="3600" dirty="0"/>
              <a:t>” - </a:t>
            </a:r>
            <a:r>
              <a:rPr lang="en-US" sz="2000" dirty="0"/>
              <a:t>Forbes</a:t>
            </a:r>
            <a:endParaRPr lang="en-US" sz="3600" dirty="0"/>
          </a:p>
        </p:txBody>
      </p:sp>
      <p:sp>
        <p:nvSpPr>
          <p:cNvPr id="13" name="Retângulo 12"/>
          <p:cNvSpPr/>
          <p:nvPr/>
        </p:nvSpPr>
        <p:spPr>
          <a:xfrm>
            <a:off x="211873" y="22250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“Smart Education and Learning Market worth </a:t>
            </a:r>
            <a:r>
              <a:rPr lang="en-US" sz="3200" b="1" dirty="0"/>
              <a:t>586.04 Billion USD </a:t>
            </a:r>
            <a:r>
              <a:rPr lang="en-US" sz="3200" dirty="0"/>
              <a:t>by 2021” – </a:t>
            </a:r>
            <a:r>
              <a:rPr lang="en-US" sz="1600" dirty="0" err="1"/>
              <a:t>Markets&amp;Markets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040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4.16667E-7 -0.1678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0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30" grpId="0"/>
      <p:bldP spid="41" grpId="0" animBg="1"/>
      <p:bldP spid="3" grpId="0"/>
      <p:bldP spid="36" grpId="0" build="allAtOnce"/>
      <p:bldP spid="37" grpId="0" build="allAtOnce"/>
      <p:bldP spid="10" grpId="0"/>
      <p:bldP spid="10" grpId="1"/>
      <p:bldP spid="13" grpId="0"/>
      <p:bldP spid="1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122</TotalTime>
  <Words>118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Agency FB</vt:lpstr>
      <vt:lpstr>Arial</vt:lpstr>
      <vt:lpstr>Berlin Sans FB</vt:lpstr>
      <vt:lpstr>Berlin Sans FB Demi</vt:lpstr>
      <vt:lpstr>Century Gothic</vt:lpstr>
      <vt:lpstr>Corbel</vt:lpstr>
      <vt:lpstr>Wingdings</vt:lpstr>
      <vt:lpstr>Em Tiras</vt:lpstr>
      <vt:lpstr>c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Matheus Marotzke</dc:creator>
  <cp:lastModifiedBy>Matheus Marotzke</cp:lastModifiedBy>
  <cp:revision>14</cp:revision>
  <dcterms:created xsi:type="dcterms:W3CDTF">2017-03-13T04:45:28Z</dcterms:created>
  <dcterms:modified xsi:type="dcterms:W3CDTF">2017-03-13T06:47:40Z</dcterms:modified>
</cp:coreProperties>
</file>