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Explicação sobre o fim da </a:t>
          </a:r>
          <a:r>
            <a:rPr lang="pt-BR" dirty="0" err="1"/>
            <a:t>urss</a:t>
          </a:r>
          <a:r>
            <a:rPr lang="pt-BR" dirty="0"/>
            <a:t> e a unificação da </a:t>
          </a:r>
          <a:r>
            <a:rPr lang="pt-BR" dirty="0" err="1"/>
            <a:t>alemanha</a:t>
          </a:r>
          <a:endParaRPr lang="pt-br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Quando e onde aconteceu?</a:t>
          </a:r>
          <a:endParaRPr lang="pt-br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F</a:t>
          </a:r>
          <a:r>
            <a:rPr lang="pt-br" dirty="0"/>
            <a:t>otos sobre os per</a:t>
          </a:r>
          <a:r>
            <a:rPr lang="pt-BR" dirty="0"/>
            <a:t>í</a:t>
          </a:r>
          <a:r>
            <a:rPr lang="pt-br" dirty="0"/>
            <a:t>odos </a:t>
          </a: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dirty="0"/>
            <a:t>F</a:t>
          </a:r>
          <a:r>
            <a:rPr lang="pt-br" sz="1500" kern="1200" dirty="0"/>
            <a:t>otos sobre os per</a:t>
          </a:r>
          <a:r>
            <a:rPr lang="pt-BR" sz="1500" kern="1200" dirty="0"/>
            <a:t>í</a:t>
          </a:r>
          <a:r>
            <a:rPr lang="pt-br" sz="1500" kern="1200" dirty="0"/>
            <a:t>odos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dirty="0"/>
            <a:t>Explicação sobre o fim da </a:t>
          </a:r>
          <a:r>
            <a:rPr lang="pt-BR" sz="1500" kern="1200" dirty="0" err="1"/>
            <a:t>urss</a:t>
          </a:r>
          <a:r>
            <a:rPr lang="pt-BR" sz="1500" kern="1200" dirty="0"/>
            <a:t> e a unificação da </a:t>
          </a:r>
          <a:r>
            <a:rPr lang="pt-BR" sz="1500" kern="1200" dirty="0" err="1"/>
            <a:t>alemanha</a:t>
          </a:r>
          <a:endParaRPr lang="pt-br" sz="15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dirty="0"/>
            <a:t>Quando e onde aconteceu?</a:t>
          </a:r>
          <a:endParaRPr lang="pt-br" sz="15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22/12/2021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22/12/2021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22/12/2021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22/12/2021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22/12/2021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22/12/2021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22/12/2021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22/12/2021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22/12/2021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22/12/2021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22/12/2021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22/12/2021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22/12/2021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22/12/2021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4898" y="2644909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A Desintegração da união soviética e a unificação da </a:t>
            </a:r>
            <a:r>
              <a:rPr lang="pt-BR" sz="4400" dirty="0" err="1">
                <a:solidFill>
                  <a:schemeClr val="tx1"/>
                </a:solidFill>
              </a:rPr>
              <a:t>alemanha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F000E7-C766-49E2-9553-DDB426BB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DBDD53-7359-45CD-95DA-72F488B7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432" y="2746203"/>
            <a:ext cx="3144774" cy="1645920"/>
          </a:xfrm>
        </p:spPr>
        <p:txBody>
          <a:bodyPr/>
          <a:lstStyle/>
          <a:p>
            <a:r>
              <a:rPr lang="pt-BR" dirty="0"/>
              <a:t>Dirigentes da antiga URSS assinam o tratado da Comunidade dos Estados Independentes.</a:t>
            </a:r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F65CA4F2-3C62-4B4A-9A6D-D2626265B1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130" r="4130"/>
          <a:stretch/>
        </p:blipFill>
        <p:spPr/>
      </p:pic>
    </p:spTree>
    <p:extLst>
      <p:ext uri="{BB962C8B-B14F-4D97-AF65-F5344CB8AC3E}">
        <p14:creationId xmlns:p14="http://schemas.microsoft.com/office/powerpoint/2010/main" val="46592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Imagem em preto e branco de pessoas com as mãos&#10;&#10;Descrição gerada automaticamente">
            <a:extLst>
              <a:ext uri="{FF2B5EF4-FFF2-40B4-BE49-F238E27FC236}">
                <a16:creationId xmlns:a16="http://schemas.microsoft.com/office/drawing/2014/main" id="{0B7BD08F-9775-4651-8942-F6C57413E2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4" r="11544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BDE51B5-AC23-411E-ABDB-44D96C2C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727" y="3128340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Benton Sans"/>
              </a:rPr>
              <a:t>Um grupo de cidadãos russos recolhe panfletos lançados ao ar em frente à Casa Branca Russa, no centro de Moscou, em 19 de agosto de 1991.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88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Foto em preto e branco de homem em jornal&#10;&#10;Descrição gerada automaticamente">
            <a:extLst>
              <a:ext uri="{FF2B5EF4-FFF2-40B4-BE49-F238E27FC236}">
                <a16:creationId xmlns:a16="http://schemas.microsoft.com/office/drawing/2014/main" id="{DC532441-E973-472D-A193-171CCEC8AC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6" r="10806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2C6C3EC-EA48-4708-A10E-18D3EDCB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193" y="4220161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Benton Sans"/>
              </a:rPr>
              <a:t>Dois cidadãos russos se aproximam de uma banca para comprar um jornal com a manchete “Anúncio ao povo soviético” por parte dos líderes do golpe, em 20 de agosto de 1991, em Moscou.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Foto preta e branca de pessoas na rua&#10;&#10;Descrição gerada automaticamente">
            <a:extLst>
              <a:ext uri="{FF2B5EF4-FFF2-40B4-BE49-F238E27FC236}">
                <a16:creationId xmlns:a16="http://schemas.microsoft.com/office/drawing/2014/main" id="{55449D85-1600-43E3-99DF-DF526F83F5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r="13021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4A5D911-5E34-4752-9C65-B5D5F068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3933557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Benton Sans"/>
              </a:rPr>
              <a:t>Cidadãos russos se reúnem em frente à Casa Branca Russa, em Moscou, à espera de notícias sobre a situação política após a tentativa de golpe de Estado, em 21 de agosto de 1991.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38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Foto preta e branca de pessoas na rua de uma cidade&#10;&#10;Descrição gerada automaticamente">
            <a:extLst>
              <a:ext uri="{FF2B5EF4-FFF2-40B4-BE49-F238E27FC236}">
                <a16:creationId xmlns:a16="http://schemas.microsoft.com/office/drawing/2014/main" id="{9F00ECDE-95F7-4525-B6B2-59F25E8D38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1" r="13821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2EEF5BD-C14C-4BB6-8070-B07BF917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602" y="4261104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Benton Sans"/>
              </a:rPr>
              <a:t>Cidadãos em frente a uma barricada de ônibus em Moscou, cenário onde, na noite anterior, haviam ocorrido confrontos entre partidários e opositores do golpe, em 21 de agosto de 1991.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8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Multidão de pessoas na frente de um prédio&#10;&#10;Descrição gerada automaticamente">
            <a:extLst>
              <a:ext uri="{FF2B5EF4-FFF2-40B4-BE49-F238E27FC236}">
                <a16:creationId xmlns:a16="http://schemas.microsoft.com/office/drawing/2014/main" id="{2DE38863-8798-4893-829C-D1DED7FF04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r="12406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BD8D094-52AB-4BFF-9C5F-220F60A5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193" y="4609737"/>
            <a:ext cx="3144774" cy="1645920"/>
          </a:xfrm>
        </p:spPr>
        <p:txBody>
          <a:bodyPr/>
          <a:lstStyle/>
          <a:p>
            <a:r>
              <a:rPr lang="pt-BR" sz="2400" b="0" i="0" dirty="0">
                <a:solidFill>
                  <a:srgbClr val="000000"/>
                </a:solidFill>
                <a:effectLst/>
                <a:latin typeface="Benton Sans"/>
              </a:rPr>
              <a:t>Milhares de pessoas participam do funeral das vítimas da tentativa de golpe em frente à Casa Branca Russa, em 24 de agosto de 1991. Entre 19 e 22 agosto de 1991, tanques marcharam em Moscou em direção ao parlamento, onde Boris Yeltsin, então líder da República russa, se refugiara depois do anúncio de golpe.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591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Foto em preto e branco de pessoas em um barco&#10;&#10;Descrição gerada automaticamente com confiança média">
            <a:extLst>
              <a:ext uri="{FF2B5EF4-FFF2-40B4-BE49-F238E27FC236}">
                <a16:creationId xmlns:a16="http://schemas.microsoft.com/office/drawing/2014/main" id="{C0D82B57-8A2A-4C79-8117-79582C530C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r="10621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01203D5-2184-4DB0-B740-74B7293F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98" y="3429000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Benton Sans"/>
              </a:rPr>
              <a:t>Jovens se sentam sob uma bandeira russa em uma barricada diante da Casa Branca Russa, no coração de Moscou, na madrugada de 20 de agosto de 1991.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10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Homem de terno e gravata vermelha&#10;&#10;Descrição gerada automaticamente">
            <a:extLst>
              <a:ext uri="{FF2B5EF4-FFF2-40B4-BE49-F238E27FC236}">
                <a16:creationId xmlns:a16="http://schemas.microsoft.com/office/drawing/2014/main" id="{48A45C0A-49ED-4F84-80DB-907697B59D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b="14011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106FE85-AC87-4A24-839E-590B9646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603" y="3824376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Benton Sans"/>
              </a:rPr>
              <a:t>Uma imagem de 10 de julho de 1991 mostra o líder soviético Mikhail Gorbachev cumprimentando o novo presidente russo, Boris Yeltsin, depois de sua posse, em Moscou.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76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4957-3044-474C-A338-E1F8A1D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>
                <a:solidFill>
                  <a:schemeClr val="tx1"/>
                </a:solidFill>
              </a:rPr>
              <a:t> a unificação da </a:t>
            </a:r>
            <a:r>
              <a:rPr lang="pt-BR" sz="6600" dirty="0" err="1">
                <a:solidFill>
                  <a:schemeClr val="tx1"/>
                </a:solidFill>
              </a:rPr>
              <a:t>alemanha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70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CC31E-876C-4A5F-84AB-16B0E37F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 Unificação da Alemanha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68445-0C99-4598-B8CD-C7E883AA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U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nificação alemã ocorreu sob a resistência das nações europeias; </a:t>
            </a:r>
          </a:p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P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rocesso ocorreu entre 1828 e 1888 após três guerras e uma política de alianças que culminou com a </a:t>
            </a:r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Primeira Guerra Mundia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l;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Alemanha era uma formação de 38 estados que formavam a </a:t>
            </a:r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Confederação Germânica 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sob o domínio da Áustria;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Em1930 foi  criado a união aduaneira dos estados alemães: o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Zollverein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, sob a liderança da Prússia; 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 Unificação alemã tem como principal indutor o fortalecimento do exército, que passa a ser modernizado pela liderança do general Von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Moltk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Em1862, nomeiam Otto von Bismarck chanceler da Prússia, cuja marca era a defesa do armamento e da guerra para chegar à unidade nacional.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97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Aqui você verá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311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E4DE4-2626-4DA9-B551-CFD6CC1B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Guerra dos Ducados</a:t>
            </a: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B26D1-4A51-45D9-80CD-0C67ABAD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E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m 1864, a Guerra dos Ducados foi a primeira batalha a iniciar o processo de unificação alemã;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Tropas germânicas se uniram contra a Dinamarca que, desde 1815, administrava os ducados de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Scheleswig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-Holstein;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Em 1863, a Dinamarca anexou os territórios, mesmo que habitados por população alemã, </a:t>
            </a:r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mas, 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Bismarck, com apoio da Áustria, conseguiu reaver os ducados para a </a:t>
            </a:r>
            <a:r>
              <a:rPr lang="pt-BR" dirty="0">
                <a:solidFill>
                  <a:srgbClr val="344529"/>
                </a:solidFill>
                <a:latin typeface="Open Sans" panose="020B0606030504020204" pitchFamily="34" charset="0"/>
              </a:rPr>
              <a:t>Alemanha.</a:t>
            </a:r>
            <a:endParaRPr lang="pt-BR" dirty="0">
              <a:solidFill>
                <a:srgbClr val="344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1C0D6-5A90-4D47-9D37-B987C707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Guerra Austro-Prussiana</a:t>
            </a: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82ADB-F042-4906-9113-31E3984C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G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uerra de sete semanas, ocorreu em 1866 e teve a Alemanha como vencedora;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Os germânicos tentaram anexar os Estados alemães do Sul, mas o imperador francês, Napoleão III, se opôs e ameaçou atacar a Prússia; 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Napoleão III</a:t>
            </a:r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 , 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deixou claro o temor em ver a Alemanha como a maior potência europeia.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33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6EA5-1F14-4442-BEF3-0A673F59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Guerra Franco-prussiana</a:t>
            </a: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47814-EB90-426C-96C5-23FE2AE4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Conflito foi deflagrado em 1870, porque um ano antes, Napoleão III veta a candidatura do príncipe Leopoldo de Hohenzollern ao trono espanhol;</a:t>
            </a:r>
          </a:p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R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ússia declarou guerra à França e venceu;</a:t>
            </a:r>
          </a:p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A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Alemanha anexou os estados do Sul, iniciando o II Reich.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0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23FE-E40F-4074-A515-B315F782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Consequências da Unificação da Alemanha</a:t>
            </a: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B9747-DB16-4365-B9F5-F11C141F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Surgimento do império alemão;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Rompimento do equilíbrio europeu vigente desde o</a:t>
            </a:r>
            <a:r>
              <a:rPr lang="pt-BR" b="0" i="0" dirty="0">
                <a:solidFill>
                  <a:srgbClr val="344529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dirty="0">
                <a:solidFill>
                  <a:srgbClr val="344529"/>
                </a:solidFill>
                <a:latin typeface="Open Sans" panose="020B0606030504020204" pitchFamily="34" charset="0"/>
              </a:rPr>
              <a:t>Tratado de Versalhes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Aumento do revanchismo com a França;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Revolução industrial alemã;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Rivalidade com a Inglaterra em busca de mercados para escoar a produção;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Promoção do isolamento da França;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Surgimento da </a:t>
            </a:r>
            <a:r>
              <a:rPr lang="pt-BR" dirty="0">
                <a:solidFill>
                  <a:srgbClr val="344529"/>
                </a:solidFill>
                <a:latin typeface="Open Sans" panose="020B0606030504020204" pitchFamily="34" charset="0"/>
              </a:rPr>
              <a:t>Tríplice Aliança</a:t>
            </a:r>
            <a:r>
              <a:rPr lang="pt-BR" b="0" i="0" dirty="0">
                <a:solidFill>
                  <a:srgbClr val="344529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(Alemanha, Áustria e Itália), um dos polos da </a:t>
            </a:r>
            <a:r>
              <a:rPr lang="pt-BR" dirty="0">
                <a:solidFill>
                  <a:srgbClr val="344529"/>
                </a:solidFill>
                <a:latin typeface="Open Sans" panose="020B0606030504020204" pitchFamily="34" charset="0"/>
              </a:rPr>
              <a:t>Primeira Guerra Mundial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67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Foto preta e branca de pessoas andando de cavalo&#10;&#10;Descrição gerada automaticamente">
            <a:extLst>
              <a:ext uri="{FF2B5EF4-FFF2-40B4-BE49-F238E27FC236}">
                <a16:creationId xmlns:a16="http://schemas.microsoft.com/office/drawing/2014/main" id="{A9B3F3C1-47ED-4FBD-BD8D-B407FA2CE3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16384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AF60ECD-EE55-4705-811D-F993FDF4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602" y="2606040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212529"/>
                </a:solidFill>
                <a:effectLst/>
              </a:rPr>
              <a:t>O rei Guilherme I, da Prússia (à direita, em primeiro plano), e seus generais.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3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Foto em preto e branco de homem e mulher posando para foto&#10;&#10;Descrição gerada automaticamente">
            <a:extLst>
              <a:ext uri="{FF2B5EF4-FFF2-40B4-BE49-F238E27FC236}">
                <a16:creationId xmlns:a16="http://schemas.microsoft.com/office/drawing/2014/main" id="{9593BDBF-DA95-46C3-93B7-CE81FAEC82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1761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087DF58-9329-47D6-B616-584B6279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488" y="3109463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</a:rPr>
              <a:t>Guilherme I tornou-se Imperador da Alemanha após a vitória na Guerra Franco-Prussiana.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340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Foto em preto e branco de barco na água&#10;&#10;Descrição gerada automaticamente">
            <a:extLst>
              <a:ext uri="{FF2B5EF4-FFF2-40B4-BE49-F238E27FC236}">
                <a16:creationId xmlns:a16="http://schemas.microsoft.com/office/drawing/2014/main" id="{93C7BA69-BAFB-49F6-A8F1-34F5AC9835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r="4776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92F5A23-E1D3-4490-8697-4BC633AF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546" y="3756137"/>
            <a:ext cx="3144774" cy="1645920"/>
          </a:xfrm>
        </p:spPr>
        <p:txBody>
          <a:bodyPr/>
          <a:lstStyle/>
          <a:p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</a:rPr>
              <a:t>Charge ironizando a Itália e a Prússia em relação à vitória na Guerra Austro-Prussiana.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93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Homem com chapéu&#10;&#10;Descrição gerada automaticamente">
            <a:extLst>
              <a:ext uri="{FF2B5EF4-FFF2-40B4-BE49-F238E27FC236}">
                <a16:creationId xmlns:a16="http://schemas.microsoft.com/office/drawing/2014/main" id="{DAEE58CA-DFEB-4F18-BB04-A835BBCDC9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7" b="20267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7A3F8AB-C30E-4970-97D8-A36F92ED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09" y="3619659"/>
            <a:ext cx="3144774" cy="1645920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</a:rPr>
              <a:t>Otto von Bismarck, primeiro-ministro prussiano e principal articulador da unificação alemã.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95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2343DD-CA27-49AF-AAE5-25B6A31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75B8C2-382E-4F5E-B0CE-7E0EEF75E017}" type="datetime1">
              <a:rPr lang="pt-BR" smtClean="0"/>
              <a:t>22/12/2021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FD09C40-4E9D-49A3-9E26-A467E461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78" y="4389120"/>
            <a:ext cx="3144774" cy="1645920"/>
          </a:xfrm>
        </p:spPr>
        <p:txBody>
          <a:bodyPr/>
          <a:lstStyle/>
          <a:p>
            <a:r>
              <a:rPr lang="pt-BR" sz="2200" dirty="0">
                <a:latin typeface="Benton Sans"/>
              </a:rPr>
              <a:t>Mais uma vez no Sol ', Guerra Franco-Prussiana, 1870. Oficiais alemães feridos no hospital militar alemão em Versalhes recebendo ar fresco e sol para ajudar em sua recuperação. O homem que está lendo para eles é Daniel </a:t>
            </a:r>
            <a:r>
              <a:rPr lang="pt-BR" sz="2200" dirty="0" err="1">
                <a:latin typeface="Benton Sans"/>
              </a:rPr>
              <a:t>Dunglas</a:t>
            </a:r>
            <a:r>
              <a:rPr lang="pt-BR" sz="2200" dirty="0">
                <a:latin typeface="Benton Sans"/>
              </a:rPr>
              <a:t> Home (pronuncia-se Hume), o médium espiritualista escocês. Do Gráfico. (Londres, 26 de novembro de 1870). </a:t>
            </a: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CF62E911-C609-4067-A755-8D3D3B3A6F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92" r="2892"/>
          <a:stretch/>
        </p:blipFill>
        <p:spPr/>
      </p:pic>
    </p:spTree>
    <p:extLst>
      <p:ext uri="{BB962C8B-B14F-4D97-AF65-F5344CB8AC3E}">
        <p14:creationId xmlns:p14="http://schemas.microsoft.com/office/powerpoint/2010/main" val="2820934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FA2E02C9-01CB-43C8-9F52-CF59F73588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207" r="9207"/>
          <a:stretch/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93708F2-354D-4517-B604-D7B1ABEC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432" y="3005510"/>
            <a:ext cx="3144774" cy="1645920"/>
          </a:xfrm>
        </p:spPr>
        <p:txBody>
          <a:bodyPr/>
          <a:lstStyle/>
          <a:p>
            <a:r>
              <a:rPr lang="pt-BR" dirty="0"/>
              <a:t>Soldados prussianos fotografados durante a guerra austro-prussiana de 1866. </a:t>
            </a:r>
          </a:p>
        </p:txBody>
      </p:sp>
    </p:spTree>
    <p:extLst>
      <p:ext uri="{BB962C8B-B14F-4D97-AF65-F5344CB8AC3E}">
        <p14:creationId xmlns:p14="http://schemas.microsoft.com/office/powerpoint/2010/main" val="388045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9B510-C875-415F-A547-6EAA8C7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>
                <a:solidFill>
                  <a:schemeClr val="tx1"/>
                </a:solidFill>
              </a:rPr>
              <a:t>A Desintegração da união soviética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104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E642-9E3D-4684-B0C9-B08C8EB5A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Referências bibliográficas e agradecimento</a:t>
            </a:r>
          </a:p>
        </p:txBody>
      </p:sp>
    </p:spTree>
    <p:extLst>
      <p:ext uri="{BB962C8B-B14F-4D97-AF65-F5344CB8AC3E}">
        <p14:creationId xmlns:p14="http://schemas.microsoft.com/office/powerpoint/2010/main" val="3857626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31686-F99D-43E9-8B60-47B287ED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445827"/>
            <a:ext cx="6858000" cy="5334000"/>
          </a:xfrm>
        </p:spPr>
        <p:txBody>
          <a:bodyPr>
            <a:noAutofit/>
          </a:bodyPr>
          <a:lstStyle/>
          <a:p>
            <a:r>
              <a:rPr lang="pt-BR" sz="1200" dirty="0"/>
              <a:t>https://www.todamateria.com.br/fim-da-urss/</a:t>
            </a:r>
          </a:p>
          <a:p>
            <a:endParaRPr lang="pt-BR" sz="1200" dirty="0"/>
          </a:p>
          <a:p>
            <a:r>
              <a:rPr lang="pt-BR" sz="1200" dirty="0"/>
              <a:t>https://brasil.elpais.com/brasil/2016/12/08/album/1481192486_059999.html#foto_gal_1</a:t>
            </a:r>
          </a:p>
          <a:p>
            <a:endParaRPr lang="pt-BR" sz="1200" dirty="0"/>
          </a:p>
          <a:p>
            <a:r>
              <a:rPr lang="pt-BR" sz="1200" dirty="0"/>
              <a:t>https://www.todamateria.com.br/unificacao-alema/</a:t>
            </a:r>
          </a:p>
          <a:p>
            <a:endParaRPr lang="pt-BR" sz="1200" dirty="0"/>
          </a:p>
          <a:p>
            <a:r>
              <a:rPr lang="pt-BR" sz="1200" dirty="0"/>
              <a:t>https://brasilescola.uol.com.br/guerras/guerra-austro-prussiana-unificacao-alema.htm</a:t>
            </a:r>
          </a:p>
          <a:p>
            <a:endParaRPr lang="pt-BR" sz="1200" dirty="0"/>
          </a:p>
          <a:p>
            <a:r>
              <a:rPr lang="pt-BR" sz="1200" dirty="0"/>
              <a:t>https://brasilescola.uol.com.br/historiag/unificacao-alemanha.htm</a:t>
            </a:r>
          </a:p>
          <a:p>
            <a:endParaRPr lang="pt-BR" sz="1200" dirty="0"/>
          </a:p>
          <a:p>
            <a:r>
              <a:rPr lang="pt-BR" sz="1200" dirty="0"/>
              <a:t>https://www.gettyimages.com.br/detail/foto-jornal%C3%ADstica/once-more-into-the-sun-franco-prussian-war-1870-foto-jornal%C3%ADstica/463895013?adppopup=true</a:t>
            </a:r>
          </a:p>
          <a:p>
            <a:endParaRPr lang="pt-BR" sz="1200" dirty="0"/>
          </a:p>
          <a:p>
            <a:r>
              <a:rPr lang="pt-BR" sz="1200" dirty="0"/>
              <a:t>https://brasilescola.uol.com.br/historiag/guerra-franco-prussiana-os-nacionalismos.htm</a:t>
            </a:r>
          </a:p>
          <a:p>
            <a:endParaRPr lang="pt-BR" sz="1200" dirty="0"/>
          </a:p>
          <a:p>
            <a:r>
              <a:rPr lang="pt-BR" sz="1200" dirty="0"/>
              <a:t>https://mundoeducacao.uol.com.br/historiageral/guerra-franco-prussiana.htm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https://www.gettyimages.com.br/detail/foto-jornal%C3%ADstica/prussian-soldiers-photographed-during-the-austro-foto-jornal%C3%ADstica/1035608004?adppopup=true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E92952-E0D1-47E9-874A-D66317DE4DC7}"/>
              </a:ext>
            </a:extLst>
          </p:cNvPr>
          <p:cNvSpPr txBox="1"/>
          <p:nvPr/>
        </p:nvSpPr>
        <p:spPr>
          <a:xfrm>
            <a:off x="8434316" y="2688608"/>
            <a:ext cx="3648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+mj-lt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37460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5C29-B4F0-4E00-83D8-1F589A3A4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MUITO OBRIGADO POR TER ASSISTIDO AO VÍDEO!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03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4CCCF-E83D-41D8-88DC-AC35EC7B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 Fim</a:t>
            </a:r>
            <a:r>
              <a:rPr lang="pt-BR" b="1" dirty="0">
                <a:solidFill>
                  <a:srgbClr val="404040"/>
                </a:solidFill>
                <a:latin typeface="Open Sans" panose="020B0606030504020204" pitchFamily="34" charset="0"/>
              </a:rPr>
              <a:t> Da União Soviética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1D039-25D7-48A6-A1AC-361BBDFD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União das Repúblicas Socialistas Soviéticas  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terminou em 8 de novembro de 1991;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Sem condições de acompanhar os avanços tecnológicos ocidentais e manter um nível de qualidade para a população, a URSS  declinou lentamente;</a:t>
            </a:r>
          </a:p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A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 repúblicas que formavam a União Soviética exigiam mais autodeterminação e liberdades políticas.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23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38130-0A3E-4E94-86D8-97BF5E3C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Principais Causas</a:t>
            </a: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3B505-195F-4DEC-82FF-43EB0307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Crise desencadeada pelo modelo econômico que impunha a população a viver com a escassez de muitos bens de consumo;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Reformas mal conduzidas que levaram à deterioração da qualidade de vida da população;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Descontentamento popular com a oferta de produtos, principalmente alimentos;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As diferenças de qualidade de vida entre os cidadãos da URSS e os do bloco capitalista;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Concentração do poder;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Enfraquecimento do poder central;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 autoritarismo, com a censura à imprensa e as mais diversas formas de manifestações populares;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Controle da Igreja e demais religiões;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Enfraquecimento da disciplina do Partido Comunista devido à divisão ideológica;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Guerra Fria e a pressão do Ocidente.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6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8AC50-A29D-428C-BC93-49BCA35E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Movimentos Separatistas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09E51-0097-43D2-889E-82877D85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Situação interna  caótica, em que várias regiões da URSS emergiram movimentos separatistas;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Crise começou nos anos 80, mas se aprofundou nos anos 90, com a ascensão de tendências nacionalistas</a:t>
            </a:r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 nas repúblicas soviéticas;</a:t>
            </a:r>
          </a:p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P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rimeira manifestação separatista foi na Lituânia;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Gorbachev era questionado pela burguesia russa, temerosa de perder os privilégios, e os opositores;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P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rincipal líder da oposição era Boris Yeltsin, que exigia reformas radicais e planejou um golpe contra Gorbachev.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051B-6F6A-48DC-9F24-5A21BF1D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Golpe no Partido Comunista</a:t>
            </a: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744B9-0A76-4082-BBF5-3D5CBA0B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Acontecimentos de agosto de 1991, contudo, marcaram o colapso, quando um golpe suspendeu as atividades do Partido Comunista;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P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artido perdeu os poderes no Conselho Supremo da URSS, por decisão dos deputados integrantes do Congresso;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Di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ssolução do congresso da União Soviética foi anunciada em setembro de 1991;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8 de dezembro, ocorreu a assinatura da dissolução da União Soviética entre os líderes da Ucrânia, Bielorrússia e Rússia;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dirty="0">
                <a:solidFill>
                  <a:srgbClr val="344529"/>
                </a:solidFill>
                <a:latin typeface="Open Sans" panose="020B0606030504020204" pitchFamily="34" charset="0"/>
              </a:rPr>
              <a:t>CEI (Comunidade dos Estados Independentes</a:t>
            </a:r>
            <a:r>
              <a:rPr lang="pt-BR" dirty="0">
                <a:solidFill>
                  <a:srgbClr val="337AB7"/>
                </a:solidFill>
                <a:latin typeface="Open Sans" panose="020B0606030504020204" pitchFamily="34" charset="0"/>
              </a:rPr>
              <a:t>);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As repúblicas bálticas - Estônia, Lituânia e Letônia - se recusaram a participar da CEI.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7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10466-3A83-4FFA-AF83-0C35EDF2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Federação Russa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FD970-F21E-47D8-869E-043DC0BD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Federação Russa assumiu as obrigações internacionais da URSS e as dívidas externas dos países;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Rússia 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retirou os bens da URSS que ficaram em países estrangeiros, incluindo as instalações como embaixadas e consulados;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 comando das forças militares, o controle das armas nucleares e a gestão da pesquisa de exploração espacial ficou sob administração da Rússia;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As armas nucleares pertencentes à Ucrânia, Bielorrússia e Cazaquistão foram destruídas porque essas nações desistiram deste tipo de equipamento militar;</a:t>
            </a:r>
          </a:p>
          <a:p>
            <a:pPr algn="l" fontAlgn="base"/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 exército russo retirou-se dos países bálticos, que tiveram que reestruturar suas forças militares a partir da independência.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5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63EC4-D97C-4BFD-BB62-538473F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Consequências do Fim da URSS</a:t>
            </a:r>
            <a:b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6222C-09BA-407D-A2B0-DD8B471B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  <a:latin typeface="Open Sans" panose="020B0606030504020204" pitchFamily="34" charset="0"/>
              </a:rPr>
              <a:t>O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mundo passou a ter somente o capitalismo e o liberalismo como ideologia econômica e política;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Fim do regime soviético inaugurou o processo da globalização e da economia de mercado que dominam o planeta atualmente;</a:t>
            </a:r>
            <a:endParaRPr lang="pt-BR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 território russo e a população foram reduzidos em um quarto;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 acesso a portos marítimos passou a ser um entrave;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Inúmeros conflitos étnicos tomaram conta da das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ex-repúblicas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soviéticas, que também passaram a disputar territórios;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Uma única superpotência passou a existir: os Estados Unidos.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21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{BD24E583-AF1F-4EC1-8DA5-1B2F1BC0B9CE}tf78438558_win32</Template>
  <TotalTime>1582</TotalTime>
  <Words>1576</Words>
  <Application>Microsoft Office PowerPoint</Application>
  <PresentationFormat>Widescreen</PresentationFormat>
  <Paragraphs>111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Benton Sans</vt:lpstr>
      <vt:lpstr>Calibri</vt:lpstr>
      <vt:lpstr>Century Gothic</vt:lpstr>
      <vt:lpstr>Garamond</vt:lpstr>
      <vt:lpstr>Open Sans</vt:lpstr>
      <vt:lpstr>SavonVTI</vt:lpstr>
      <vt:lpstr>A Desintegração da união soviética e a unificação da alemanha</vt:lpstr>
      <vt:lpstr>Aqui você verá</vt:lpstr>
      <vt:lpstr>A Desintegração da união soviética</vt:lpstr>
      <vt:lpstr>O Fim Da União Soviética</vt:lpstr>
      <vt:lpstr>Principais Causas </vt:lpstr>
      <vt:lpstr>Movimentos Separatistas</vt:lpstr>
      <vt:lpstr>Golpe no Partido Comunista </vt:lpstr>
      <vt:lpstr>Federação Russa</vt:lpstr>
      <vt:lpstr>Consequências do Fim da URSS </vt:lpstr>
      <vt:lpstr>Dirigentes da antiga URSS assinam o tratado da Comunidade dos Estados Independentes.</vt:lpstr>
      <vt:lpstr>Um grupo de cidadãos russos recolhe panfletos lançados ao ar em frente à Casa Branca Russa, no centro de Moscou, em 19 de agosto de 1991.</vt:lpstr>
      <vt:lpstr>Dois cidadãos russos se aproximam de uma banca para comprar um jornal com a manchete “Anúncio ao povo soviético” por parte dos líderes do golpe, em 20 de agosto de 1991, em Moscou.</vt:lpstr>
      <vt:lpstr>Cidadãos russos se reúnem em frente à Casa Branca Russa, em Moscou, à espera de notícias sobre a situação política após a tentativa de golpe de Estado, em 21 de agosto de 1991.</vt:lpstr>
      <vt:lpstr>Cidadãos em frente a uma barricada de ônibus em Moscou, cenário onde, na noite anterior, haviam ocorrido confrontos entre partidários e opositores do golpe, em 21 de agosto de 1991.</vt:lpstr>
      <vt:lpstr>Milhares de pessoas participam do funeral das vítimas da tentativa de golpe em frente à Casa Branca Russa, em 24 de agosto de 1991. Entre 19 e 22 agosto de 1991, tanques marcharam em Moscou em direção ao parlamento, onde Boris Yeltsin, então líder da República russa, se refugiara depois do anúncio de golpe.</vt:lpstr>
      <vt:lpstr>Jovens se sentam sob uma bandeira russa em uma barricada diante da Casa Branca Russa, no coração de Moscou, na madrugada de 20 de agosto de 1991.</vt:lpstr>
      <vt:lpstr>Uma imagem de 10 de julho de 1991 mostra o líder soviético Mikhail Gorbachev cumprimentando o novo presidente russo, Boris Yeltsin, depois de sua posse, em Moscou.</vt:lpstr>
      <vt:lpstr> a unificação da alemanha</vt:lpstr>
      <vt:lpstr>A Unificação da Alemanha</vt:lpstr>
      <vt:lpstr>Guerra dos Ducados  </vt:lpstr>
      <vt:lpstr>Guerra Austro-Prussiana </vt:lpstr>
      <vt:lpstr>Guerra Franco-prussiana </vt:lpstr>
      <vt:lpstr>Consequências da Unificação da Alemanha </vt:lpstr>
      <vt:lpstr>O rei Guilherme I, da Prússia (à direita, em primeiro plano), e seus generais.</vt:lpstr>
      <vt:lpstr>Guilherme I tornou-se Imperador da Alemanha após a vitória na Guerra Franco-Prussiana.</vt:lpstr>
      <vt:lpstr> Charge ironizando a Itália e a Prússia em relação à vitória na Guerra Austro-Prussiana.  </vt:lpstr>
      <vt:lpstr>Otto von Bismarck, primeiro-ministro prussiano e principal articulador da unificação alemã.</vt:lpstr>
      <vt:lpstr>Mais uma vez no Sol ', Guerra Franco-Prussiana, 1870. Oficiais alemães feridos no hospital militar alemão em Versalhes recebendo ar fresco e sol para ajudar em sua recuperação. O homem que está lendo para eles é Daniel Dunglas Home (pronuncia-se Hume), o médium espiritualista escocês. Do Gráfico. (Londres, 26 de novembro de 1870). </vt:lpstr>
      <vt:lpstr>Soldados prussianos fotografados durante a guerra austro-prussiana de 1866. </vt:lpstr>
      <vt:lpstr>Referências bibliográficas e agradecimento</vt:lpstr>
      <vt:lpstr>Apresentação do PowerPoint</vt:lpstr>
      <vt:lpstr>MUITO OBRIGADO POR TER ASSISTIDO AO VÍDEO!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Desintegração da união soviética e a unificação da alemanha</dc:title>
  <dc:creator>MATHEUS SILVA DE SÁ</dc:creator>
  <cp:lastModifiedBy>MATHEUS SILVA DE SÁ</cp:lastModifiedBy>
  <cp:revision>3</cp:revision>
  <dcterms:created xsi:type="dcterms:W3CDTF">2021-12-19T23:55:29Z</dcterms:created>
  <dcterms:modified xsi:type="dcterms:W3CDTF">2021-12-22T18:28:40Z</dcterms:modified>
</cp:coreProperties>
</file>