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Black"/>
      <p:bold r:id="rId33"/>
      <p:boldItalic r:id="rId34"/>
    </p:embeddedFont>
    <p:embeddedFont>
      <p:font typeface="Raleway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Raleway Medium"/>
      <p:regular r:id="rId43"/>
      <p:bold r:id="rId44"/>
      <p:italic r:id="rId45"/>
      <p:boldItalic r:id="rId46"/>
    </p:embeddedFont>
    <p:embeddedFont>
      <p:font typeface="Roboto Ligh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RalewayMedium-bold.fntdata"/><Relationship Id="rId43" Type="http://schemas.openxmlformats.org/officeDocument/2006/relationships/font" Target="fonts/RalewayMedium-regular.fntdata"/><Relationship Id="rId46" Type="http://schemas.openxmlformats.org/officeDocument/2006/relationships/font" Target="fonts/RalewayMedium-boldItalic.fntdata"/><Relationship Id="rId45" Type="http://schemas.openxmlformats.org/officeDocument/2006/relationships/font" Target="fonts/Raleway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Light-bold.fntdata"/><Relationship Id="rId47" Type="http://schemas.openxmlformats.org/officeDocument/2006/relationships/font" Target="fonts/RobotoLight-regular.fntdata"/><Relationship Id="rId49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RobotoBlack-bold.fntdata"/><Relationship Id="rId32" Type="http://schemas.openxmlformats.org/officeDocument/2006/relationships/slide" Target="slides/slide27.xml"/><Relationship Id="rId35" Type="http://schemas.openxmlformats.org/officeDocument/2006/relationships/font" Target="fonts/Raleway-regular.fntdata"/><Relationship Id="rId34" Type="http://schemas.openxmlformats.org/officeDocument/2006/relationships/font" Target="fonts/RobotoBlack-boldItalic.fntdata"/><Relationship Id="rId37" Type="http://schemas.openxmlformats.org/officeDocument/2006/relationships/font" Target="fonts/Raleway-italic.fntdata"/><Relationship Id="rId36" Type="http://schemas.openxmlformats.org/officeDocument/2006/relationships/font" Target="fonts/Raleway-bold.fntdata"/><Relationship Id="rId39" Type="http://schemas.openxmlformats.org/officeDocument/2006/relationships/font" Target="fonts/Roboto-regular.fntdata"/><Relationship Id="rId38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af30774f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af30774f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af30774f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caf30774f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af30774f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af30774f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caf30774f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caf30774f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af30774f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caf30774f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caf30774f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caf30774f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caf30774f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caf30774f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caf30774f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caf30774f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af30774f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af30774f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caf30774f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caf30774f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af30774f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af30774f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caf30774f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caf30774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caf30774f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caf30774f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caf30774f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caf30774f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caf30774f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caf30774f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caf30774f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caf30774f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caf30774f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caf30774f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caf30774f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caf30774f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caf30774f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caf30774f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af30774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af3077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af30774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af30774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af30774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af30774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af30774f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af30774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af30774f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af30774f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af30774f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af30774f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af30774f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af30774f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913575" y="4698625"/>
            <a:ext cx="3230550" cy="445650"/>
          </a:xfrm>
          <a:custGeom>
            <a:rect b="b" l="l" r="r" t="t"/>
            <a:pathLst>
              <a:path extrusionOk="0" h="17826" w="129222">
                <a:moveTo>
                  <a:pt x="129222" y="17795"/>
                </a:moveTo>
                <a:lnTo>
                  <a:pt x="0" y="17826"/>
                </a:lnTo>
                <a:lnTo>
                  <a:pt x="9278" y="0"/>
                </a:lnTo>
                <a:close/>
              </a:path>
            </a:pathLst>
          </a:custGeom>
          <a:solidFill>
            <a:srgbClr val="D7ECF8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-850" y="3540100"/>
            <a:ext cx="6184100" cy="1157675"/>
          </a:xfrm>
          <a:custGeom>
            <a:rect b="b" l="l" r="r" t="t"/>
            <a:pathLst>
              <a:path extrusionOk="0" h="46307" w="247364">
                <a:moveTo>
                  <a:pt x="34" y="9423"/>
                </a:moveTo>
                <a:lnTo>
                  <a:pt x="245855" y="46307"/>
                </a:lnTo>
                <a:lnTo>
                  <a:pt x="247364" y="43457"/>
                </a:lnTo>
                <a:lnTo>
                  <a:pt x="0" y="0"/>
                </a:lnTo>
                <a:close/>
              </a:path>
            </a:pathLst>
          </a:custGeom>
          <a:solidFill>
            <a:srgbClr val="81C2EA"/>
          </a:solidFill>
          <a:ln>
            <a:noFill/>
          </a:ln>
        </p:spPr>
      </p:sp>
      <p:sp>
        <p:nvSpPr>
          <p:cNvPr id="16" name="Google Shape;16;p2"/>
          <p:cNvSpPr txBox="1"/>
          <p:nvPr/>
        </p:nvSpPr>
        <p:spPr>
          <a:xfrm>
            <a:off x="302550" y="251800"/>
            <a:ext cx="7022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000">
                <a:latin typeface="Roboto Black"/>
                <a:ea typeface="Roboto Black"/>
                <a:cs typeface="Roboto Black"/>
                <a:sym typeface="Roboto Black"/>
              </a:rPr>
              <a:t>INSTITUTO DE INFORMÁTICA</a:t>
            </a:r>
            <a:endParaRPr b="0" sz="10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000"/>
              <a:t>Universidade Federal de Goiás</a:t>
            </a:r>
            <a:endParaRPr b="0" sz="1000"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02" y="4300976"/>
            <a:ext cx="1675950" cy="5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999" y="3911712"/>
            <a:ext cx="1546001" cy="7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329565" y="483441"/>
            <a:ext cx="5737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39737" y="1286541"/>
            <a:ext cx="82644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defRPr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500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500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500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500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500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500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500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500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500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500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500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500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500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500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500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500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500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500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600" y="-1200"/>
            <a:ext cx="9157100" cy="5154875"/>
          </a:xfrm>
          <a:custGeom>
            <a:rect b="b" l="l" r="r" t="t"/>
            <a:pathLst>
              <a:path extrusionOk="0" h="206195" w="366284">
                <a:moveTo>
                  <a:pt x="0" y="205812"/>
                </a:moveTo>
                <a:lnTo>
                  <a:pt x="0" y="37553"/>
                </a:lnTo>
                <a:lnTo>
                  <a:pt x="365784" y="0"/>
                </a:lnTo>
                <a:lnTo>
                  <a:pt x="366284" y="2061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0" y="4500"/>
            <a:ext cx="91468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-650" y="31275"/>
            <a:ext cx="8944500" cy="915275"/>
          </a:xfrm>
          <a:custGeom>
            <a:rect b="b" l="l" r="r" t="t"/>
            <a:pathLst>
              <a:path extrusionOk="0" h="36611" w="357780">
                <a:moveTo>
                  <a:pt x="2" y="36611"/>
                </a:moveTo>
                <a:lnTo>
                  <a:pt x="0" y="29328"/>
                </a:lnTo>
                <a:lnTo>
                  <a:pt x="346522" y="500"/>
                </a:lnTo>
                <a:lnTo>
                  <a:pt x="3577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Google Shape;24;p3"/>
          <p:cNvSpPr/>
          <p:nvPr/>
        </p:nvSpPr>
        <p:spPr>
          <a:xfrm rot="10800000">
            <a:off x="8142000" y="-25"/>
            <a:ext cx="1002000" cy="881400"/>
          </a:xfrm>
          <a:prstGeom prst="rtTriangle">
            <a:avLst/>
          </a:prstGeom>
          <a:solidFill>
            <a:srgbClr val="005C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8141988" y="-99"/>
            <a:ext cx="1002000" cy="7341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0" y="134912"/>
            <a:ext cx="471450" cy="4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type="title"/>
          </p:nvPr>
        </p:nvSpPr>
        <p:spPr>
          <a:xfrm>
            <a:off x="1157075" y="1450825"/>
            <a:ext cx="5979300" cy="23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Georgia"/>
              <a:buNone/>
              <a:defRPr b="0" i="1" sz="30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65854" y="4042972"/>
            <a:ext cx="64605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" name="Google Shape;29;p3"/>
          <p:cNvSpPr txBox="1"/>
          <p:nvPr/>
        </p:nvSpPr>
        <p:spPr>
          <a:xfrm>
            <a:off x="7310850" y="421150"/>
            <a:ext cx="1218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0">
                <a:solidFill>
                  <a:schemeClr val="dk2"/>
                </a:solidFill>
              </a:rPr>
              <a:t>”</a:t>
            </a:r>
            <a:endParaRPr sz="20000">
              <a:solidFill>
                <a:schemeClr val="dk2"/>
              </a:solidFill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7374750" y="3992875"/>
            <a:ext cx="575400" cy="50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mple righ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600" y="-600"/>
            <a:ext cx="9145200" cy="5144700"/>
          </a:xfrm>
          <a:custGeom>
            <a:rect b="b" l="l" r="r" t="t"/>
            <a:pathLst>
              <a:path extrusionOk="0" h="205788" w="365808">
                <a:moveTo>
                  <a:pt x="24" y="0"/>
                </a:moveTo>
                <a:lnTo>
                  <a:pt x="306348" y="24"/>
                </a:lnTo>
                <a:lnTo>
                  <a:pt x="365808" y="205764"/>
                </a:lnTo>
                <a:lnTo>
                  <a:pt x="0" y="2057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00" y="0"/>
            <a:ext cx="9145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7650950" y="0"/>
            <a:ext cx="1381725" cy="4706550"/>
          </a:xfrm>
          <a:custGeom>
            <a:rect b="b" l="l" r="r" t="t"/>
            <a:pathLst>
              <a:path extrusionOk="0" h="188262" w="55269">
                <a:moveTo>
                  <a:pt x="5953" y="0"/>
                </a:moveTo>
                <a:lnTo>
                  <a:pt x="55269" y="188262"/>
                </a:lnTo>
                <a:lnTo>
                  <a:pt x="54507" y="1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4"/>
          <p:cNvSpPr/>
          <p:nvPr/>
        </p:nvSpPr>
        <p:spPr>
          <a:xfrm flipH="1">
            <a:off x="8259600" y="4081536"/>
            <a:ext cx="884400" cy="1062000"/>
          </a:xfrm>
          <a:prstGeom prst="rtTriangle">
            <a:avLst/>
          </a:prstGeom>
          <a:solidFill>
            <a:srgbClr val="005C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8259589" y="4259122"/>
            <a:ext cx="884400" cy="884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500" y="234345"/>
            <a:ext cx="618975" cy="6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800" y="-9075"/>
            <a:ext cx="9157300" cy="5154875"/>
          </a:xfrm>
          <a:custGeom>
            <a:rect b="b" l="l" r="r" t="t"/>
            <a:pathLst>
              <a:path extrusionOk="0" h="206195" w="366292">
                <a:moveTo>
                  <a:pt x="8" y="383"/>
                </a:moveTo>
                <a:lnTo>
                  <a:pt x="0" y="172858"/>
                </a:lnTo>
                <a:lnTo>
                  <a:pt x="365792" y="206195"/>
                </a:lnTo>
                <a:lnTo>
                  <a:pt x="3662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 amt="46000"/>
          </a:blip>
          <a:srcRect b="0" l="0" r="0" t="1234"/>
          <a:stretch/>
        </p:blipFill>
        <p:spPr>
          <a:xfrm flipH="1" rot="10800000">
            <a:off x="-650" y="57871"/>
            <a:ext cx="9146849" cy="5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624850" y="1447025"/>
            <a:ext cx="36111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4832400" y="1447075"/>
            <a:ext cx="36867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-600" y="4269800"/>
            <a:ext cx="8944450" cy="845050"/>
          </a:xfrm>
          <a:custGeom>
            <a:rect b="b" l="l" r="r" t="t"/>
            <a:pathLst>
              <a:path extrusionOk="0" h="33802" w="357778">
                <a:moveTo>
                  <a:pt x="24" y="0"/>
                </a:moveTo>
                <a:lnTo>
                  <a:pt x="0" y="5182"/>
                </a:lnTo>
                <a:lnTo>
                  <a:pt x="346520" y="33302"/>
                </a:lnTo>
                <a:lnTo>
                  <a:pt x="357778" y="33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" name="Google Shape;48;p5"/>
          <p:cNvSpPr/>
          <p:nvPr/>
        </p:nvSpPr>
        <p:spPr>
          <a:xfrm flipH="1">
            <a:off x="8162397" y="4367375"/>
            <a:ext cx="981600" cy="776400"/>
          </a:xfrm>
          <a:prstGeom prst="rtTriangle">
            <a:avLst/>
          </a:prstGeom>
          <a:solidFill>
            <a:srgbClr val="005C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8162400" y="4497174"/>
            <a:ext cx="981600" cy="6465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005CA1"/>
                </a:solidFill>
              </a:defRPr>
            </a:lvl1pPr>
            <a:lvl2pPr lvl="1" rtl="0">
              <a:buNone/>
              <a:defRPr b="1">
                <a:solidFill>
                  <a:srgbClr val="005CA1"/>
                </a:solidFill>
              </a:defRPr>
            </a:lvl2pPr>
            <a:lvl3pPr lvl="2" rtl="0">
              <a:buNone/>
              <a:defRPr b="1">
                <a:solidFill>
                  <a:srgbClr val="005CA1"/>
                </a:solidFill>
              </a:defRPr>
            </a:lvl3pPr>
            <a:lvl4pPr lvl="3" rtl="0">
              <a:buNone/>
              <a:defRPr b="1">
                <a:solidFill>
                  <a:srgbClr val="005CA1"/>
                </a:solidFill>
              </a:defRPr>
            </a:lvl4pPr>
            <a:lvl5pPr lvl="4" rtl="0">
              <a:buNone/>
              <a:defRPr b="1">
                <a:solidFill>
                  <a:srgbClr val="005CA1"/>
                </a:solidFill>
              </a:defRPr>
            </a:lvl5pPr>
            <a:lvl6pPr lvl="5" rtl="0">
              <a:buNone/>
              <a:defRPr b="1">
                <a:solidFill>
                  <a:srgbClr val="005CA1"/>
                </a:solidFill>
              </a:defRPr>
            </a:lvl6pPr>
            <a:lvl7pPr lvl="6" rtl="0">
              <a:buNone/>
              <a:defRPr b="1">
                <a:solidFill>
                  <a:srgbClr val="005CA1"/>
                </a:solidFill>
              </a:defRPr>
            </a:lvl7pPr>
            <a:lvl8pPr lvl="7" rtl="0">
              <a:buNone/>
              <a:defRPr b="1">
                <a:solidFill>
                  <a:srgbClr val="005CA1"/>
                </a:solidFill>
              </a:defRPr>
            </a:lvl8pPr>
            <a:lvl9pPr lvl="8" rtl="0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1" name="Google Shape;5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00" y="4589033"/>
            <a:ext cx="430300" cy="4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3502975" y="1582375"/>
            <a:ext cx="98100" cy="18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b="0" l="2049" r="72682" t="0"/>
          <a:stretch/>
        </p:blipFill>
        <p:spPr>
          <a:xfrm>
            <a:off x="0" y="0"/>
            <a:ext cx="23086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(right)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74320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265500" y="462700"/>
            <a:ext cx="2189100" cy="22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None/>
              <a:defRPr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3105500" y="724075"/>
            <a:ext cx="5670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5CA1"/>
                </a:solidFill>
              </a:defRPr>
            </a:lvl1pPr>
            <a:lvl2pPr lvl="1">
              <a:buNone/>
              <a:defRPr>
                <a:solidFill>
                  <a:srgbClr val="005CA1"/>
                </a:solidFill>
              </a:defRPr>
            </a:lvl2pPr>
            <a:lvl3pPr lvl="2">
              <a:buNone/>
              <a:defRPr>
                <a:solidFill>
                  <a:srgbClr val="005CA1"/>
                </a:solidFill>
              </a:defRPr>
            </a:lvl3pPr>
            <a:lvl4pPr lvl="3">
              <a:buNone/>
              <a:defRPr>
                <a:solidFill>
                  <a:srgbClr val="005CA1"/>
                </a:solidFill>
              </a:defRPr>
            </a:lvl4pPr>
            <a:lvl5pPr lvl="4">
              <a:buNone/>
              <a:defRPr>
                <a:solidFill>
                  <a:srgbClr val="005CA1"/>
                </a:solidFill>
              </a:defRPr>
            </a:lvl5pPr>
            <a:lvl6pPr lvl="5">
              <a:buNone/>
              <a:defRPr>
                <a:solidFill>
                  <a:srgbClr val="005CA1"/>
                </a:solidFill>
              </a:defRPr>
            </a:lvl6pPr>
            <a:lvl7pPr lvl="6">
              <a:buNone/>
              <a:defRPr>
                <a:solidFill>
                  <a:srgbClr val="005CA1"/>
                </a:solidFill>
              </a:defRPr>
            </a:lvl7pPr>
            <a:lvl8pPr lvl="7">
              <a:buNone/>
              <a:defRPr>
                <a:solidFill>
                  <a:srgbClr val="005CA1"/>
                </a:solidFill>
              </a:defRPr>
            </a:lvl8pPr>
            <a:lvl9pPr lvl="8">
              <a:buNone/>
              <a:defRPr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6" name="Google Shape;66;p8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flipH="1">
            <a:off x="1898999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(left)">
  <p:cSld name="SECTION_TITLE_AND_DESCRIPTION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6669800" y="1233175"/>
            <a:ext cx="2213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6669925" y="2803075"/>
            <a:ext cx="221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100"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367500" y="724075"/>
            <a:ext cx="5553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5422360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0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36317" l="2049" r="72682" t="39130"/>
          <a:stretch/>
        </p:blipFill>
        <p:spPr>
          <a:xfrm rot="5400000">
            <a:off x="565625" y="522899"/>
            <a:ext cx="2308649" cy="12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5C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"/>
              <a:buNone/>
              <a:defRPr b="1" sz="2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 sz="1800">
                <a:solidFill>
                  <a:srgbClr val="3F3F3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Projeto final</a:t>
            </a:r>
            <a:endParaRPr sz="48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Dionisio Sciarpa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fila de mensagens?</a:t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25" y="2011150"/>
            <a:ext cx="7764425" cy="15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02050" y="1473550"/>
            <a:ext cx="7542600" cy="3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Projeto</a:t>
            </a:r>
            <a:endParaRPr sz="4800"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Formas de armazenamento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O programa possui basicamente 3 formas de armazenar as informações nas filas.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Ele armazena uma fila por chave com configuração FIFO.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Uma fila que vai adicionando mais elementos sem se importar em excluí-los.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Armazena somente um elemento por chave.</a:t>
            </a:r>
            <a:endParaRPr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</a:t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641000" cy="36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5977575" y="1049550"/>
            <a:ext cx="20088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Código do servidor: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Ele recebe as conexões e cria th</a:t>
            </a:r>
            <a:r>
              <a:rPr lang="pt-BR">
                <a:solidFill>
                  <a:srgbClr val="FF0000"/>
                </a:solidFill>
              </a:rPr>
              <a:t>reads para respondê-las, aceita no máximo 500 conexões simultâneas.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</a:t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75" y="2337800"/>
            <a:ext cx="4483701" cy="13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75" y="1017725"/>
            <a:ext cx="5220474" cy="10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4186700"/>
            <a:ext cx="2315100" cy="3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5365925" y="1112100"/>
            <a:ext cx="281520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Aqui temos três códigos que representam um fluxo de publish de uma mensagem.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Os dois primeiros códigos representam ações do cliente, onde no código do cliente é montado a mensagem no formato (canal;msg;tipo) onde o tipo é a forma de armazenamento do canal.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Então msg é passada como </a:t>
            </a:r>
            <a:r>
              <a:rPr lang="pt-BR">
                <a:solidFill>
                  <a:srgbClr val="FF0000"/>
                </a:solidFill>
              </a:rPr>
              <a:t>parâmetro</a:t>
            </a:r>
            <a:r>
              <a:rPr lang="pt-BR">
                <a:solidFill>
                  <a:srgbClr val="FF0000"/>
                </a:solidFill>
              </a:rPr>
              <a:t> para a função Publisher, que por sua vez envia para o servidor.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No servidor a msg é recebida e cortada em (end, nmsg, tipo)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</a:t>
            </a:r>
            <a:endParaRPr/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50" y="968575"/>
            <a:ext cx="502025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5484075" y="1000900"/>
            <a:ext cx="2217300" cy="3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Essa é a parte publish do servidor, como podemos ver ela fornece suporte para o armazenamento dos três tipos de filas.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End: É a chave onde você deseja inserir.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Nmsg: É a nova informação que será armazenada.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</a:t>
            </a:r>
            <a:endParaRPr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02975" cy="10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18275"/>
            <a:ext cx="4775624" cy="16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5185200" y="1139900"/>
            <a:ext cx="2794200" cy="3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Aqui temos o fluxo de requisição das informações das filas no qual ele está registrado.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Ele envia seu id para o servidor e espera a resposta.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</a:t>
            </a:r>
            <a:endParaRPr/>
          </a:p>
        </p:txBody>
      </p:sp>
      <p:sp>
        <p:nvSpPr>
          <p:cNvPr id="212" name="Google Shape;21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b="0" l="0" r="0" t="1893"/>
          <a:stretch/>
        </p:blipFill>
        <p:spPr>
          <a:xfrm>
            <a:off x="145450" y="1056500"/>
            <a:ext cx="5417876" cy="34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5563325" y="1049550"/>
            <a:ext cx="2367600" cy="3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Após receber o id o servidor consulta todas as filas e retorna cada uma respeitando os seus respectivos tipo.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</a:t>
            </a:r>
            <a:endParaRPr/>
          </a:p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20474" cy="29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>
            <a:off x="5372875" y="1116025"/>
            <a:ext cx="2571600" cy="3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Aqui temos o cliente que seleciona o tipo de operação e seu valor se for preciso.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Ele chama a função SubscribeAct passando como parâmetro seu id, a operação e o valor.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</a:t>
            </a:r>
            <a:endParaRPr/>
          </a:p>
        </p:txBody>
      </p:sp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13525" cy="21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37075"/>
            <a:ext cx="2468000" cy="4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5296425" y="1091250"/>
            <a:ext cx="26412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Com as informações recebidas a função monta a msg e envia para o servidor.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Ao chegar no servidor essa mensagem é decomposta em id, op, val, ip.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Índice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Proposta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Conhecimentos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que é comunicação indireta?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que é arquitetura publish subscribe?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que é fila de mensagens?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Projeto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Formas de armazenamento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Códigos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Configuração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Falhas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Proposta de evoluções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</a:t>
            </a:r>
            <a:endParaRPr/>
          </a:p>
        </p:txBody>
      </p:sp>
      <p:sp>
        <p:nvSpPr>
          <p:cNvPr id="237" name="Google Shape;237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00" y="1232675"/>
            <a:ext cx="3438025" cy="18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4212100" y="1129925"/>
            <a:ext cx="3148800" cy="3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A primeira operação é de se inscrever em uma fila.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</a:t>
            </a:r>
            <a:endParaRPr/>
          </a:p>
        </p:txBody>
      </p:sp>
      <p:sp>
        <p:nvSpPr>
          <p:cNvPr id="245" name="Google Shape;245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75" y="1017725"/>
            <a:ext cx="332960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 txBox="1"/>
          <p:nvPr/>
        </p:nvSpPr>
        <p:spPr>
          <a:xfrm>
            <a:off x="4232950" y="952250"/>
            <a:ext cx="30999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A segunda remove a inscrição em uma fila.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A terceira remove todas as inscrições.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A quarta envia para o cliente a lista de inscrições.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</a:t>
            </a:r>
            <a:endParaRPr/>
          </a:p>
        </p:txBody>
      </p:sp>
      <p:sp>
        <p:nvSpPr>
          <p:cNvPr id="253" name="Google Shape;25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396175" y="1017725"/>
            <a:ext cx="75066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grande problema até agora é que nossa aplicação está muito apática, ela </a:t>
            </a:r>
            <a:r>
              <a:rPr lang="pt-BR"/>
              <a:t>basicamente</a:t>
            </a:r>
            <a:r>
              <a:rPr lang="pt-BR"/>
              <a:t> possui uma arquitetura cliente-servidor clássica, para contornar esse problema foi implementado um thread agressiva. </a:t>
            </a:r>
            <a:endParaRPr/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75" y="1816925"/>
            <a:ext cx="6598396" cy="30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</a:t>
            </a:r>
            <a:endParaRPr/>
          </a:p>
        </p:txBody>
      </p:sp>
      <p:sp>
        <p:nvSpPr>
          <p:cNvPr id="261" name="Google Shape;261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2" name="Google Shape;262;p36"/>
          <p:cNvSpPr txBox="1"/>
          <p:nvPr/>
        </p:nvSpPr>
        <p:spPr>
          <a:xfrm>
            <a:off x="5379825" y="1017725"/>
            <a:ext cx="25230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Por padrão o agressive vem desabilitado para ativá-lo basta descomentar essas partes e passar o ip como </a:t>
            </a:r>
            <a:r>
              <a:rPr lang="pt-BR">
                <a:solidFill>
                  <a:srgbClr val="FF0000"/>
                </a:solidFill>
              </a:rPr>
              <a:t>parâmetro</a:t>
            </a:r>
            <a:r>
              <a:rPr lang="pt-BR">
                <a:solidFill>
                  <a:srgbClr val="FF0000"/>
                </a:solidFill>
              </a:rPr>
              <a:t> no lugar de localhost.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6225"/>
            <a:ext cx="359683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29975"/>
            <a:ext cx="2489425" cy="1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5" y="2649750"/>
            <a:ext cx="3976875" cy="3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</a:t>
            </a:r>
            <a:endParaRPr/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pode configurar a forma de armazenamento padrão em Dados.py, ao criar uma nova fila você pode passar como parâmetro o tipo dela, pode ativar ou desativar o agressive.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 demonstração está sem o agressive, sua forma padrão de armazenamento é fila com FIFO.</a:t>
            </a:r>
            <a:endParaRPr/>
          </a:p>
        </p:txBody>
      </p:sp>
      <p:sp>
        <p:nvSpPr>
          <p:cNvPr id="272" name="Google Shape;27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Falhas</a:t>
            </a:r>
            <a:endParaRPr/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Ponto único de falhas.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é distribuído.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possui controle de falhas no desligamento do serviço.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Armazenamento somente em memória.</a:t>
            </a:r>
            <a:endParaRPr/>
          </a:p>
        </p:txBody>
      </p:sp>
      <p:sp>
        <p:nvSpPr>
          <p:cNvPr id="279" name="Google Shape;27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de evolução</a:t>
            </a:r>
            <a:endParaRPr/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Armazenamento em disco.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Criação da entidade node que será um intermediário entre o servidor principal e os clientes.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Distribuir o servidor central.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Armazenar filas com uma quantidade determinada de valores.</a:t>
            </a:r>
            <a:endParaRPr/>
          </a:p>
        </p:txBody>
      </p:sp>
      <p:sp>
        <p:nvSpPr>
          <p:cNvPr id="286" name="Google Shape;28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402050" y="1473550"/>
            <a:ext cx="7542600" cy="3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Obrigado!</a:t>
            </a:r>
            <a:endParaRPr sz="4800"/>
          </a:p>
        </p:txBody>
      </p:sp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Esse projeto tem como proposta, apresentar uma implementação de comunicação indireta, que pode suportar algumas formas de arquiteturas de comunicação vistas durante o curso.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Publish subscribe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Fila de mensagens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comunicação indireta?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52475"/>
            <a:ext cx="77442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Para explicar vamos supor uma comunicação direta que é conhecida por todos.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Esse tipo de comunicação possui um problema, que é a necessidade de que os componentes de comunicação estejam simultaneamente ativos.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Para solucionarmos esse problema criamos um ponto de acesso que recebe e conexão direta dos dois componentes.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Esse componente será responsável por gerenciar a troca de mensagem entre esses dois componentes.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comunicação indireta?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18378" l="20096" r="16225" t="39727"/>
          <a:stretch/>
        </p:blipFill>
        <p:spPr>
          <a:xfrm>
            <a:off x="4142600" y="1946200"/>
            <a:ext cx="3968825" cy="215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22527" l="9365" r="7536" t="20427"/>
          <a:stretch/>
        </p:blipFill>
        <p:spPr>
          <a:xfrm>
            <a:off x="201550" y="2106050"/>
            <a:ext cx="3724475" cy="14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publish subscribe?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152475"/>
            <a:ext cx="777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É um padrão de comunicação indireta que possui 4 componentes: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Canal: Ele seria o componente central que faz o intermédio da comunicação dos componentes.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Tópico: Ele é onde as mensagens são registradas e buscadas. Um canal pode ter vários tópicos.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Publisher: Ele produz informações que será colocadas nos tópicos. Um publisher pode publicar em vários tópicos diferentes.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Subscriber: Ele se inscreve em tópicos para receber as informações publicadas. Um subscriber pode se inscrever em diversos tópicos.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publish subscribe?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450" y="1222913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fila de mensagens?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152475"/>
            <a:ext cx="759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Essa é outra forma de comunicação indireta, ela é baseada na arquitetura de produtor consumidor e normalmente possui a política FIFO. Nessa arquitetura possuímos 4 componentes importantes.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Canal: Assim como o publish subscribe serve para intermediar a comunicação entre os componentes.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Fila: Ela seria o mesmo que os tópicos do Pub/Sub, porém no Pub/Sub não há uma regra de exclusão e inserção clara no canal, porém na fila de mensagens você possui uma fila que o primeiro que entra tem que sair e ele só pode ser processado por um único processo.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</a:t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fila de mensagens?</a:t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3.&#10;" id="151" name="Google Shape;151;p22" title="3."/>
          <p:cNvSpPr txBox="1"/>
          <p:nvPr>
            <p:ph idx="1" type="body"/>
          </p:nvPr>
        </p:nvSpPr>
        <p:spPr>
          <a:xfrm>
            <a:off x="311700" y="1152475"/>
            <a:ext cx="759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pt-BR"/>
              <a:t>Produtor: Ele produz informações que serão colocadas nas filas.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pt-BR"/>
              <a:t>Consumidor: Ele requisita um elemento da fila.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Diferenças:	Não existe subscribe por parte do consumidor, como podem haver diversas filas no mesmo canal normalmente se usa chaves para identificar a fila desejada, podemos criar um associação com os tópicos de Pub/Sub só que com as regras que um fila, apesar de a mensagem normalmente ser processado por apenas um processo isso pode ser alterado.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 Mestre - INF/UF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