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9" r:id="rId4"/>
    <p:sldId id="260" r:id="rId5"/>
    <p:sldId id="261" r:id="rId6"/>
    <p:sldId id="269" r:id="rId7"/>
    <p:sldId id="265" r:id="rId8"/>
    <p:sldId id="266" r:id="rId9"/>
    <p:sldId id="267" r:id="rId10"/>
    <p:sldId id="268" r:id="rId11"/>
    <p:sldId id="262" r:id="rId12"/>
    <p:sldId id="270" r:id="rId13"/>
    <p:sldId id="271" r:id="rId14"/>
    <p:sldId id="272"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ACB17"/>
    <a:srgbClr val="D3D3B7"/>
    <a:srgbClr val="3B3D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C086160-26D0-4C28-B19A-448B8389C655}" type="datetimeFigureOut">
              <a:rPr lang="pt-BR" smtClean="0"/>
              <a:t>21/11/2017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E034CB2-4325-4192-B1C3-AB2460DAB8C6}" type="slidenum">
              <a:rPr lang="pt-BR" smtClean="0"/>
              <a:t>‹#›</a:t>
            </a:fld>
            <a:endParaRPr lang="pt-BR"/>
          </a:p>
        </p:txBody>
      </p:sp>
    </p:spTree>
    <p:extLst>
      <p:ext uri="{BB962C8B-B14F-4D97-AF65-F5344CB8AC3E}">
        <p14:creationId xmlns:p14="http://schemas.microsoft.com/office/powerpoint/2010/main" val="2371268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086160-26D0-4C28-B19A-448B8389C655}" type="datetimeFigureOut">
              <a:rPr lang="pt-BR" smtClean="0"/>
              <a:t>21/11/2017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E034CB2-4325-4192-B1C3-AB2460DAB8C6}" type="slidenum">
              <a:rPr lang="pt-BR" smtClean="0"/>
              <a:t>‹#›</a:t>
            </a:fld>
            <a:endParaRPr lang="pt-BR"/>
          </a:p>
        </p:txBody>
      </p:sp>
    </p:spTree>
    <p:extLst>
      <p:ext uri="{BB962C8B-B14F-4D97-AF65-F5344CB8AC3E}">
        <p14:creationId xmlns:p14="http://schemas.microsoft.com/office/powerpoint/2010/main" val="3234333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086160-26D0-4C28-B19A-448B8389C655}" type="datetimeFigureOut">
              <a:rPr lang="pt-BR" smtClean="0"/>
              <a:t>21/11/2017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E034CB2-4325-4192-B1C3-AB2460DAB8C6}" type="slidenum">
              <a:rPr lang="pt-BR" smtClean="0"/>
              <a:t>‹#›</a:t>
            </a:fld>
            <a:endParaRPr lang="pt-BR"/>
          </a:p>
        </p:txBody>
      </p:sp>
    </p:spTree>
    <p:extLst>
      <p:ext uri="{BB962C8B-B14F-4D97-AF65-F5344CB8AC3E}">
        <p14:creationId xmlns:p14="http://schemas.microsoft.com/office/powerpoint/2010/main" val="122775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086160-26D0-4C28-B19A-448B8389C655}" type="datetimeFigureOut">
              <a:rPr lang="pt-BR" smtClean="0"/>
              <a:t>21/11/2017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E034CB2-4325-4192-B1C3-AB2460DAB8C6}" type="slidenum">
              <a:rPr lang="pt-BR" smtClean="0"/>
              <a:t>‹#›</a:t>
            </a:fld>
            <a:endParaRPr lang="pt-BR"/>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623132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C086160-26D0-4C28-B19A-448B8389C655}" type="datetimeFigureOut">
              <a:rPr lang="pt-BR" smtClean="0"/>
              <a:t>21/11/2017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E034CB2-4325-4192-B1C3-AB2460DAB8C6}" type="slidenum">
              <a:rPr lang="pt-BR" smtClean="0"/>
              <a:t>‹#›</a:t>
            </a:fld>
            <a:endParaRPr lang="pt-BR"/>
          </a:p>
        </p:txBody>
      </p:sp>
    </p:spTree>
    <p:extLst>
      <p:ext uri="{BB962C8B-B14F-4D97-AF65-F5344CB8AC3E}">
        <p14:creationId xmlns:p14="http://schemas.microsoft.com/office/powerpoint/2010/main" val="962648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C086160-26D0-4C28-B19A-448B8389C655}" type="datetimeFigureOut">
              <a:rPr lang="pt-BR" smtClean="0"/>
              <a:t>21/11/2017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E034CB2-4325-4192-B1C3-AB2460DAB8C6}" type="slidenum">
              <a:rPr lang="pt-BR" smtClean="0"/>
              <a:t>‹#›</a:t>
            </a:fld>
            <a:endParaRPr lang="pt-BR"/>
          </a:p>
        </p:txBody>
      </p:sp>
    </p:spTree>
    <p:extLst>
      <p:ext uri="{BB962C8B-B14F-4D97-AF65-F5344CB8AC3E}">
        <p14:creationId xmlns:p14="http://schemas.microsoft.com/office/powerpoint/2010/main" val="376848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8C086160-26D0-4C28-B19A-448B8389C655}" type="datetimeFigureOut">
              <a:rPr lang="pt-BR" smtClean="0"/>
              <a:t>21/11/2017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E034CB2-4325-4192-B1C3-AB2460DAB8C6}" type="slidenum">
              <a:rPr lang="pt-BR" smtClean="0"/>
              <a:t>‹#›</a:t>
            </a:fld>
            <a:endParaRPr lang="pt-BR"/>
          </a:p>
        </p:txBody>
      </p:sp>
    </p:spTree>
    <p:extLst>
      <p:ext uri="{BB962C8B-B14F-4D97-AF65-F5344CB8AC3E}">
        <p14:creationId xmlns:p14="http://schemas.microsoft.com/office/powerpoint/2010/main" val="17468541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086160-26D0-4C28-B19A-448B8389C655}" type="datetimeFigureOut">
              <a:rPr lang="pt-BR" smtClean="0"/>
              <a:t>21/11/2017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E034CB2-4325-4192-B1C3-AB2460DAB8C6}" type="slidenum">
              <a:rPr lang="pt-BR" smtClean="0"/>
              <a:t>‹#›</a:t>
            </a:fld>
            <a:endParaRPr lang="pt-BR"/>
          </a:p>
        </p:txBody>
      </p:sp>
    </p:spTree>
    <p:extLst>
      <p:ext uri="{BB962C8B-B14F-4D97-AF65-F5344CB8AC3E}">
        <p14:creationId xmlns:p14="http://schemas.microsoft.com/office/powerpoint/2010/main" val="1048154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086160-26D0-4C28-B19A-448B8389C655}" type="datetimeFigureOut">
              <a:rPr lang="pt-BR" smtClean="0"/>
              <a:t>21/11/2017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E034CB2-4325-4192-B1C3-AB2460DAB8C6}" type="slidenum">
              <a:rPr lang="pt-BR" smtClean="0"/>
              <a:t>‹#›</a:t>
            </a:fld>
            <a:endParaRPr lang="pt-BR"/>
          </a:p>
        </p:txBody>
      </p:sp>
    </p:spTree>
    <p:extLst>
      <p:ext uri="{BB962C8B-B14F-4D97-AF65-F5344CB8AC3E}">
        <p14:creationId xmlns:p14="http://schemas.microsoft.com/office/powerpoint/2010/main" val="4286647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086160-26D0-4C28-B19A-448B8389C655}" type="datetimeFigureOut">
              <a:rPr lang="pt-BR" smtClean="0"/>
              <a:t>21/11/2017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E034CB2-4325-4192-B1C3-AB2460DAB8C6}" type="slidenum">
              <a:rPr lang="pt-BR" smtClean="0"/>
              <a:t>‹#›</a:t>
            </a:fld>
            <a:endParaRPr lang="pt-BR"/>
          </a:p>
        </p:txBody>
      </p:sp>
    </p:spTree>
    <p:extLst>
      <p:ext uri="{BB962C8B-B14F-4D97-AF65-F5344CB8AC3E}">
        <p14:creationId xmlns:p14="http://schemas.microsoft.com/office/powerpoint/2010/main" val="3086998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C086160-26D0-4C28-B19A-448B8389C655}" type="datetimeFigureOut">
              <a:rPr lang="pt-BR" smtClean="0"/>
              <a:t>21/11/2017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9E034CB2-4325-4192-B1C3-AB2460DAB8C6}" type="slidenum">
              <a:rPr lang="pt-BR" smtClean="0"/>
              <a:t>‹#›</a:t>
            </a:fld>
            <a:endParaRPr lang="pt-BR"/>
          </a:p>
        </p:txBody>
      </p:sp>
    </p:spTree>
    <p:extLst>
      <p:ext uri="{BB962C8B-B14F-4D97-AF65-F5344CB8AC3E}">
        <p14:creationId xmlns:p14="http://schemas.microsoft.com/office/powerpoint/2010/main" val="2829222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C086160-26D0-4C28-B19A-448B8389C655}" type="datetimeFigureOut">
              <a:rPr lang="pt-BR" smtClean="0"/>
              <a:t>21/11/2017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E034CB2-4325-4192-B1C3-AB2460DAB8C6}" type="slidenum">
              <a:rPr lang="pt-BR" smtClean="0"/>
              <a:t>‹#›</a:t>
            </a:fld>
            <a:endParaRPr lang="pt-BR"/>
          </a:p>
        </p:txBody>
      </p:sp>
    </p:spTree>
    <p:extLst>
      <p:ext uri="{BB962C8B-B14F-4D97-AF65-F5344CB8AC3E}">
        <p14:creationId xmlns:p14="http://schemas.microsoft.com/office/powerpoint/2010/main" val="5482869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C086160-26D0-4C28-B19A-448B8389C655}" type="datetimeFigureOut">
              <a:rPr lang="pt-BR" smtClean="0"/>
              <a:t>21/11/2017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9E034CB2-4325-4192-B1C3-AB2460DAB8C6}" type="slidenum">
              <a:rPr lang="pt-BR" smtClean="0"/>
              <a:t>‹#›</a:t>
            </a:fld>
            <a:endParaRPr lang="pt-BR"/>
          </a:p>
        </p:txBody>
      </p:sp>
    </p:spTree>
    <p:extLst>
      <p:ext uri="{BB962C8B-B14F-4D97-AF65-F5344CB8AC3E}">
        <p14:creationId xmlns:p14="http://schemas.microsoft.com/office/powerpoint/2010/main" val="1078211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C086160-26D0-4C28-B19A-448B8389C655}" type="datetimeFigureOut">
              <a:rPr lang="pt-BR" smtClean="0"/>
              <a:t>21/11/2017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9E034CB2-4325-4192-B1C3-AB2460DAB8C6}" type="slidenum">
              <a:rPr lang="pt-BR" smtClean="0"/>
              <a:t>‹#›</a:t>
            </a:fld>
            <a:endParaRPr lang="pt-BR"/>
          </a:p>
        </p:txBody>
      </p:sp>
    </p:spTree>
    <p:extLst>
      <p:ext uri="{BB962C8B-B14F-4D97-AF65-F5344CB8AC3E}">
        <p14:creationId xmlns:p14="http://schemas.microsoft.com/office/powerpoint/2010/main" val="3069398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C086160-26D0-4C28-B19A-448B8389C655}" type="datetimeFigureOut">
              <a:rPr lang="pt-BR" smtClean="0"/>
              <a:t>21/11/2017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9E034CB2-4325-4192-B1C3-AB2460DAB8C6}" type="slidenum">
              <a:rPr lang="pt-BR" smtClean="0"/>
              <a:t>‹#›</a:t>
            </a:fld>
            <a:endParaRPr lang="pt-BR"/>
          </a:p>
        </p:txBody>
      </p:sp>
    </p:spTree>
    <p:extLst>
      <p:ext uri="{BB962C8B-B14F-4D97-AF65-F5344CB8AC3E}">
        <p14:creationId xmlns:p14="http://schemas.microsoft.com/office/powerpoint/2010/main" val="56638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086160-26D0-4C28-B19A-448B8389C655}" type="datetimeFigureOut">
              <a:rPr lang="pt-BR" smtClean="0"/>
              <a:t>21/11/2017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E034CB2-4325-4192-B1C3-AB2460DAB8C6}" type="slidenum">
              <a:rPr lang="pt-BR" smtClean="0"/>
              <a:t>‹#›</a:t>
            </a:fld>
            <a:endParaRPr lang="pt-BR"/>
          </a:p>
        </p:txBody>
      </p:sp>
    </p:spTree>
    <p:extLst>
      <p:ext uri="{BB962C8B-B14F-4D97-AF65-F5344CB8AC3E}">
        <p14:creationId xmlns:p14="http://schemas.microsoft.com/office/powerpoint/2010/main" val="1734695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086160-26D0-4C28-B19A-448B8389C655}" type="datetimeFigureOut">
              <a:rPr lang="pt-BR" smtClean="0"/>
              <a:t>21/11/2017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9E034CB2-4325-4192-B1C3-AB2460DAB8C6}" type="slidenum">
              <a:rPr lang="pt-BR" smtClean="0"/>
              <a:t>‹#›</a:t>
            </a:fld>
            <a:endParaRPr lang="pt-BR"/>
          </a:p>
        </p:txBody>
      </p:sp>
    </p:spTree>
    <p:extLst>
      <p:ext uri="{BB962C8B-B14F-4D97-AF65-F5344CB8AC3E}">
        <p14:creationId xmlns:p14="http://schemas.microsoft.com/office/powerpoint/2010/main" val="3180867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8C086160-26D0-4C28-B19A-448B8389C655}" type="datetimeFigureOut">
              <a:rPr lang="pt-BR" smtClean="0"/>
              <a:t>21/11/2017</a:t>
            </a:fld>
            <a:endParaRPr lang="pt-BR"/>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pt-B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034CB2-4325-4192-B1C3-AB2460DAB8C6}" type="slidenum">
              <a:rPr lang="pt-BR" smtClean="0"/>
              <a:t>‹#›</a:t>
            </a:fld>
            <a:endParaRPr lang="pt-BR"/>
          </a:p>
        </p:txBody>
      </p:sp>
    </p:spTree>
    <p:extLst>
      <p:ext uri="{BB962C8B-B14F-4D97-AF65-F5344CB8AC3E}">
        <p14:creationId xmlns:p14="http://schemas.microsoft.com/office/powerpoint/2010/main" val="35796728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github.com/emmetio/emmet/blob/master/lib/snippets.json" TargetMode="Externa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hyperlink" Target="https://docs.emmet.io/cheat-sheet/" TargetMode="External"/><Relationship Id="rId5" Type="http://schemas.openxmlformats.org/officeDocument/2006/relationships/hyperlink" Target="https://docs.emmet.io/" TargetMode="External"/><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14" name="Rectangle 11">
            <a:extLst>
              <a:ext uri="{FF2B5EF4-FFF2-40B4-BE49-F238E27FC236}">
                <a16:creationId xmlns:a16="http://schemas.microsoft.com/office/drawing/2014/main" id="{D64A12F0-8158-4372-9761-AD0A6ED30C2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F8135656-B749-41BE-806B-6F37EF2C247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6493" y="967532"/>
            <a:ext cx="8599014" cy="4922936"/>
          </a:xfrm>
          <a:prstGeom prst="rect">
            <a:avLst/>
          </a:prstGeom>
          <a:ln w="190500">
            <a:solidFill>
              <a:schemeClr val="tx1">
                <a:alpha val="7000"/>
              </a:schemeClr>
            </a:solidFill>
          </a:ln>
        </p:spPr>
      </p:pic>
    </p:spTree>
    <p:extLst>
      <p:ext uri="{BB962C8B-B14F-4D97-AF65-F5344CB8AC3E}">
        <p14:creationId xmlns:p14="http://schemas.microsoft.com/office/powerpoint/2010/main" val="407947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pic>
        <p:nvPicPr>
          <p:cNvPr id="19" name="Picture 18" descr="A close up of a logo&#10;&#10;Description generated with very high confidence">
            <a:extLst>
              <a:ext uri="{FF2B5EF4-FFF2-40B4-BE49-F238E27FC236}">
                <a16:creationId xmlns:a16="http://schemas.microsoft.com/office/drawing/2014/main" id="{2BFB581C-2142-4222-9A3B-905AD6C0953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6" name="Picture 5" descr="A screenshot of a computer screen&#10;&#10;Description generated with very high confidence">
            <a:extLst>
              <a:ext uri="{FF2B5EF4-FFF2-40B4-BE49-F238E27FC236}">
                <a16:creationId xmlns:a16="http://schemas.microsoft.com/office/drawing/2014/main" id="{7BDF19F3-2C16-461E-B17F-A3B9A8659C22}"/>
              </a:ext>
            </a:extLst>
          </p:cNvPr>
          <p:cNvPicPr>
            <a:picLocks noChangeAspect="1"/>
          </p:cNvPicPr>
          <p:nvPr/>
        </p:nvPicPr>
        <p:blipFill rotWithShape="1">
          <a:blip r:embed="rId4"/>
          <a:srcRect r="-1" b="36223"/>
          <a:stretch/>
        </p:blipFill>
        <p:spPr>
          <a:xfrm>
            <a:off x="-1" y="-1"/>
            <a:ext cx="12198915" cy="4220682"/>
          </a:xfrm>
          <a:prstGeom prst="rect">
            <a:avLst/>
          </a:prstGeom>
        </p:spPr>
      </p:pic>
      <p:sp>
        <p:nvSpPr>
          <p:cNvPr id="2" name="Title 1">
            <a:extLst>
              <a:ext uri="{FF2B5EF4-FFF2-40B4-BE49-F238E27FC236}">
                <a16:creationId xmlns:a16="http://schemas.microsoft.com/office/drawing/2014/main" id="{DCD7DE3F-0459-4710-AFC4-BF457A374FB5}"/>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dirty="0" err="1">
                <a:solidFill>
                  <a:srgbClr val="7ACB17"/>
                </a:solidFill>
              </a:rPr>
              <a:t>Resultado</a:t>
            </a:r>
            <a:endParaRPr lang="en-US" sz="4800" dirty="0">
              <a:solidFill>
                <a:srgbClr val="7ACB17"/>
              </a:solidFill>
            </a:endParaRPr>
          </a:p>
        </p:txBody>
      </p:sp>
    </p:spTree>
    <p:extLst>
      <p:ext uri="{BB962C8B-B14F-4D97-AF65-F5344CB8AC3E}">
        <p14:creationId xmlns:p14="http://schemas.microsoft.com/office/powerpoint/2010/main" val="9378191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73F92-2C88-4A67-BAB6-09C337844C47}"/>
              </a:ext>
            </a:extLst>
          </p:cNvPr>
          <p:cNvSpPr>
            <a:spLocks noGrp="1"/>
          </p:cNvSpPr>
          <p:nvPr>
            <p:ph type="title"/>
          </p:nvPr>
        </p:nvSpPr>
        <p:spPr>
          <a:xfrm>
            <a:off x="0" y="0"/>
            <a:ext cx="12192000" cy="970450"/>
          </a:xfrm>
        </p:spPr>
        <p:txBody>
          <a:bodyPr/>
          <a:lstStyle/>
          <a:p>
            <a:r>
              <a:rPr lang="pt-BR" dirty="0">
                <a:solidFill>
                  <a:srgbClr val="7ACB17"/>
                </a:solidFill>
              </a:rPr>
              <a:t>Sintaxe HTML</a:t>
            </a:r>
          </a:p>
        </p:txBody>
      </p:sp>
      <p:sp>
        <p:nvSpPr>
          <p:cNvPr id="3" name="Content Placeholder 2">
            <a:extLst>
              <a:ext uri="{FF2B5EF4-FFF2-40B4-BE49-F238E27FC236}">
                <a16:creationId xmlns:a16="http://schemas.microsoft.com/office/drawing/2014/main" id="{9D00A879-A1FA-4042-BC06-3D50988FF087}"/>
              </a:ext>
            </a:extLst>
          </p:cNvPr>
          <p:cNvSpPr>
            <a:spLocks noGrp="1"/>
          </p:cNvSpPr>
          <p:nvPr>
            <p:ph idx="1"/>
          </p:nvPr>
        </p:nvSpPr>
        <p:spPr>
          <a:xfrm>
            <a:off x="913795" y="970449"/>
            <a:ext cx="10353762" cy="5631687"/>
          </a:xfrm>
        </p:spPr>
        <p:txBody>
          <a:bodyPr>
            <a:normAutofit fontScale="77500" lnSpcReduction="20000"/>
          </a:bodyPr>
          <a:lstStyle/>
          <a:p>
            <a:r>
              <a:rPr lang="pt-BR" dirty="0"/>
              <a:t>&gt; significa filho de. Se você fizer div&gt;p criará um div com um parágrafo dentro;</a:t>
            </a:r>
          </a:p>
          <a:p>
            <a:endParaRPr lang="pt-BR" dirty="0"/>
          </a:p>
          <a:p>
            <a:r>
              <a:rPr lang="pt-BR" dirty="0"/>
              <a:t>+ significa irmão, quer dizer que estarão lado-a-lado, dentro do mesmo ‘pai’;</a:t>
            </a:r>
          </a:p>
          <a:p>
            <a:endParaRPr lang="pt-BR" dirty="0"/>
          </a:p>
          <a:p>
            <a:r>
              <a:rPr lang="pt-BR" dirty="0"/>
              <a:t>^ Sobe um nível, o elemento será criado um item acima na hierarquiva;</a:t>
            </a:r>
          </a:p>
          <a:p>
            <a:endParaRPr lang="pt-BR" dirty="0"/>
          </a:p>
          <a:p>
            <a:r>
              <a:rPr lang="pt-BR" dirty="0"/>
              <a:t>() Grupos, para agrupar elementos pais e filhos entre sí, permitindo blocos irmãos com pai e filho;</a:t>
            </a:r>
          </a:p>
          <a:p>
            <a:endParaRPr lang="pt-BR" dirty="0"/>
          </a:p>
          <a:p>
            <a:r>
              <a:rPr lang="pt-BR" dirty="0"/>
              <a:t>* Multiplicação, número de vezes que o elemento será repetido;</a:t>
            </a:r>
          </a:p>
          <a:p>
            <a:endParaRPr lang="pt-BR" dirty="0"/>
          </a:p>
          <a:p>
            <a:r>
              <a:rPr lang="pt-BR" dirty="0"/>
              <a:t>$ Enumerar, dentro de uma repetição;</a:t>
            </a:r>
          </a:p>
          <a:p>
            <a:endParaRPr lang="pt-BR" dirty="0"/>
          </a:p>
          <a:p>
            <a:r>
              <a:rPr lang="pt-BR" dirty="0"/>
              <a:t># = ID e . = classe;</a:t>
            </a:r>
          </a:p>
          <a:p>
            <a:endParaRPr lang="pt-BR" dirty="0"/>
          </a:p>
          <a:p>
            <a:r>
              <a:rPr lang="pt-BR" dirty="0"/>
              <a:t>[atributo=valor] Para atributos de uma tag;</a:t>
            </a:r>
          </a:p>
          <a:p>
            <a:endParaRPr lang="pt-BR" dirty="0"/>
          </a:p>
          <a:p>
            <a:r>
              <a:rPr lang="pt-BR" dirty="0"/>
              <a:t>{} Insere texto no elemento.</a:t>
            </a:r>
          </a:p>
        </p:txBody>
      </p:sp>
    </p:spTree>
    <p:extLst>
      <p:ext uri="{BB962C8B-B14F-4D97-AF65-F5344CB8AC3E}">
        <p14:creationId xmlns:p14="http://schemas.microsoft.com/office/powerpoint/2010/main" val="2727449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BFB581C-2142-4222-9A3B-905AD6C0953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4" name="Picture 3" descr="A screenshot of a computer screen&#10;&#10;Description generated with very high confidence">
            <a:extLst>
              <a:ext uri="{FF2B5EF4-FFF2-40B4-BE49-F238E27FC236}">
                <a16:creationId xmlns:a16="http://schemas.microsoft.com/office/drawing/2014/main" id="{A568EC15-04F2-45CD-8D85-214CC00348FD}"/>
              </a:ext>
            </a:extLst>
          </p:cNvPr>
          <p:cNvPicPr>
            <a:picLocks noChangeAspect="1"/>
          </p:cNvPicPr>
          <p:nvPr/>
        </p:nvPicPr>
        <p:blipFill rotWithShape="1">
          <a:blip r:embed="rId4"/>
          <a:srcRect r="-1" b="35927"/>
          <a:stretch/>
        </p:blipFill>
        <p:spPr>
          <a:xfrm>
            <a:off x="-1" y="-1"/>
            <a:ext cx="12198915" cy="4220682"/>
          </a:xfrm>
          <a:prstGeom prst="rect">
            <a:avLst/>
          </a:prstGeom>
        </p:spPr>
      </p:pic>
      <p:sp>
        <p:nvSpPr>
          <p:cNvPr id="2" name="Title 1">
            <a:extLst>
              <a:ext uri="{FF2B5EF4-FFF2-40B4-BE49-F238E27FC236}">
                <a16:creationId xmlns:a16="http://schemas.microsoft.com/office/drawing/2014/main" id="{0611E4FA-D605-48D6-AA5E-DA0B11BD897D}"/>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dirty="0" err="1">
                <a:solidFill>
                  <a:srgbClr val="7ACB17"/>
                </a:solidFill>
              </a:rPr>
              <a:t>Exemplo</a:t>
            </a:r>
            <a:r>
              <a:rPr lang="en-US" sz="4800" dirty="0">
                <a:solidFill>
                  <a:srgbClr val="7ACB17"/>
                </a:solidFill>
              </a:rPr>
              <a:t> 2</a:t>
            </a:r>
          </a:p>
        </p:txBody>
      </p:sp>
    </p:spTree>
    <p:extLst>
      <p:ext uri="{BB962C8B-B14F-4D97-AF65-F5344CB8AC3E}">
        <p14:creationId xmlns:p14="http://schemas.microsoft.com/office/powerpoint/2010/main" val="1874503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pic>
        <p:nvPicPr>
          <p:cNvPr id="9" name="Picture 8" descr="A close up of a logo&#10;&#10;Description generated with very high confidence">
            <a:extLst>
              <a:ext uri="{FF2B5EF4-FFF2-40B4-BE49-F238E27FC236}">
                <a16:creationId xmlns:a16="http://schemas.microsoft.com/office/drawing/2014/main" id="{2BFB581C-2142-4222-9A3B-905AD6C0953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4" name="Picture 3" descr="A screenshot of a computer screen&#10;&#10;Description generated with very high confidence">
            <a:extLst>
              <a:ext uri="{FF2B5EF4-FFF2-40B4-BE49-F238E27FC236}">
                <a16:creationId xmlns:a16="http://schemas.microsoft.com/office/drawing/2014/main" id="{B7C03347-66CF-4A7E-BFA4-2CC1C91AC2B1}"/>
              </a:ext>
            </a:extLst>
          </p:cNvPr>
          <p:cNvPicPr>
            <a:picLocks noChangeAspect="1"/>
          </p:cNvPicPr>
          <p:nvPr/>
        </p:nvPicPr>
        <p:blipFill rotWithShape="1">
          <a:blip r:embed="rId4"/>
          <a:srcRect r="-1" b="35927"/>
          <a:stretch/>
        </p:blipFill>
        <p:spPr>
          <a:xfrm>
            <a:off x="-1" y="-1"/>
            <a:ext cx="12198915" cy="4220682"/>
          </a:xfrm>
          <a:prstGeom prst="rect">
            <a:avLst/>
          </a:prstGeom>
        </p:spPr>
      </p:pic>
      <p:sp>
        <p:nvSpPr>
          <p:cNvPr id="2" name="Title 1">
            <a:extLst>
              <a:ext uri="{FF2B5EF4-FFF2-40B4-BE49-F238E27FC236}">
                <a16:creationId xmlns:a16="http://schemas.microsoft.com/office/drawing/2014/main" id="{95CD447C-8094-49FE-BA1F-F73147109374}"/>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dirty="0" err="1">
                <a:solidFill>
                  <a:srgbClr val="7ACB17"/>
                </a:solidFill>
              </a:rPr>
              <a:t>Resultado</a:t>
            </a:r>
            <a:endParaRPr lang="en-US" sz="4800" dirty="0">
              <a:solidFill>
                <a:srgbClr val="7ACB17"/>
              </a:solidFill>
            </a:endParaRPr>
          </a:p>
        </p:txBody>
      </p:sp>
    </p:spTree>
    <p:extLst>
      <p:ext uri="{BB962C8B-B14F-4D97-AF65-F5344CB8AC3E}">
        <p14:creationId xmlns:p14="http://schemas.microsoft.com/office/powerpoint/2010/main" val="2870752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D7F9B-F799-43B6-865B-D1AF418CEF95}"/>
              </a:ext>
            </a:extLst>
          </p:cNvPr>
          <p:cNvSpPr>
            <a:spLocks noGrp="1"/>
          </p:cNvSpPr>
          <p:nvPr>
            <p:ph type="title"/>
          </p:nvPr>
        </p:nvSpPr>
        <p:spPr/>
        <p:txBody>
          <a:bodyPr/>
          <a:lstStyle/>
          <a:p>
            <a:r>
              <a:rPr lang="pt-BR" dirty="0">
                <a:solidFill>
                  <a:srgbClr val="7ACB17"/>
                </a:solidFill>
              </a:rPr>
              <a:t>CSS</a:t>
            </a:r>
          </a:p>
        </p:txBody>
      </p:sp>
      <p:sp>
        <p:nvSpPr>
          <p:cNvPr id="3" name="Content Placeholder 2">
            <a:extLst>
              <a:ext uri="{FF2B5EF4-FFF2-40B4-BE49-F238E27FC236}">
                <a16:creationId xmlns:a16="http://schemas.microsoft.com/office/drawing/2014/main" id="{8B2EBBB4-BADF-4C41-9320-FCDA927B3E86}"/>
              </a:ext>
            </a:extLst>
          </p:cNvPr>
          <p:cNvSpPr>
            <a:spLocks noGrp="1"/>
          </p:cNvSpPr>
          <p:nvPr>
            <p:ph idx="1"/>
          </p:nvPr>
        </p:nvSpPr>
        <p:spPr>
          <a:xfrm>
            <a:off x="72708" y="1732446"/>
            <a:ext cx="3120701" cy="4425071"/>
          </a:xfrm>
        </p:spPr>
        <p:txBody>
          <a:bodyPr>
            <a:normAutofit/>
          </a:bodyPr>
          <a:lstStyle/>
          <a:p>
            <a:r>
              <a:rPr lang="pt-BR" dirty="0"/>
              <a:t>Margin: </a:t>
            </a:r>
            <a:r>
              <a:rPr lang="pt-BR" dirty="0">
                <a:effectLst/>
              </a:rPr>
              <a:t>m;</a:t>
            </a:r>
          </a:p>
          <a:p>
            <a:r>
              <a:rPr lang="pt-BR" dirty="0">
                <a:effectLst/>
              </a:rPr>
              <a:t>Padding: p</a:t>
            </a:r>
          </a:p>
          <a:p>
            <a:r>
              <a:rPr lang="pt-BR" dirty="0"/>
              <a:t>Border: b</a:t>
            </a:r>
            <a:r>
              <a:rPr lang="pt-BR" dirty="0">
                <a:effectLst/>
              </a:rPr>
              <a:t>;</a:t>
            </a:r>
          </a:p>
          <a:p>
            <a:r>
              <a:rPr lang="pt-BR" dirty="0">
                <a:effectLst/>
              </a:rPr>
              <a:t>Width: w;</a:t>
            </a:r>
          </a:p>
          <a:p>
            <a:r>
              <a:rPr lang="pt-BR" dirty="0">
                <a:effectLst/>
              </a:rPr>
              <a:t>Height: h;</a:t>
            </a:r>
          </a:p>
          <a:p>
            <a:r>
              <a:rPr lang="pt-BR" dirty="0">
                <a:effectLst/>
              </a:rPr>
              <a:t>Position: pos;</a:t>
            </a:r>
          </a:p>
          <a:p>
            <a:r>
              <a:rPr lang="pt-BR" dirty="0">
                <a:effectLst/>
              </a:rPr>
              <a:t>Float: fl;</a:t>
            </a:r>
          </a:p>
          <a:p>
            <a:r>
              <a:rPr lang="pt-BR" dirty="0">
                <a:effectLst/>
              </a:rPr>
              <a:t>Display: d;</a:t>
            </a:r>
          </a:p>
          <a:p>
            <a:endParaRPr lang="pt-BR" dirty="0">
              <a:effectLst/>
            </a:endParaRPr>
          </a:p>
          <a:p>
            <a:endParaRPr lang="pt-BR" dirty="0">
              <a:effectLst/>
            </a:endParaRPr>
          </a:p>
          <a:p>
            <a:endParaRPr lang="pt-BR" dirty="0"/>
          </a:p>
          <a:p>
            <a:endParaRPr lang="pt-BR" dirty="0"/>
          </a:p>
          <a:p>
            <a:pPr marL="36900" indent="0">
              <a:buNone/>
            </a:pPr>
            <a:endParaRPr lang="pt-BR" dirty="0"/>
          </a:p>
        </p:txBody>
      </p:sp>
      <p:sp>
        <p:nvSpPr>
          <p:cNvPr id="7" name="Content Placeholder 2">
            <a:extLst>
              <a:ext uri="{FF2B5EF4-FFF2-40B4-BE49-F238E27FC236}">
                <a16:creationId xmlns:a16="http://schemas.microsoft.com/office/drawing/2014/main" id="{BF5AE5FF-B05C-4460-9CCB-BB59DE66E8C1}"/>
              </a:ext>
            </a:extLst>
          </p:cNvPr>
          <p:cNvSpPr txBox="1">
            <a:spLocks/>
          </p:cNvSpPr>
          <p:nvPr/>
        </p:nvSpPr>
        <p:spPr>
          <a:xfrm>
            <a:off x="3193409" y="1732446"/>
            <a:ext cx="3120703" cy="442507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pt-BR" dirty="0">
                <a:effectLst/>
              </a:rPr>
              <a:t>Visibility: v;</a:t>
            </a:r>
          </a:p>
          <a:p>
            <a:r>
              <a:rPr lang="pt-BR" dirty="0">
                <a:effectLst/>
              </a:rPr>
              <a:t>Cursor: cur;</a:t>
            </a:r>
          </a:p>
          <a:p>
            <a:r>
              <a:rPr lang="pt-BR" dirty="0">
                <a:effectLst/>
              </a:rPr>
              <a:t>Font: f;</a:t>
            </a:r>
          </a:p>
          <a:p>
            <a:r>
              <a:rPr lang="pt-BR" dirty="0">
                <a:effectLst/>
              </a:rPr>
              <a:t>Font-weigth: fw;</a:t>
            </a:r>
          </a:p>
          <a:p>
            <a:r>
              <a:rPr lang="pt-BR" dirty="0">
                <a:effectLst/>
              </a:rPr>
              <a:t>Font-style: fs</a:t>
            </a:r>
          </a:p>
          <a:p>
            <a:r>
              <a:rPr lang="pt-BR" dirty="0">
                <a:effectLst/>
              </a:rPr>
              <a:t>Font-size: fz;</a:t>
            </a:r>
          </a:p>
          <a:p>
            <a:r>
              <a:rPr lang="pt-BR" dirty="0">
                <a:effectLst/>
              </a:rPr>
              <a:t>Font-family: ff;</a:t>
            </a:r>
          </a:p>
          <a:p>
            <a:r>
              <a:rPr lang="pt-BR" dirty="0">
                <a:effectLst/>
              </a:rPr>
              <a:t>Vertical align: va;</a:t>
            </a:r>
          </a:p>
          <a:p>
            <a:endParaRPr lang="pt-BR" dirty="0">
              <a:effectLst/>
            </a:endParaRPr>
          </a:p>
          <a:p>
            <a:endParaRPr lang="pt-BR" dirty="0">
              <a:effectLst/>
            </a:endParaRPr>
          </a:p>
          <a:p>
            <a:endParaRPr lang="pt-BR" dirty="0">
              <a:effectLst/>
            </a:endParaRPr>
          </a:p>
          <a:p>
            <a:endParaRPr lang="pt-BR" dirty="0">
              <a:effectLst/>
            </a:endParaRPr>
          </a:p>
          <a:p>
            <a:endParaRPr lang="pt-BR" dirty="0"/>
          </a:p>
          <a:p>
            <a:endParaRPr lang="pt-BR" dirty="0"/>
          </a:p>
          <a:p>
            <a:pPr marL="36900" indent="0">
              <a:buFont typeface="Wingdings 2" charset="2"/>
              <a:buNone/>
            </a:pPr>
            <a:endParaRPr lang="pt-BR" dirty="0"/>
          </a:p>
        </p:txBody>
      </p:sp>
      <p:sp>
        <p:nvSpPr>
          <p:cNvPr id="9" name="Content Placeholder 2">
            <a:extLst>
              <a:ext uri="{FF2B5EF4-FFF2-40B4-BE49-F238E27FC236}">
                <a16:creationId xmlns:a16="http://schemas.microsoft.com/office/drawing/2014/main" id="{3D3D69A8-4905-423F-A0BE-2F936F1BC5BA}"/>
              </a:ext>
            </a:extLst>
          </p:cNvPr>
          <p:cNvSpPr txBox="1">
            <a:spLocks/>
          </p:cNvSpPr>
          <p:nvPr/>
        </p:nvSpPr>
        <p:spPr>
          <a:xfrm>
            <a:off x="6090676" y="1732447"/>
            <a:ext cx="3120703" cy="442507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pt-BR" dirty="0">
                <a:effectLst/>
              </a:rPr>
              <a:t>Text-align: ta;</a:t>
            </a:r>
          </a:p>
          <a:p>
            <a:r>
              <a:rPr lang="pt-BR" dirty="0">
                <a:effectLst/>
              </a:rPr>
              <a:t>Background: bg;</a:t>
            </a:r>
          </a:p>
          <a:p>
            <a:r>
              <a:rPr lang="pt-BR" dirty="0">
                <a:effectLst/>
              </a:rPr>
              <a:t>Background-color: bgc;</a:t>
            </a:r>
          </a:p>
          <a:p>
            <a:r>
              <a:rPr lang="pt-BR" dirty="0">
                <a:effectLst/>
              </a:rPr>
              <a:t>Color: c;</a:t>
            </a:r>
          </a:p>
          <a:p>
            <a:r>
              <a:rPr lang="pt-BR" dirty="0">
                <a:effectLst/>
              </a:rPr>
              <a:t>Outline: ol;</a:t>
            </a:r>
          </a:p>
          <a:p>
            <a:r>
              <a:rPr lang="pt-BR" dirty="0">
                <a:effectLst/>
              </a:rPr>
              <a:t>Border: bd;</a:t>
            </a:r>
          </a:p>
          <a:p>
            <a:r>
              <a:rPr lang="pt-BR" dirty="0">
                <a:effectLst/>
              </a:rPr>
              <a:t>Border-color: bdc;</a:t>
            </a:r>
          </a:p>
          <a:p>
            <a:r>
              <a:rPr lang="pt-BR" dirty="0">
                <a:effectLst/>
              </a:rPr>
              <a:t>Top: t;</a:t>
            </a:r>
          </a:p>
          <a:p>
            <a:endParaRPr lang="pt-BR" dirty="0">
              <a:effectLst/>
            </a:endParaRPr>
          </a:p>
          <a:p>
            <a:endParaRPr lang="pt-BR" dirty="0">
              <a:effectLst/>
            </a:endParaRPr>
          </a:p>
          <a:p>
            <a:endParaRPr lang="pt-BR" dirty="0">
              <a:effectLst/>
            </a:endParaRPr>
          </a:p>
          <a:p>
            <a:endParaRPr lang="pt-BR" dirty="0"/>
          </a:p>
          <a:p>
            <a:endParaRPr lang="pt-BR" dirty="0"/>
          </a:p>
          <a:p>
            <a:pPr marL="36900" indent="0">
              <a:buFont typeface="Wingdings 2" charset="2"/>
              <a:buNone/>
            </a:pPr>
            <a:endParaRPr lang="pt-BR" dirty="0"/>
          </a:p>
        </p:txBody>
      </p:sp>
      <p:sp>
        <p:nvSpPr>
          <p:cNvPr id="10" name="Content Placeholder 2">
            <a:extLst>
              <a:ext uri="{FF2B5EF4-FFF2-40B4-BE49-F238E27FC236}">
                <a16:creationId xmlns:a16="http://schemas.microsoft.com/office/drawing/2014/main" id="{3E291AA5-B018-4CE9-980A-066A2B36AAA6}"/>
              </a:ext>
            </a:extLst>
          </p:cNvPr>
          <p:cNvSpPr txBox="1">
            <a:spLocks/>
          </p:cNvSpPr>
          <p:nvPr/>
        </p:nvSpPr>
        <p:spPr>
          <a:xfrm>
            <a:off x="8776283" y="1732447"/>
            <a:ext cx="3238152" cy="51255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endParaRPr lang="pt-BR" dirty="0">
              <a:effectLst/>
            </a:endParaRPr>
          </a:p>
          <a:p>
            <a:endParaRPr lang="pt-BR" dirty="0">
              <a:effectLst/>
            </a:endParaRPr>
          </a:p>
          <a:p>
            <a:endParaRPr lang="pt-BR" dirty="0">
              <a:effectLst/>
            </a:endParaRPr>
          </a:p>
          <a:p>
            <a:endParaRPr lang="pt-BR" dirty="0"/>
          </a:p>
          <a:p>
            <a:endParaRPr lang="pt-BR" dirty="0"/>
          </a:p>
          <a:p>
            <a:pPr marL="36900" indent="0">
              <a:buFont typeface="Wingdings 2" charset="2"/>
              <a:buNone/>
            </a:pPr>
            <a:endParaRPr lang="pt-BR" dirty="0"/>
          </a:p>
        </p:txBody>
      </p:sp>
      <p:sp>
        <p:nvSpPr>
          <p:cNvPr id="11" name="Content Placeholder 2">
            <a:extLst>
              <a:ext uri="{FF2B5EF4-FFF2-40B4-BE49-F238E27FC236}">
                <a16:creationId xmlns:a16="http://schemas.microsoft.com/office/drawing/2014/main" id="{D2AAEA72-4F5F-4E6D-AA6C-FAD146E16294}"/>
              </a:ext>
            </a:extLst>
          </p:cNvPr>
          <p:cNvSpPr txBox="1">
            <a:spLocks/>
          </p:cNvSpPr>
          <p:nvPr/>
        </p:nvSpPr>
        <p:spPr>
          <a:xfrm>
            <a:off x="9176158" y="1732446"/>
            <a:ext cx="3015842" cy="4425074"/>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pt-BR" dirty="0">
                <a:effectLst/>
              </a:rPr>
              <a:t>Bottom: b;</a:t>
            </a:r>
          </a:p>
          <a:p>
            <a:r>
              <a:rPr lang="pt-BR" dirty="0">
                <a:effectLst/>
              </a:rPr>
              <a:t>Left: l;</a:t>
            </a:r>
          </a:p>
          <a:p>
            <a:r>
              <a:rPr lang="pt-BR" dirty="0">
                <a:effectLst/>
              </a:rPr>
              <a:t>Right: r;</a:t>
            </a:r>
          </a:p>
          <a:p>
            <a:r>
              <a:rPr lang="pt-BR" dirty="0">
                <a:effectLst/>
              </a:rPr>
              <a:t>@media screen: @m;</a:t>
            </a:r>
          </a:p>
          <a:p>
            <a:r>
              <a:rPr lang="pt-BR" dirty="0">
                <a:effectLst/>
              </a:rPr>
              <a:t>Align-content: ac;</a:t>
            </a:r>
          </a:p>
          <a:p>
            <a:r>
              <a:rPr lang="pt-BR" dirty="0">
                <a:effectLst/>
              </a:rPr>
              <a:t>Align-items: ai;</a:t>
            </a:r>
          </a:p>
          <a:p>
            <a:r>
              <a:rPr lang="pt-BR" dirty="0">
                <a:effectLst/>
              </a:rPr>
              <a:t>Align-self: as;</a:t>
            </a:r>
          </a:p>
          <a:p>
            <a:r>
              <a:rPr lang="pt-BR" dirty="0">
                <a:effectLst/>
              </a:rPr>
              <a:t>Justify-content: jc;</a:t>
            </a:r>
          </a:p>
          <a:p>
            <a:endParaRPr lang="pt-BR" dirty="0">
              <a:effectLst/>
            </a:endParaRPr>
          </a:p>
          <a:p>
            <a:endParaRPr lang="pt-BR" dirty="0">
              <a:effectLst/>
            </a:endParaRPr>
          </a:p>
          <a:p>
            <a:endParaRPr lang="pt-BR" dirty="0">
              <a:effectLst/>
            </a:endParaRPr>
          </a:p>
          <a:p>
            <a:endParaRPr lang="pt-BR" dirty="0">
              <a:effectLst/>
            </a:endParaRPr>
          </a:p>
          <a:p>
            <a:endParaRPr lang="pt-BR" dirty="0"/>
          </a:p>
          <a:p>
            <a:endParaRPr lang="pt-BR" dirty="0"/>
          </a:p>
          <a:p>
            <a:pPr marL="36900" indent="0">
              <a:buFont typeface="Wingdings 2" charset="2"/>
              <a:buNone/>
            </a:pPr>
            <a:endParaRPr lang="pt-BR" dirty="0"/>
          </a:p>
        </p:txBody>
      </p:sp>
    </p:spTree>
    <p:extLst>
      <p:ext uri="{BB962C8B-B14F-4D97-AF65-F5344CB8AC3E}">
        <p14:creationId xmlns:p14="http://schemas.microsoft.com/office/powerpoint/2010/main" val="26573628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pic>
        <p:nvPicPr>
          <p:cNvPr id="24" name="Picture 23" descr="A close up of a logo&#10;&#10;Description generated with very high confidence">
            <a:extLst>
              <a:ext uri="{FF2B5EF4-FFF2-40B4-BE49-F238E27FC236}">
                <a16:creationId xmlns:a16="http://schemas.microsoft.com/office/drawing/2014/main" id="{2BFB581C-2142-4222-9A3B-905AD6C0953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7" name="Picture 6" descr="A screenshot of a computer screen&#10;&#10;Description generated with very high confidence">
            <a:extLst>
              <a:ext uri="{FF2B5EF4-FFF2-40B4-BE49-F238E27FC236}">
                <a16:creationId xmlns:a16="http://schemas.microsoft.com/office/drawing/2014/main" id="{371379E7-9FAF-4BDB-99BC-A5C729D46BF8}"/>
              </a:ext>
            </a:extLst>
          </p:cNvPr>
          <p:cNvPicPr>
            <a:picLocks noChangeAspect="1"/>
          </p:cNvPicPr>
          <p:nvPr/>
        </p:nvPicPr>
        <p:blipFill rotWithShape="1">
          <a:blip r:embed="rId4"/>
          <a:srcRect r="-1" b="35927"/>
          <a:stretch/>
        </p:blipFill>
        <p:spPr>
          <a:xfrm>
            <a:off x="-1" y="-1"/>
            <a:ext cx="12198915" cy="4220682"/>
          </a:xfrm>
          <a:prstGeom prst="rect">
            <a:avLst/>
          </a:prstGeom>
        </p:spPr>
      </p:pic>
      <p:sp>
        <p:nvSpPr>
          <p:cNvPr id="2" name="Title 1">
            <a:extLst>
              <a:ext uri="{FF2B5EF4-FFF2-40B4-BE49-F238E27FC236}">
                <a16:creationId xmlns:a16="http://schemas.microsoft.com/office/drawing/2014/main" id="{6B80559B-A457-45D0-9F14-4671E5D68D24}"/>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dirty="0" err="1">
                <a:solidFill>
                  <a:srgbClr val="7ACB17"/>
                </a:solidFill>
              </a:rPr>
              <a:t>Exemplo</a:t>
            </a:r>
            <a:endParaRPr lang="en-US" sz="4800" dirty="0">
              <a:solidFill>
                <a:srgbClr val="7ACB17"/>
              </a:solidFill>
            </a:endParaRPr>
          </a:p>
        </p:txBody>
      </p:sp>
    </p:spTree>
    <p:extLst>
      <p:ext uri="{BB962C8B-B14F-4D97-AF65-F5344CB8AC3E}">
        <p14:creationId xmlns:p14="http://schemas.microsoft.com/office/powerpoint/2010/main" val="4222977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pic>
        <p:nvPicPr>
          <p:cNvPr id="73" name="Picture 72" descr="A close up of a logo&#10;&#10;Description generated with very high confidence">
            <a:extLst>
              <a:ext uri="{FF2B5EF4-FFF2-40B4-BE49-F238E27FC236}">
                <a16:creationId xmlns:a16="http://schemas.microsoft.com/office/drawing/2014/main" id="{1CF706DA-13E8-4A4F-9260-551FB8127BDD}"/>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1028" name="Picture 4" descr="https://emmet.io/-/1705474897/i/userpic.jpg">
            <a:extLst>
              <a:ext uri="{FF2B5EF4-FFF2-40B4-BE49-F238E27FC236}">
                <a16:creationId xmlns:a16="http://schemas.microsoft.com/office/drawing/2014/main" id="{9833D5EE-5E8D-4889-99CC-6C36BE1FA74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665" r="2167" b="1"/>
          <a:stretch/>
        </p:blipFill>
        <p:spPr bwMode="auto">
          <a:xfrm>
            <a:off x="7552945" y="643465"/>
            <a:ext cx="3995592" cy="510337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92EC696-F814-46A5-B474-11B6D6921287}"/>
              </a:ext>
            </a:extLst>
          </p:cNvPr>
          <p:cNvSpPr>
            <a:spLocks noGrp="1"/>
          </p:cNvSpPr>
          <p:nvPr>
            <p:ph idx="1"/>
          </p:nvPr>
        </p:nvSpPr>
        <p:spPr>
          <a:xfrm>
            <a:off x="913795" y="643465"/>
            <a:ext cx="5978072" cy="5103371"/>
          </a:xfrm>
        </p:spPr>
        <p:txBody>
          <a:bodyPr anchor="ctr">
            <a:normAutofit lnSpcReduction="10000"/>
          </a:bodyPr>
          <a:lstStyle/>
          <a:p>
            <a:pPr algn="just"/>
            <a:r>
              <a:rPr lang="en-US" dirty="0" err="1"/>
              <a:t>Criador</a:t>
            </a:r>
            <a:r>
              <a:rPr lang="en-US" dirty="0"/>
              <a:t>: Sergey </a:t>
            </a:r>
            <a:r>
              <a:rPr lang="en-US" dirty="0" err="1"/>
              <a:t>Chikuyonok</a:t>
            </a:r>
            <a:r>
              <a:rPr lang="en-US" dirty="0"/>
              <a:t>, </a:t>
            </a:r>
            <a:r>
              <a:rPr lang="en-US" dirty="0" err="1"/>
              <a:t>em</a:t>
            </a:r>
            <a:r>
              <a:rPr lang="en-US" dirty="0"/>
              <a:t> 2009.</a:t>
            </a:r>
          </a:p>
          <a:p>
            <a:pPr algn="just"/>
            <a:r>
              <a:rPr lang="pt-BR" dirty="0"/>
              <a:t>Documentação: </a:t>
            </a:r>
            <a:r>
              <a:rPr lang="pt-BR" dirty="0">
                <a:hlinkClick r:id="rId5"/>
              </a:rPr>
              <a:t>https://docs.emmet.io/</a:t>
            </a:r>
            <a:endParaRPr lang="pt-BR" dirty="0"/>
          </a:p>
          <a:p>
            <a:pPr algn="just"/>
            <a:r>
              <a:rPr lang="pt-BR" dirty="0"/>
              <a:t>Atalhos: </a:t>
            </a:r>
            <a:r>
              <a:rPr lang="pt-BR" dirty="0">
                <a:hlinkClick r:id="rId6"/>
              </a:rPr>
              <a:t>https://docs.emmet.io/cheat-sheet/</a:t>
            </a:r>
            <a:endParaRPr lang="pt-BR" dirty="0"/>
          </a:p>
          <a:p>
            <a:pPr algn="just"/>
            <a:r>
              <a:rPr lang="en-US" dirty="0" err="1">
                <a:effectLst/>
              </a:rPr>
              <a:t>Definição</a:t>
            </a:r>
            <a:r>
              <a:rPr lang="en-US" dirty="0">
                <a:effectLst/>
              </a:rPr>
              <a:t>: </a:t>
            </a:r>
            <a:r>
              <a:rPr lang="pt-BR" dirty="0">
                <a:effectLst/>
              </a:rPr>
              <a:t>Emmet, anteriormente conhecido como Zen Coding, é um plugin para editores de texto que facilita a sua vida na hora de escrever HTML e CSS.</a:t>
            </a:r>
          </a:p>
          <a:p>
            <a:pPr algn="just"/>
            <a:r>
              <a:rPr lang="pt-BR" dirty="0">
                <a:effectLst/>
              </a:rPr>
              <a:t>Pode ser instalado em diversos editores de texto e escreve HTML através de seletores CSS.</a:t>
            </a:r>
          </a:p>
          <a:p>
            <a:pPr algn="just"/>
            <a:r>
              <a:rPr lang="pt-BR" dirty="0">
                <a:effectLst/>
              </a:rPr>
              <a:t>Vantagem: poupa um tempo considerável, que você passaria escrevendo linhas e linhas de HTML.</a:t>
            </a:r>
          </a:p>
          <a:p>
            <a:pPr algn="just"/>
            <a:r>
              <a:rPr lang="en-US" dirty="0" err="1">
                <a:effectLst/>
              </a:rPr>
              <a:t>Todas</a:t>
            </a:r>
            <a:r>
              <a:rPr lang="en-US" dirty="0">
                <a:effectLst/>
              </a:rPr>
              <a:t> as </a:t>
            </a:r>
            <a:r>
              <a:rPr lang="en-US" dirty="0" err="1">
                <a:effectLst/>
              </a:rPr>
              <a:t>definições</a:t>
            </a:r>
            <a:r>
              <a:rPr lang="en-US" dirty="0">
                <a:effectLst/>
              </a:rPr>
              <a:t> dos </a:t>
            </a:r>
            <a:r>
              <a:rPr lang="en-US" dirty="0" err="1">
                <a:effectLst/>
              </a:rPr>
              <a:t>elementos</a:t>
            </a:r>
            <a:r>
              <a:rPr lang="en-US" dirty="0">
                <a:effectLst/>
              </a:rPr>
              <a:t> do Emmet </a:t>
            </a:r>
            <a:r>
              <a:rPr lang="en-US" dirty="0" err="1">
                <a:effectLst/>
              </a:rPr>
              <a:t>estão</a:t>
            </a:r>
            <a:r>
              <a:rPr lang="en-US" dirty="0">
                <a:effectLst/>
              </a:rPr>
              <a:t> </a:t>
            </a:r>
            <a:r>
              <a:rPr lang="en-US" dirty="0" err="1">
                <a:effectLst/>
              </a:rPr>
              <a:t>armazenados</a:t>
            </a:r>
            <a:r>
              <a:rPr lang="en-US" dirty="0">
                <a:effectLst/>
              </a:rPr>
              <a:t> no </a:t>
            </a:r>
            <a:r>
              <a:rPr lang="en-US" dirty="0" err="1">
                <a:effectLst/>
              </a:rPr>
              <a:t>arquivo</a:t>
            </a:r>
            <a:r>
              <a:rPr lang="en-US" dirty="0">
                <a:effectLst/>
              </a:rPr>
              <a:t> </a:t>
            </a:r>
            <a:r>
              <a:rPr lang="en-US" dirty="0" err="1">
                <a:effectLst/>
                <a:hlinkClick r:id="rId7"/>
              </a:rPr>
              <a:t>snippets.json</a:t>
            </a:r>
            <a:r>
              <a:rPr lang="en-US" dirty="0">
                <a:effectLst/>
              </a:rPr>
              <a:t>.</a:t>
            </a:r>
            <a:endParaRPr lang="pt-BR" dirty="0"/>
          </a:p>
        </p:txBody>
      </p:sp>
    </p:spTree>
    <p:extLst>
      <p:ext uri="{BB962C8B-B14F-4D97-AF65-F5344CB8AC3E}">
        <p14:creationId xmlns:p14="http://schemas.microsoft.com/office/powerpoint/2010/main" val="3177706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generated with very high confidence">
            <a:extLst>
              <a:ext uri="{FF2B5EF4-FFF2-40B4-BE49-F238E27FC236}">
                <a16:creationId xmlns:a16="http://schemas.microsoft.com/office/drawing/2014/main" id="{F96AD433-37C8-4995-9161-4B7B827BB217}"/>
              </a:ext>
            </a:extLst>
          </p:cNvPr>
          <p:cNvPicPr>
            <a:picLocks noChangeAspect="1"/>
          </p:cNvPicPr>
          <p:nvPr/>
        </p:nvPicPr>
        <p:blipFill>
          <a:blip r:embed="rId3"/>
          <a:stretch>
            <a:fillRect/>
          </a:stretch>
        </p:blipFill>
        <p:spPr>
          <a:xfrm>
            <a:off x="3266727" y="967532"/>
            <a:ext cx="5658546" cy="4922936"/>
          </a:xfrm>
          <a:prstGeom prst="rect">
            <a:avLst/>
          </a:prstGeom>
          <a:ln w="190500">
            <a:solidFill>
              <a:schemeClr val="tx1">
                <a:alpha val="7000"/>
              </a:schemeClr>
            </a:solidFill>
          </a:ln>
        </p:spPr>
      </p:pic>
    </p:spTree>
    <p:extLst>
      <p:ext uri="{BB962C8B-B14F-4D97-AF65-F5344CB8AC3E}">
        <p14:creationId xmlns:p14="http://schemas.microsoft.com/office/powerpoint/2010/main" val="4266140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generated with very high confidence">
            <a:extLst>
              <a:ext uri="{FF2B5EF4-FFF2-40B4-BE49-F238E27FC236}">
                <a16:creationId xmlns:a16="http://schemas.microsoft.com/office/drawing/2014/main" id="{E098D473-D256-4228-A822-AD5F70AD2173}"/>
              </a:ext>
            </a:extLst>
          </p:cNvPr>
          <p:cNvPicPr>
            <a:picLocks noChangeAspect="1"/>
          </p:cNvPicPr>
          <p:nvPr/>
        </p:nvPicPr>
        <p:blipFill>
          <a:blip r:embed="rId3"/>
          <a:stretch>
            <a:fillRect/>
          </a:stretch>
        </p:blipFill>
        <p:spPr>
          <a:xfrm>
            <a:off x="1558730" y="967532"/>
            <a:ext cx="9074539" cy="4922936"/>
          </a:xfrm>
          <a:prstGeom prst="rect">
            <a:avLst/>
          </a:prstGeom>
          <a:ln w="190500">
            <a:solidFill>
              <a:schemeClr val="tx1">
                <a:alpha val="7000"/>
              </a:schemeClr>
            </a:solidFill>
          </a:ln>
        </p:spPr>
      </p:pic>
    </p:spTree>
    <p:extLst>
      <p:ext uri="{BB962C8B-B14F-4D97-AF65-F5344CB8AC3E}">
        <p14:creationId xmlns:p14="http://schemas.microsoft.com/office/powerpoint/2010/main" val="2907735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4A12F0-8158-4372-9761-AD0A6ED30C2E}"/>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screenshot of a cell phone&#10;&#10;Description generated with very high confidence">
            <a:extLst>
              <a:ext uri="{FF2B5EF4-FFF2-40B4-BE49-F238E27FC236}">
                <a16:creationId xmlns:a16="http://schemas.microsoft.com/office/drawing/2014/main" id="{234E677B-346A-4CE4-B4AB-D4C4C326371C}"/>
              </a:ext>
            </a:extLst>
          </p:cNvPr>
          <p:cNvPicPr>
            <a:picLocks noChangeAspect="1"/>
          </p:cNvPicPr>
          <p:nvPr/>
        </p:nvPicPr>
        <p:blipFill>
          <a:blip r:embed="rId3"/>
          <a:stretch>
            <a:fillRect/>
          </a:stretch>
        </p:blipFill>
        <p:spPr>
          <a:xfrm>
            <a:off x="3504981" y="967532"/>
            <a:ext cx="5182038" cy="4922936"/>
          </a:xfrm>
          <a:prstGeom prst="rect">
            <a:avLst/>
          </a:prstGeom>
          <a:ln w="190500">
            <a:solidFill>
              <a:schemeClr val="tx1">
                <a:alpha val="7000"/>
              </a:schemeClr>
            </a:solidFill>
          </a:ln>
        </p:spPr>
      </p:pic>
    </p:spTree>
    <p:extLst>
      <p:ext uri="{BB962C8B-B14F-4D97-AF65-F5344CB8AC3E}">
        <p14:creationId xmlns:p14="http://schemas.microsoft.com/office/powerpoint/2010/main" val="2562063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4EBFF-5E0E-48B7-A34A-FACA28978D00}"/>
              </a:ext>
            </a:extLst>
          </p:cNvPr>
          <p:cNvSpPr>
            <a:spLocks noGrp="1"/>
          </p:cNvSpPr>
          <p:nvPr>
            <p:ph type="title"/>
          </p:nvPr>
        </p:nvSpPr>
        <p:spPr>
          <a:xfrm>
            <a:off x="913795" y="0"/>
            <a:ext cx="10353762" cy="970450"/>
          </a:xfrm>
        </p:spPr>
        <p:txBody>
          <a:bodyPr/>
          <a:lstStyle/>
          <a:p>
            <a:r>
              <a:rPr lang="pt-BR" dirty="0">
                <a:solidFill>
                  <a:srgbClr val="7ACB17"/>
                </a:solidFill>
              </a:rPr>
              <a:t>Obs: Lorem Ipsum</a:t>
            </a:r>
          </a:p>
        </p:txBody>
      </p:sp>
      <p:sp>
        <p:nvSpPr>
          <p:cNvPr id="3" name="Content Placeholder 2">
            <a:extLst>
              <a:ext uri="{FF2B5EF4-FFF2-40B4-BE49-F238E27FC236}">
                <a16:creationId xmlns:a16="http://schemas.microsoft.com/office/drawing/2014/main" id="{C494DFE1-B9BF-4688-8414-67F3C557E312}"/>
              </a:ext>
            </a:extLst>
          </p:cNvPr>
          <p:cNvSpPr>
            <a:spLocks noGrp="1"/>
          </p:cNvSpPr>
          <p:nvPr>
            <p:ph idx="1"/>
          </p:nvPr>
        </p:nvSpPr>
        <p:spPr>
          <a:xfrm>
            <a:off x="369116" y="970450"/>
            <a:ext cx="11467750" cy="5505851"/>
          </a:xfrm>
        </p:spPr>
        <p:txBody>
          <a:bodyPr>
            <a:normAutofit fontScale="92500" lnSpcReduction="20000"/>
          </a:bodyPr>
          <a:lstStyle/>
          <a:p>
            <a:pPr algn="just"/>
            <a:r>
              <a:rPr lang="pt-BR" dirty="0"/>
              <a:t>Texto utilizado para preencher o espaço de texto em publicações (jornais, revistas, e websites), com a finalidade de verificar o layout, tipografia e formatação antes de utilizar conteúdo real. Muitas vezes este texto também é utilizado em catálogos de tipografia para demonstrar textos e títulos escritos com as fontes.</a:t>
            </a:r>
          </a:p>
          <a:p>
            <a:pPr algn="just"/>
            <a:endParaRPr lang="pt-BR" dirty="0"/>
          </a:p>
          <a:p>
            <a:pPr algn="just"/>
            <a:r>
              <a:rPr lang="pt-BR" dirty="0"/>
              <a:t>Lipsum vem das seções 1.10.32 e 1.10.33 do “de Finibus Bonorum et Malorum” (Os Extremos do Bem e do Mal) escrito por Cícero em 45 A.C.. Este livro trata da teoria de ética, muito popular durante a Renascença. </a:t>
            </a:r>
          </a:p>
          <a:p>
            <a:pPr algn="just"/>
            <a:endParaRPr lang="pt-BR" dirty="0"/>
          </a:p>
          <a:p>
            <a:pPr algn="just"/>
            <a:r>
              <a:rPr lang="pt-BR" dirty="0"/>
              <a:t>Em sua forma mais comum, o texto é como se segue:</a:t>
            </a:r>
          </a:p>
          <a:p>
            <a:pPr marL="36900" indent="0" algn="just">
              <a:buNone/>
            </a:pPr>
            <a:r>
              <a:rPr lang="pt-BR" i="1" dirty="0"/>
              <a:t>	“Lorem ipsum dolor sit amet, consectetur adipiscing elit. Etiam eget ligula eu lectus lobortis condimentum. Aliquam nonummy auctor massa. Pellentesque habitant morbi tristique senectus et 	netus et malesuada fames ac turpis egestas. Nulla at risus. Quisque purus magna, auctor et, sagittis ac, posuere eu, lectus. Nam mattis, felis ut adipiscing.”</a:t>
            </a:r>
          </a:p>
          <a:p>
            <a:pPr marL="36900" indent="0" algn="just">
              <a:buNone/>
            </a:pPr>
            <a:endParaRPr lang="pt-BR" i="1" dirty="0"/>
          </a:p>
          <a:p>
            <a:pPr algn="just"/>
            <a:r>
              <a:rPr lang="pt-BR" dirty="0"/>
              <a:t>Sua tradução para o português seria:</a:t>
            </a:r>
          </a:p>
          <a:p>
            <a:pPr marL="36900" indent="0" algn="just">
              <a:buNone/>
            </a:pPr>
            <a:r>
              <a:rPr lang="pt-BR" i="1" dirty="0"/>
              <a:t>	“Aquele que ama ou exerce ou deseja a dor, pode ocasionalmente adquirir algum prazer na labuta. Para dar um exemplo trivial, qual de nós se submete a laborioso exercício físico, exceto para obter alguma vantagem com isso. Desmoralizado pelos encantos do prazer, percebe que a dor não resulta em prazer algum. Está tão cego pelo desejo que não pode prever quem não cumprirá seu dever por fraqueza de vontade.”</a:t>
            </a:r>
          </a:p>
        </p:txBody>
      </p:sp>
    </p:spTree>
    <p:extLst>
      <p:ext uri="{BB962C8B-B14F-4D97-AF65-F5344CB8AC3E}">
        <p14:creationId xmlns:p14="http://schemas.microsoft.com/office/powerpoint/2010/main" val="1806424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pic>
        <p:nvPicPr>
          <p:cNvPr id="11" name="Picture 8" descr="A close up of a logo&#10;&#10;Description generated with very high confidence">
            <a:extLst>
              <a:ext uri="{FF2B5EF4-FFF2-40B4-BE49-F238E27FC236}">
                <a16:creationId xmlns:a16="http://schemas.microsoft.com/office/drawing/2014/main" id="{2BFB581C-2142-4222-9A3B-905AD6C0953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4" name="Picture 3" descr="A screenshot of a computer&#10;&#10;Description generated with very high confidence">
            <a:extLst>
              <a:ext uri="{FF2B5EF4-FFF2-40B4-BE49-F238E27FC236}">
                <a16:creationId xmlns:a16="http://schemas.microsoft.com/office/drawing/2014/main" id="{F7788AC2-B8BC-49A0-A4AB-7910D7D7E4D7}"/>
              </a:ext>
            </a:extLst>
          </p:cNvPr>
          <p:cNvPicPr>
            <a:picLocks noChangeAspect="1"/>
          </p:cNvPicPr>
          <p:nvPr/>
        </p:nvPicPr>
        <p:blipFill rotWithShape="1">
          <a:blip r:embed="rId4"/>
          <a:srcRect r="-1" b="36223"/>
          <a:stretch/>
        </p:blipFill>
        <p:spPr>
          <a:xfrm>
            <a:off x="-1" y="-1"/>
            <a:ext cx="12198915" cy="4220682"/>
          </a:xfrm>
          <a:prstGeom prst="rect">
            <a:avLst/>
          </a:prstGeom>
        </p:spPr>
      </p:pic>
      <p:sp>
        <p:nvSpPr>
          <p:cNvPr id="2" name="Title 1">
            <a:extLst>
              <a:ext uri="{FF2B5EF4-FFF2-40B4-BE49-F238E27FC236}">
                <a16:creationId xmlns:a16="http://schemas.microsoft.com/office/drawing/2014/main" id="{B1D41F83-DC00-4DEA-A6A6-2B0C0736DD72}"/>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dirty="0" err="1">
                <a:solidFill>
                  <a:srgbClr val="7ACB17"/>
                </a:solidFill>
              </a:rPr>
              <a:t>Primeiro</a:t>
            </a:r>
            <a:r>
              <a:rPr lang="en-US" sz="4800" dirty="0">
                <a:solidFill>
                  <a:srgbClr val="7ACB17"/>
                </a:solidFill>
              </a:rPr>
              <a:t> commando: ! tab</a:t>
            </a:r>
          </a:p>
        </p:txBody>
      </p:sp>
    </p:spTree>
    <p:extLst>
      <p:ext uri="{BB962C8B-B14F-4D97-AF65-F5344CB8AC3E}">
        <p14:creationId xmlns:p14="http://schemas.microsoft.com/office/powerpoint/2010/main" val="3582852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pic>
        <p:nvPicPr>
          <p:cNvPr id="14" name="Picture 13" descr="A close up of a logo&#10;&#10;Description generated with very high confidence">
            <a:extLst>
              <a:ext uri="{FF2B5EF4-FFF2-40B4-BE49-F238E27FC236}">
                <a16:creationId xmlns:a16="http://schemas.microsoft.com/office/drawing/2014/main" id="{2BFB581C-2142-4222-9A3B-905AD6C0953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9" name="Picture 8" descr="A screenshot of a computer&#10;&#10;Description generated with very high confidence">
            <a:extLst>
              <a:ext uri="{FF2B5EF4-FFF2-40B4-BE49-F238E27FC236}">
                <a16:creationId xmlns:a16="http://schemas.microsoft.com/office/drawing/2014/main" id="{33B94C0F-8F8D-407F-8FD3-BD6729EAA78B}"/>
              </a:ext>
            </a:extLst>
          </p:cNvPr>
          <p:cNvPicPr>
            <a:picLocks noChangeAspect="1"/>
          </p:cNvPicPr>
          <p:nvPr/>
        </p:nvPicPr>
        <p:blipFill rotWithShape="1">
          <a:blip r:embed="rId4"/>
          <a:srcRect r="-1" b="36223"/>
          <a:stretch/>
        </p:blipFill>
        <p:spPr>
          <a:xfrm>
            <a:off x="-1" y="-1"/>
            <a:ext cx="12198915" cy="4220682"/>
          </a:xfrm>
          <a:prstGeom prst="rect">
            <a:avLst/>
          </a:prstGeom>
        </p:spPr>
      </p:pic>
      <p:sp>
        <p:nvSpPr>
          <p:cNvPr id="2" name="Title 1">
            <a:extLst>
              <a:ext uri="{FF2B5EF4-FFF2-40B4-BE49-F238E27FC236}">
                <a16:creationId xmlns:a16="http://schemas.microsoft.com/office/drawing/2014/main" id="{2A06C84B-3472-4B58-AF5D-B55CCB41D8A7}"/>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dirty="0" err="1">
                <a:solidFill>
                  <a:srgbClr val="7ACB17"/>
                </a:solidFill>
              </a:rPr>
              <a:t>Resultado</a:t>
            </a:r>
            <a:endParaRPr lang="en-US" sz="4800" dirty="0">
              <a:solidFill>
                <a:srgbClr val="7ACB17"/>
              </a:solidFill>
            </a:endParaRPr>
          </a:p>
        </p:txBody>
      </p:sp>
    </p:spTree>
    <p:extLst>
      <p:ext uri="{BB962C8B-B14F-4D97-AF65-F5344CB8AC3E}">
        <p14:creationId xmlns:p14="http://schemas.microsoft.com/office/powerpoint/2010/main" val="1681294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extLst/>
          </a:blip>
          <a:stretch/>
        </a:blipFill>
        <a:effectLst/>
      </p:bgPr>
    </p:bg>
    <p:spTree>
      <p:nvGrpSpPr>
        <p:cNvPr id="1" name=""/>
        <p:cNvGrpSpPr/>
        <p:nvPr/>
      </p:nvGrpSpPr>
      <p:grpSpPr>
        <a:xfrm>
          <a:off x="0" y="0"/>
          <a:ext cx="0" cy="0"/>
          <a:chOff x="0" y="0"/>
          <a:chExt cx="0" cy="0"/>
        </a:xfrm>
      </p:grpSpPr>
      <p:pic>
        <p:nvPicPr>
          <p:cNvPr id="25" name="Picture 24" descr="A close up of a logo&#10;&#10;Description generated with very high confidence">
            <a:extLst>
              <a:ext uri="{FF2B5EF4-FFF2-40B4-BE49-F238E27FC236}">
                <a16:creationId xmlns:a16="http://schemas.microsoft.com/office/drawing/2014/main" id="{2BFB581C-2142-4222-9A3B-905AD6C09535}"/>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98" t="2669" r="616"/>
          <a:stretch/>
        </p:blipFill>
        <p:spPr>
          <a:xfrm>
            <a:off x="-1" y="0"/>
            <a:ext cx="12192001" cy="4322278"/>
          </a:xfrm>
          <a:prstGeom prst="rect">
            <a:avLst/>
          </a:prstGeom>
        </p:spPr>
      </p:pic>
      <p:pic>
        <p:nvPicPr>
          <p:cNvPr id="7" name="Picture 6" descr="A screenshot of a computer screen&#10;&#10;Description generated with very high confidence">
            <a:extLst>
              <a:ext uri="{FF2B5EF4-FFF2-40B4-BE49-F238E27FC236}">
                <a16:creationId xmlns:a16="http://schemas.microsoft.com/office/drawing/2014/main" id="{C6E02C8D-8F69-481C-A215-74C8E461398E}"/>
              </a:ext>
            </a:extLst>
          </p:cNvPr>
          <p:cNvPicPr>
            <a:picLocks noChangeAspect="1"/>
          </p:cNvPicPr>
          <p:nvPr/>
        </p:nvPicPr>
        <p:blipFill rotWithShape="1">
          <a:blip r:embed="rId4"/>
          <a:srcRect r="-1" b="36223"/>
          <a:stretch/>
        </p:blipFill>
        <p:spPr>
          <a:xfrm>
            <a:off x="-1" y="-1"/>
            <a:ext cx="12198915" cy="4220682"/>
          </a:xfrm>
          <a:prstGeom prst="rect">
            <a:avLst/>
          </a:prstGeom>
        </p:spPr>
      </p:pic>
      <p:sp>
        <p:nvSpPr>
          <p:cNvPr id="2" name="Title 1">
            <a:extLst>
              <a:ext uri="{FF2B5EF4-FFF2-40B4-BE49-F238E27FC236}">
                <a16:creationId xmlns:a16="http://schemas.microsoft.com/office/drawing/2014/main" id="{2C876B67-2C65-470B-A3A8-D1FED21EAB34}"/>
              </a:ext>
            </a:extLst>
          </p:cNvPr>
          <p:cNvSpPr>
            <a:spLocks noGrp="1"/>
          </p:cNvSpPr>
          <p:nvPr>
            <p:ph type="title"/>
          </p:nvPr>
        </p:nvSpPr>
        <p:spPr>
          <a:xfrm>
            <a:off x="1370693" y="4406537"/>
            <a:ext cx="9440034" cy="1088336"/>
          </a:xfrm>
        </p:spPr>
        <p:txBody>
          <a:bodyPr vert="horz" lIns="91440" tIns="45720" rIns="91440" bIns="45720" rtlCol="0" anchor="b">
            <a:normAutofit/>
          </a:bodyPr>
          <a:lstStyle/>
          <a:p>
            <a:r>
              <a:rPr lang="en-US" sz="4800" dirty="0" err="1">
                <a:solidFill>
                  <a:srgbClr val="7ACB17"/>
                </a:solidFill>
              </a:rPr>
              <a:t>Exemplo</a:t>
            </a:r>
            <a:r>
              <a:rPr lang="en-US" sz="4800" dirty="0">
                <a:solidFill>
                  <a:srgbClr val="7ACB17"/>
                </a:solidFill>
              </a:rPr>
              <a:t> 1</a:t>
            </a:r>
          </a:p>
        </p:txBody>
      </p:sp>
    </p:spTree>
    <p:extLst>
      <p:ext uri="{BB962C8B-B14F-4D97-AF65-F5344CB8AC3E}">
        <p14:creationId xmlns:p14="http://schemas.microsoft.com/office/powerpoint/2010/main" val="28106296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Slate</Template>
  <TotalTime>294</TotalTime>
  <Words>489</Words>
  <Application>Microsoft Office PowerPoint</Application>
  <PresentationFormat>Widescreen</PresentationFormat>
  <Paragraphs>96</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Calisto MT</vt:lpstr>
      <vt:lpstr>Trebuchet MS</vt:lpstr>
      <vt:lpstr>Wingdings 2</vt:lpstr>
      <vt:lpstr>Slate</vt:lpstr>
      <vt:lpstr>PowerPoint Presentation</vt:lpstr>
      <vt:lpstr>PowerPoint Presentation</vt:lpstr>
      <vt:lpstr>PowerPoint Presentation</vt:lpstr>
      <vt:lpstr>PowerPoint Presentation</vt:lpstr>
      <vt:lpstr>PowerPoint Presentation</vt:lpstr>
      <vt:lpstr>Obs: Lorem Ipsum</vt:lpstr>
      <vt:lpstr>Primeiro commando: ! tab</vt:lpstr>
      <vt:lpstr>Resultado</vt:lpstr>
      <vt:lpstr>Exemplo 1</vt:lpstr>
      <vt:lpstr>Resultado</vt:lpstr>
      <vt:lpstr>Sintaxe HTML</vt:lpstr>
      <vt:lpstr>Exemplo 2</vt:lpstr>
      <vt:lpstr>Resultado</vt:lpstr>
      <vt:lpstr>CSS</vt:lpstr>
      <vt:lpstr>Exemplo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Edu</dc:creator>
  <cp:lastModifiedBy>Edu</cp:lastModifiedBy>
  <cp:revision>30</cp:revision>
  <dcterms:created xsi:type="dcterms:W3CDTF">2017-11-21T13:40:26Z</dcterms:created>
  <dcterms:modified xsi:type="dcterms:W3CDTF">2017-11-21T19:38:29Z</dcterms:modified>
</cp:coreProperties>
</file>