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361010F-F2BD-475F-86E5-CF32133CB886}" type="datetimeFigureOut">
              <a:rPr lang="pt-BR" smtClean="0"/>
              <a:t>16/09/2023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9F3435-D0E7-44C6-BE09-3787E020AB0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7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61010F-F2BD-475F-86E5-CF32133CB886}" type="datetimeFigureOut">
              <a:rPr lang="pt-BR" smtClean="0"/>
              <a:t>16/09/2023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268696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61010F-F2BD-475F-86E5-CF32133CB886}" type="datetimeFigureOut">
              <a:rPr lang="pt-BR" smtClean="0"/>
              <a:t>16/09/2023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283843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61010F-F2BD-475F-86E5-CF32133CB886}" type="datetimeFigureOut">
              <a:rPr lang="pt-BR" smtClean="0"/>
              <a:t>16/09/2023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77861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361010F-F2BD-475F-86E5-CF32133CB886}" type="datetimeFigureOut">
              <a:rPr lang="pt-BR" smtClean="0"/>
              <a:t>16/09/2023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9F3435-D0E7-44C6-BE09-3787E020AB0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86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361010F-F2BD-475F-86E5-CF32133CB886}" type="datetimeFigureOut">
              <a:rPr lang="pt-BR" smtClean="0"/>
              <a:t>16/09/2023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40300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361010F-F2BD-475F-86E5-CF32133CB886}" type="datetimeFigureOut">
              <a:rPr lang="pt-BR" smtClean="0"/>
              <a:t>16/09/2023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214616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361010F-F2BD-475F-86E5-CF32133CB886}" type="datetimeFigureOut">
              <a:rPr lang="pt-BR" smtClean="0"/>
              <a:t>16/09/2023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357603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61010F-F2BD-475F-86E5-CF32133CB886}" type="datetimeFigureOut">
              <a:rPr lang="pt-BR" smtClean="0"/>
              <a:t>16/09/2023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14119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61010F-F2BD-475F-86E5-CF32133CB886}" type="datetimeFigureOut">
              <a:rPr lang="pt-BR" smtClean="0"/>
              <a:t>16/09/2023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9F3435-D0E7-44C6-BE09-3787E020AB01}" type="slidenum">
              <a:rPr lang="pt-BR" smtClean="0"/>
              <a:t>‹nº›</a:t>
            </a:fld>
            <a:endParaRPr lang="pt-BR"/>
          </a:p>
        </p:txBody>
      </p:sp>
    </p:spTree>
    <p:extLst>
      <p:ext uri="{BB962C8B-B14F-4D97-AF65-F5344CB8AC3E}">
        <p14:creationId xmlns:p14="http://schemas.microsoft.com/office/powerpoint/2010/main" val="345733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361010F-F2BD-475F-86E5-CF32133CB886}" type="datetimeFigureOut">
              <a:rPr lang="pt-BR" smtClean="0"/>
              <a:t>16/09/2023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39F3435-D0E7-44C6-BE09-3787E020AB01}" type="slidenum">
              <a:rPr lang="pt-BR" smtClean="0"/>
              <a:t>‹nº›</a:t>
            </a:fld>
            <a:endParaRPr lang="pt-BR"/>
          </a:p>
        </p:txBody>
      </p:sp>
    </p:spTree>
    <p:extLst>
      <p:ext uri="{BB962C8B-B14F-4D97-AF65-F5344CB8AC3E}">
        <p14:creationId xmlns:p14="http://schemas.microsoft.com/office/powerpoint/2010/main" val="285975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61010F-F2BD-475F-86E5-CF32133CB886}" type="datetimeFigureOut">
              <a:rPr lang="pt-BR" smtClean="0"/>
              <a:t>16/09/2023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9F3435-D0E7-44C6-BE09-3787E020AB01}"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461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CAEF5-9AA4-48CE-A892-DFC7C6237F29}"/>
              </a:ext>
            </a:extLst>
          </p:cNvPr>
          <p:cNvSpPr>
            <a:spLocks noGrp="1"/>
          </p:cNvSpPr>
          <p:nvPr>
            <p:ph type="ctrTitle"/>
          </p:nvPr>
        </p:nvSpPr>
        <p:spPr/>
        <p:txBody>
          <a:bodyPr/>
          <a:lstStyle/>
          <a:p>
            <a:r>
              <a:rPr lang="pt-BR" dirty="0"/>
              <a:t>Condições</a:t>
            </a:r>
          </a:p>
        </p:txBody>
      </p:sp>
      <p:sp>
        <p:nvSpPr>
          <p:cNvPr id="3" name="Subtítulo 2">
            <a:extLst>
              <a:ext uri="{FF2B5EF4-FFF2-40B4-BE49-F238E27FC236}">
                <a16:creationId xmlns:a16="http://schemas.microsoft.com/office/drawing/2014/main" id="{FFF0E2B5-BED1-36D4-E840-C976B7AD1636}"/>
              </a:ext>
            </a:extLst>
          </p:cNvPr>
          <p:cNvSpPr>
            <a:spLocks noGrp="1"/>
          </p:cNvSpPr>
          <p:nvPr>
            <p:ph type="subTitle" idx="1"/>
          </p:nvPr>
        </p:nvSpPr>
        <p:spPr/>
        <p:txBody>
          <a:bodyPr/>
          <a:lstStyle/>
          <a:p>
            <a:r>
              <a:rPr lang="pt-BR" dirty="0"/>
              <a:t>Prof. Alexandre Pedroso</a:t>
            </a:r>
          </a:p>
        </p:txBody>
      </p:sp>
    </p:spTree>
    <p:extLst>
      <p:ext uri="{BB962C8B-B14F-4D97-AF65-F5344CB8AC3E}">
        <p14:creationId xmlns:p14="http://schemas.microsoft.com/office/powerpoint/2010/main" val="182689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9C15E8F-EE5B-0924-A27D-6FD54E916CE5}"/>
              </a:ext>
            </a:extLst>
          </p:cNvPr>
          <p:cNvSpPr>
            <a:spLocks noGrp="1"/>
          </p:cNvSpPr>
          <p:nvPr>
            <p:ph idx="1"/>
          </p:nvPr>
        </p:nvSpPr>
        <p:spPr>
          <a:xfrm>
            <a:off x="1036320" y="875351"/>
            <a:ext cx="10058400" cy="4023360"/>
          </a:xfrm>
        </p:spPr>
        <p:txBody>
          <a:bodyPr/>
          <a:lstStyle/>
          <a:p>
            <a:r>
              <a:rPr lang="pt-BR" dirty="0"/>
              <a:t>Sabendo que o fuso horário da França em relação ao Brasil é de + 5 horas (no horário de verão na França), elaborar um programa que leia a hora no Brasil e informe a hora na França. A Figura ilustra a tela com dados de entrada e saída do programa. </a:t>
            </a:r>
            <a:br>
              <a:rPr lang="pt-BR" dirty="0"/>
            </a:br>
            <a:endParaRPr lang="pt-BR" dirty="0"/>
          </a:p>
        </p:txBody>
      </p:sp>
      <p:pic>
        <p:nvPicPr>
          <p:cNvPr id="4" name="Espaço Reservado para Conteúdo 4">
            <a:extLst>
              <a:ext uri="{FF2B5EF4-FFF2-40B4-BE49-F238E27FC236}">
                <a16:creationId xmlns:a16="http://schemas.microsoft.com/office/drawing/2014/main" id="{433FF0AA-E61A-3C15-7883-7484627F447B}"/>
              </a:ext>
            </a:extLst>
          </p:cNvPr>
          <p:cNvPicPr>
            <a:picLocks noChangeAspect="1"/>
          </p:cNvPicPr>
          <p:nvPr/>
        </p:nvPicPr>
        <p:blipFill>
          <a:blip r:embed="rId2"/>
          <a:stretch>
            <a:fillRect/>
          </a:stretch>
        </p:blipFill>
        <p:spPr>
          <a:xfrm>
            <a:off x="1831921" y="2123925"/>
            <a:ext cx="8588484" cy="3467400"/>
          </a:xfrm>
          <a:prstGeom prst="rect">
            <a:avLst/>
          </a:prstGeom>
        </p:spPr>
      </p:pic>
    </p:spTree>
    <p:extLst>
      <p:ext uri="{BB962C8B-B14F-4D97-AF65-F5344CB8AC3E}">
        <p14:creationId xmlns:p14="http://schemas.microsoft.com/office/powerpoint/2010/main" val="102171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9F8F68B-FF14-DE85-8930-97799C4D09CC}"/>
              </a:ext>
            </a:extLst>
          </p:cNvPr>
          <p:cNvSpPr>
            <a:spLocks noGrp="1"/>
          </p:cNvSpPr>
          <p:nvPr>
            <p:ph idx="1"/>
          </p:nvPr>
        </p:nvSpPr>
        <p:spPr>
          <a:xfrm>
            <a:off x="938660" y="847875"/>
            <a:ext cx="10058400" cy="4023360"/>
          </a:xfrm>
        </p:spPr>
        <p:txBody>
          <a:bodyPr/>
          <a:lstStyle/>
          <a:p>
            <a:r>
              <a:rPr lang="pt-BR" dirty="0"/>
              <a:t>Elaborar um programa que leia um número e calcule sua raiz quadrada. Caso a raiz seja exata (quadrados perfeitos), informá-la, caso contrário, informe: ‘Não há raiz exata para ..’. A Figura ilustra uma execução desse programa. </a:t>
            </a:r>
            <a:br>
              <a:rPr lang="pt-BR" dirty="0"/>
            </a:br>
            <a:endParaRPr lang="pt-BR" dirty="0"/>
          </a:p>
        </p:txBody>
      </p:sp>
      <p:pic>
        <p:nvPicPr>
          <p:cNvPr id="5" name="Imagem 4">
            <a:extLst>
              <a:ext uri="{FF2B5EF4-FFF2-40B4-BE49-F238E27FC236}">
                <a16:creationId xmlns:a16="http://schemas.microsoft.com/office/drawing/2014/main" id="{F649A5F1-357C-50AE-741C-710ADBFBF74A}"/>
              </a:ext>
            </a:extLst>
          </p:cNvPr>
          <p:cNvPicPr>
            <a:picLocks noChangeAspect="1"/>
          </p:cNvPicPr>
          <p:nvPr/>
        </p:nvPicPr>
        <p:blipFill>
          <a:blip r:embed="rId2"/>
          <a:stretch>
            <a:fillRect/>
          </a:stretch>
        </p:blipFill>
        <p:spPr>
          <a:xfrm>
            <a:off x="1097280" y="2466518"/>
            <a:ext cx="8558002" cy="3543607"/>
          </a:xfrm>
          <a:prstGeom prst="rect">
            <a:avLst/>
          </a:prstGeom>
        </p:spPr>
      </p:pic>
    </p:spTree>
    <p:extLst>
      <p:ext uri="{BB962C8B-B14F-4D97-AF65-F5344CB8AC3E}">
        <p14:creationId xmlns:p14="http://schemas.microsoft.com/office/powerpoint/2010/main" val="201315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041CCEB-EF6C-D622-79F3-0FABCA4938AE}"/>
              </a:ext>
            </a:extLst>
          </p:cNvPr>
          <p:cNvSpPr>
            <a:spLocks noGrp="1"/>
          </p:cNvSpPr>
          <p:nvPr>
            <p:ph idx="1"/>
          </p:nvPr>
        </p:nvSpPr>
        <p:spPr>
          <a:xfrm>
            <a:off x="975982" y="306183"/>
            <a:ext cx="10058400" cy="4023360"/>
          </a:xfrm>
        </p:spPr>
        <p:txBody>
          <a:bodyPr>
            <a:normAutofit/>
          </a:bodyPr>
          <a:lstStyle/>
          <a:p>
            <a:r>
              <a:rPr lang="pt-BR" dirty="0"/>
              <a:t>Em um determinado momento do dia, apenas notas de 10, 50 e 100 estão disponíveis em um terminal de caixa eletrônico. Elaborar um programa que leia um valor de saque de um cliente, verifique sua validade (ou seja, se pode ser pago com as notas disponíveis) e informe o número mínimo de notas de 100, 50 e 10 necessárias para pagar esse saque. A Figura exemplifica uma execução do programa.</a:t>
            </a:r>
            <a:br>
              <a:rPr lang="pt-BR" dirty="0"/>
            </a:br>
            <a:endParaRPr lang="pt-BR" dirty="0"/>
          </a:p>
        </p:txBody>
      </p:sp>
      <p:pic>
        <p:nvPicPr>
          <p:cNvPr id="5" name="Imagem 4">
            <a:extLst>
              <a:ext uri="{FF2B5EF4-FFF2-40B4-BE49-F238E27FC236}">
                <a16:creationId xmlns:a16="http://schemas.microsoft.com/office/drawing/2014/main" id="{10CE00A4-14B6-84B6-91A4-E41B90170DD6}"/>
              </a:ext>
            </a:extLst>
          </p:cNvPr>
          <p:cNvPicPr>
            <a:picLocks noChangeAspect="1"/>
          </p:cNvPicPr>
          <p:nvPr/>
        </p:nvPicPr>
        <p:blipFill>
          <a:blip r:embed="rId2"/>
          <a:stretch>
            <a:fillRect/>
          </a:stretch>
        </p:blipFill>
        <p:spPr>
          <a:xfrm>
            <a:off x="1749043" y="2085475"/>
            <a:ext cx="8512278" cy="3452159"/>
          </a:xfrm>
          <a:prstGeom prst="rect">
            <a:avLst/>
          </a:prstGeom>
        </p:spPr>
      </p:pic>
    </p:spTree>
    <p:extLst>
      <p:ext uri="{BB962C8B-B14F-4D97-AF65-F5344CB8AC3E}">
        <p14:creationId xmlns:p14="http://schemas.microsoft.com/office/powerpoint/2010/main" val="80941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FED46-6DDB-9128-2699-29E34D84408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71F7C25-430D-0C07-39CD-44BFD37A16ED}"/>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59539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837F2-CEAC-C945-B430-759ABDD50996}"/>
              </a:ext>
            </a:extLst>
          </p:cNvPr>
          <p:cNvSpPr>
            <a:spLocks noGrp="1"/>
          </p:cNvSpPr>
          <p:nvPr>
            <p:ph type="title"/>
          </p:nvPr>
        </p:nvSpPr>
        <p:spPr/>
        <p:txBody>
          <a:bodyPr/>
          <a:lstStyle/>
          <a:p>
            <a:r>
              <a:rPr lang="pt-BR" dirty="0" err="1"/>
              <a:t>if</a:t>
            </a:r>
            <a:r>
              <a:rPr lang="pt-BR" dirty="0"/>
              <a:t> ... Else ...</a:t>
            </a:r>
          </a:p>
        </p:txBody>
      </p:sp>
      <p:pic>
        <p:nvPicPr>
          <p:cNvPr id="5" name="Espaço Reservado para Conteúdo 4">
            <a:extLst>
              <a:ext uri="{FF2B5EF4-FFF2-40B4-BE49-F238E27FC236}">
                <a16:creationId xmlns:a16="http://schemas.microsoft.com/office/drawing/2014/main" id="{C4665C4B-2F56-8E3C-93A2-EE5912421435}"/>
              </a:ext>
            </a:extLst>
          </p:cNvPr>
          <p:cNvPicPr>
            <a:picLocks noGrp="1" noChangeAspect="1"/>
          </p:cNvPicPr>
          <p:nvPr>
            <p:ph idx="1"/>
          </p:nvPr>
        </p:nvPicPr>
        <p:blipFill>
          <a:blip r:embed="rId2"/>
          <a:stretch>
            <a:fillRect/>
          </a:stretch>
        </p:blipFill>
        <p:spPr>
          <a:xfrm>
            <a:off x="3439286" y="1846263"/>
            <a:ext cx="5373753" cy="4022725"/>
          </a:xfrm>
        </p:spPr>
      </p:pic>
    </p:spTree>
    <p:extLst>
      <p:ext uri="{BB962C8B-B14F-4D97-AF65-F5344CB8AC3E}">
        <p14:creationId xmlns:p14="http://schemas.microsoft.com/office/powerpoint/2010/main" val="180246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45675D23-01C0-752A-8F88-E2F6707A3946}"/>
              </a:ext>
            </a:extLst>
          </p:cNvPr>
          <p:cNvPicPr>
            <a:picLocks noGrp="1" noChangeAspect="1"/>
          </p:cNvPicPr>
          <p:nvPr>
            <p:ph idx="1"/>
          </p:nvPr>
        </p:nvPicPr>
        <p:blipFill>
          <a:blip r:embed="rId2"/>
          <a:stretch>
            <a:fillRect/>
          </a:stretch>
        </p:blipFill>
        <p:spPr>
          <a:xfrm>
            <a:off x="3257303" y="1820128"/>
            <a:ext cx="4976291" cy="1737511"/>
          </a:xfrm>
        </p:spPr>
      </p:pic>
      <p:pic>
        <p:nvPicPr>
          <p:cNvPr id="7" name="Imagem 6">
            <a:extLst>
              <a:ext uri="{FF2B5EF4-FFF2-40B4-BE49-F238E27FC236}">
                <a16:creationId xmlns:a16="http://schemas.microsoft.com/office/drawing/2014/main" id="{6819F4E1-90BD-FAA0-33C1-8F8384C45983}"/>
              </a:ext>
            </a:extLst>
          </p:cNvPr>
          <p:cNvPicPr>
            <a:picLocks noChangeAspect="1"/>
          </p:cNvPicPr>
          <p:nvPr/>
        </p:nvPicPr>
        <p:blipFill>
          <a:blip r:embed="rId3"/>
          <a:stretch>
            <a:fillRect/>
          </a:stretch>
        </p:blipFill>
        <p:spPr>
          <a:xfrm>
            <a:off x="3257303" y="3557639"/>
            <a:ext cx="5677392" cy="2499577"/>
          </a:xfrm>
          <a:prstGeom prst="rect">
            <a:avLst/>
          </a:prstGeom>
        </p:spPr>
      </p:pic>
    </p:spTree>
    <p:extLst>
      <p:ext uri="{BB962C8B-B14F-4D97-AF65-F5344CB8AC3E}">
        <p14:creationId xmlns:p14="http://schemas.microsoft.com/office/powerpoint/2010/main" val="247324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D4063-0013-3D51-6017-E293EE64573A}"/>
              </a:ext>
            </a:extLst>
          </p:cNvPr>
          <p:cNvSpPr>
            <a:spLocks noGrp="1"/>
          </p:cNvSpPr>
          <p:nvPr>
            <p:ph type="title"/>
          </p:nvPr>
        </p:nvSpPr>
        <p:spPr/>
        <p:txBody>
          <a:bodyPr/>
          <a:lstStyle/>
          <a:p>
            <a:r>
              <a:rPr lang="pt-BR" dirty="0"/>
              <a:t>Operadores relacionais</a:t>
            </a:r>
          </a:p>
        </p:txBody>
      </p:sp>
      <p:pic>
        <p:nvPicPr>
          <p:cNvPr id="5" name="Espaço Reservado para Conteúdo 4">
            <a:extLst>
              <a:ext uri="{FF2B5EF4-FFF2-40B4-BE49-F238E27FC236}">
                <a16:creationId xmlns:a16="http://schemas.microsoft.com/office/drawing/2014/main" id="{8DEC03C5-7069-3B30-78D6-420A849CC879}"/>
              </a:ext>
            </a:extLst>
          </p:cNvPr>
          <p:cNvPicPr>
            <a:picLocks noGrp="1" noChangeAspect="1"/>
          </p:cNvPicPr>
          <p:nvPr>
            <p:ph idx="1"/>
          </p:nvPr>
        </p:nvPicPr>
        <p:blipFill>
          <a:blip r:embed="rId2"/>
          <a:stretch>
            <a:fillRect/>
          </a:stretch>
        </p:blipFill>
        <p:spPr>
          <a:xfrm>
            <a:off x="1393749" y="1846263"/>
            <a:ext cx="9464827" cy="4022725"/>
          </a:xfrm>
        </p:spPr>
      </p:pic>
    </p:spTree>
    <p:extLst>
      <p:ext uri="{BB962C8B-B14F-4D97-AF65-F5344CB8AC3E}">
        <p14:creationId xmlns:p14="http://schemas.microsoft.com/office/powerpoint/2010/main" val="398816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D1819-D743-77E4-297E-F4D03FBB12CE}"/>
              </a:ext>
            </a:extLst>
          </p:cNvPr>
          <p:cNvSpPr>
            <a:spLocks noGrp="1"/>
          </p:cNvSpPr>
          <p:nvPr>
            <p:ph type="title"/>
          </p:nvPr>
        </p:nvSpPr>
        <p:spPr/>
        <p:txBody>
          <a:bodyPr/>
          <a:lstStyle/>
          <a:p>
            <a:r>
              <a:rPr lang="pt-BR" dirty="0"/>
              <a:t>Situação do aluno</a:t>
            </a:r>
          </a:p>
        </p:txBody>
      </p:sp>
      <p:sp>
        <p:nvSpPr>
          <p:cNvPr id="3" name="Espaço Reservado para Conteúdo 2">
            <a:extLst>
              <a:ext uri="{FF2B5EF4-FFF2-40B4-BE49-F238E27FC236}">
                <a16:creationId xmlns:a16="http://schemas.microsoft.com/office/drawing/2014/main" id="{5EDC018F-9FD0-3D1F-26DA-5DF28C2ED108}"/>
              </a:ext>
            </a:extLst>
          </p:cNvPr>
          <p:cNvSpPr>
            <a:spLocks noGrp="1"/>
          </p:cNvSpPr>
          <p:nvPr>
            <p:ph idx="1"/>
          </p:nvPr>
        </p:nvSpPr>
        <p:spPr/>
        <p:txBody>
          <a:bodyPr vert="horz" lIns="0" tIns="45720" rIns="0" bIns="45720" rtlCol="0">
            <a:normAutofit/>
          </a:bodyPr>
          <a:lstStyle/>
          <a:p>
            <a:r>
              <a:rPr lang="pt-BR" dirty="0"/>
              <a:t>Vamos construir um exemplo de uso das condições e operadores relacionais. A página exibida na Figura 3.2 faz a leitura do nome e das notas de um aluno, apresenta a média e uma mensagem para o aluno: “Parabéns ... Você foi aprovado(a)!” ou, então, “</a:t>
            </a:r>
            <a:r>
              <a:rPr lang="pt-BR" dirty="0" err="1"/>
              <a:t>Ops</a:t>
            </a:r>
            <a:r>
              <a:rPr lang="pt-BR" dirty="0"/>
              <a:t>... Você foi reprovado(a).” ou ainda “Atenção ... Você está em exame”. A situação de aprovado ou reprovado é definida pela média das notas, que deve ser 7.0 ou superior para aprovação. Caso a nota seja inferior a 7.0 e maior do que 4.0 a mensagem indicando exame deve ser exibida e caso a média seja menor que 4.0, a mensagem indicando a reprovação deve ser exibida. Também faremos nesse exemplo a aplicação de um estilo na mensagem que indica a situação do aluno. Esse recurso refere-se à camada CSS (</a:t>
            </a:r>
            <a:r>
              <a:rPr lang="pt-BR" dirty="0" err="1"/>
              <a:t>Cascading</a:t>
            </a:r>
            <a:r>
              <a:rPr lang="pt-BR" dirty="0"/>
              <a:t> </a:t>
            </a:r>
            <a:r>
              <a:rPr lang="pt-BR" dirty="0" err="1"/>
              <a:t>Style</a:t>
            </a:r>
            <a:r>
              <a:rPr lang="pt-BR" dirty="0"/>
              <a:t> </a:t>
            </a:r>
            <a:r>
              <a:rPr lang="pt-BR" dirty="0" err="1"/>
              <a:t>Sheets</a:t>
            </a:r>
            <a:r>
              <a:rPr lang="pt-BR" dirty="0"/>
              <a:t>) da construção de páginas web e também pode ser manipulado por programas </a:t>
            </a:r>
            <a:r>
              <a:rPr lang="pt-BR" dirty="0" err="1"/>
              <a:t>JavaScript</a:t>
            </a:r>
            <a:r>
              <a:rPr lang="pt-BR" dirty="0"/>
              <a:t>. A mensagem de aprovação é exibida em azul, a de exame em verde e a de reprovação, em vermelho.</a:t>
            </a:r>
            <a:br>
              <a:rPr lang="pt-BR" dirty="0"/>
            </a:br>
            <a:br>
              <a:rPr lang="pt-BR" dirty="0"/>
            </a:br>
            <a:endParaRPr lang="pt-BR" dirty="0"/>
          </a:p>
        </p:txBody>
      </p:sp>
    </p:spTree>
    <p:extLst>
      <p:ext uri="{BB962C8B-B14F-4D97-AF65-F5344CB8AC3E}">
        <p14:creationId xmlns:p14="http://schemas.microsoft.com/office/powerpoint/2010/main" val="30613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45EA1-897A-6ECC-B647-1963CB74590A}"/>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D6635AD9-1086-CBA0-F12A-3C7CFAC92E1F}"/>
              </a:ext>
            </a:extLst>
          </p:cNvPr>
          <p:cNvPicPr>
            <a:picLocks noGrp="1" noChangeAspect="1"/>
          </p:cNvPicPr>
          <p:nvPr>
            <p:ph idx="1"/>
          </p:nvPr>
        </p:nvPicPr>
        <p:blipFill>
          <a:blip r:embed="rId2"/>
          <a:stretch>
            <a:fillRect/>
          </a:stretch>
        </p:blipFill>
        <p:spPr>
          <a:xfrm>
            <a:off x="1839541" y="2131546"/>
            <a:ext cx="8573243" cy="3452159"/>
          </a:xfrm>
        </p:spPr>
      </p:pic>
    </p:spTree>
    <p:extLst>
      <p:ext uri="{BB962C8B-B14F-4D97-AF65-F5344CB8AC3E}">
        <p14:creationId xmlns:p14="http://schemas.microsoft.com/office/powerpoint/2010/main" val="47011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0F10E-C240-E69D-01AA-BDD3CB87E7BF}"/>
              </a:ext>
            </a:extLst>
          </p:cNvPr>
          <p:cNvSpPr>
            <a:spLocks noGrp="1"/>
          </p:cNvSpPr>
          <p:nvPr>
            <p:ph type="title"/>
          </p:nvPr>
        </p:nvSpPr>
        <p:spPr/>
        <p:txBody>
          <a:bodyPr/>
          <a:lstStyle/>
          <a:p>
            <a:r>
              <a:rPr lang="pt-BR" dirty="0"/>
              <a:t>Operadores lógicos</a:t>
            </a:r>
          </a:p>
        </p:txBody>
      </p:sp>
      <p:pic>
        <p:nvPicPr>
          <p:cNvPr id="5" name="Espaço Reservado para Conteúdo 4">
            <a:extLst>
              <a:ext uri="{FF2B5EF4-FFF2-40B4-BE49-F238E27FC236}">
                <a16:creationId xmlns:a16="http://schemas.microsoft.com/office/drawing/2014/main" id="{7BD42B9D-5F7A-BDD2-97AF-C476678CA168}"/>
              </a:ext>
            </a:extLst>
          </p:cNvPr>
          <p:cNvPicPr>
            <a:picLocks noGrp="1" noChangeAspect="1"/>
          </p:cNvPicPr>
          <p:nvPr>
            <p:ph idx="1"/>
          </p:nvPr>
        </p:nvPicPr>
        <p:blipFill>
          <a:blip r:embed="rId2"/>
          <a:stretch>
            <a:fillRect/>
          </a:stretch>
        </p:blipFill>
        <p:spPr>
          <a:xfrm>
            <a:off x="1096963" y="2370635"/>
            <a:ext cx="10058400" cy="2973980"/>
          </a:xfrm>
        </p:spPr>
      </p:pic>
    </p:spTree>
    <p:extLst>
      <p:ext uri="{BB962C8B-B14F-4D97-AF65-F5344CB8AC3E}">
        <p14:creationId xmlns:p14="http://schemas.microsoft.com/office/powerpoint/2010/main" val="92486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99447-EE60-D56E-9F1B-E6B1B4BD47B0}"/>
              </a:ext>
            </a:extLst>
          </p:cNvPr>
          <p:cNvSpPr>
            <a:spLocks noGrp="1"/>
          </p:cNvSpPr>
          <p:nvPr>
            <p:ph type="title"/>
          </p:nvPr>
        </p:nvSpPr>
        <p:spPr/>
        <p:txBody>
          <a:bodyPr/>
          <a:lstStyle/>
          <a:p>
            <a:endParaRPr lang="pt-BR"/>
          </a:p>
        </p:txBody>
      </p:sp>
      <p:pic>
        <p:nvPicPr>
          <p:cNvPr id="7" name="Espaço Reservado para Conteúdo 6">
            <a:extLst>
              <a:ext uri="{FF2B5EF4-FFF2-40B4-BE49-F238E27FC236}">
                <a16:creationId xmlns:a16="http://schemas.microsoft.com/office/drawing/2014/main" id="{661A1435-6829-826A-9E93-96FC3DA13A07}"/>
              </a:ext>
            </a:extLst>
          </p:cNvPr>
          <p:cNvPicPr>
            <a:picLocks noGrp="1" noChangeAspect="1"/>
          </p:cNvPicPr>
          <p:nvPr>
            <p:ph idx="1"/>
          </p:nvPr>
        </p:nvPicPr>
        <p:blipFill>
          <a:blip r:embed="rId2"/>
          <a:stretch>
            <a:fillRect/>
          </a:stretch>
        </p:blipFill>
        <p:spPr>
          <a:xfrm>
            <a:off x="2527565" y="1845734"/>
            <a:ext cx="2092059" cy="2423370"/>
          </a:xfrm>
        </p:spPr>
      </p:pic>
      <p:pic>
        <p:nvPicPr>
          <p:cNvPr id="5" name="Imagem 4">
            <a:extLst>
              <a:ext uri="{FF2B5EF4-FFF2-40B4-BE49-F238E27FC236}">
                <a16:creationId xmlns:a16="http://schemas.microsoft.com/office/drawing/2014/main" id="{0C34CFE8-9544-6B4C-DBAF-6382C30E552F}"/>
              </a:ext>
            </a:extLst>
          </p:cNvPr>
          <p:cNvPicPr>
            <a:picLocks noChangeAspect="1"/>
          </p:cNvPicPr>
          <p:nvPr/>
        </p:nvPicPr>
        <p:blipFill>
          <a:blip r:embed="rId3"/>
          <a:stretch>
            <a:fillRect/>
          </a:stretch>
        </p:blipFill>
        <p:spPr>
          <a:xfrm>
            <a:off x="1097280" y="1845734"/>
            <a:ext cx="1245895" cy="1756478"/>
          </a:xfrm>
          <a:prstGeom prst="rect">
            <a:avLst/>
          </a:prstGeom>
        </p:spPr>
      </p:pic>
      <p:pic>
        <p:nvPicPr>
          <p:cNvPr id="9" name="Imagem 8">
            <a:extLst>
              <a:ext uri="{FF2B5EF4-FFF2-40B4-BE49-F238E27FC236}">
                <a16:creationId xmlns:a16="http://schemas.microsoft.com/office/drawing/2014/main" id="{DF44B581-4017-EB0B-3501-A70F6FCC1237}"/>
              </a:ext>
            </a:extLst>
          </p:cNvPr>
          <p:cNvPicPr>
            <a:picLocks noChangeAspect="1"/>
          </p:cNvPicPr>
          <p:nvPr/>
        </p:nvPicPr>
        <p:blipFill>
          <a:blip r:embed="rId4"/>
          <a:stretch>
            <a:fillRect/>
          </a:stretch>
        </p:blipFill>
        <p:spPr>
          <a:xfrm>
            <a:off x="4804014" y="1845734"/>
            <a:ext cx="1873011" cy="2781541"/>
          </a:xfrm>
          <a:prstGeom prst="rect">
            <a:avLst/>
          </a:prstGeom>
        </p:spPr>
      </p:pic>
    </p:spTree>
    <p:extLst>
      <p:ext uri="{BB962C8B-B14F-4D97-AF65-F5344CB8AC3E}">
        <p14:creationId xmlns:p14="http://schemas.microsoft.com/office/powerpoint/2010/main" val="38011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125C7E-0E77-BE4D-F40A-BBEFD9A88C3E}"/>
              </a:ext>
            </a:extLst>
          </p:cNvPr>
          <p:cNvSpPr>
            <a:spLocks noGrp="1"/>
          </p:cNvSpPr>
          <p:nvPr>
            <p:ph idx="1"/>
          </p:nvPr>
        </p:nvSpPr>
        <p:spPr>
          <a:xfrm>
            <a:off x="1066800" y="306183"/>
            <a:ext cx="10058400" cy="4023360"/>
          </a:xfrm>
        </p:spPr>
        <p:txBody>
          <a:bodyPr/>
          <a:lstStyle/>
          <a:p>
            <a:r>
              <a:rPr lang="pt-BR" dirty="0"/>
              <a:t>Vamos construir um novo exemplo para explorar o uso dos operadores lógicos na construção do script. O nosso programa vai calcular o peso ideal de uma pessoa. Para isso, foram pesquisados alguns sites sobre o assunto. Em um deles, há a indicação de que o peso ideal de um adulto pode ser calculado a partir das fórmulas: 22 * altura² (para homens); e 21 * altura² (para mulheres). </a:t>
            </a:r>
            <a:br>
              <a:rPr lang="pt-BR" dirty="0"/>
            </a:br>
            <a:endParaRPr lang="pt-BR" dirty="0"/>
          </a:p>
        </p:txBody>
      </p:sp>
      <p:pic>
        <p:nvPicPr>
          <p:cNvPr id="6" name="Imagem 5">
            <a:extLst>
              <a:ext uri="{FF2B5EF4-FFF2-40B4-BE49-F238E27FC236}">
                <a16:creationId xmlns:a16="http://schemas.microsoft.com/office/drawing/2014/main" id="{4E138D7D-838E-5A31-5272-B32C495DE244}"/>
              </a:ext>
            </a:extLst>
          </p:cNvPr>
          <p:cNvPicPr>
            <a:picLocks noChangeAspect="1"/>
          </p:cNvPicPr>
          <p:nvPr/>
        </p:nvPicPr>
        <p:blipFill>
          <a:blip r:embed="rId2"/>
          <a:stretch>
            <a:fillRect/>
          </a:stretch>
        </p:blipFill>
        <p:spPr>
          <a:xfrm>
            <a:off x="1839861" y="2125652"/>
            <a:ext cx="8512278" cy="3535986"/>
          </a:xfrm>
          <a:prstGeom prst="rect">
            <a:avLst/>
          </a:prstGeom>
        </p:spPr>
      </p:pic>
    </p:spTree>
    <p:extLst>
      <p:ext uri="{BB962C8B-B14F-4D97-AF65-F5344CB8AC3E}">
        <p14:creationId xmlns:p14="http://schemas.microsoft.com/office/powerpoint/2010/main" val="2430698799"/>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CD541BB7490254CA1AC81535EF03CAD" ma:contentTypeVersion="13" ma:contentTypeDescription="Crie um novo documento." ma:contentTypeScope="" ma:versionID="3de8c41c8648ec5d27221815c60c25d6">
  <xsd:schema xmlns:xsd="http://www.w3.org/2001/XMLSchema" xmlns:xs="http://www.w3.org/2001/XMLSchema" xmlns:p="http://schemas.microsoft.com/office/2006/metadata/properties" xmlns:ns2="c88c6eba-e0d8-498d-ab94-c2d2783cdf74" xmlns:ns3="4a0dab9b-6216-4dd8-9372-3fe536080409" targetNamespace="http://schemas.microsoft.com/office/2006/metadata/properties" ma:root="true" ma:fieldsID="9e3c8c2bb0a6138e80fc36db904a63d9" ns2:_="" ns3:_="">
    <xsd:import namespace="c88c6eba-e0d8-498d-ab94-c2d2783cdf74"/>
    <xsd:import namespace="4a0dab9b-6216-4dd8-9372-3fe53608040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8c6eba-e0d8-498d-ab94-c2d2783cdf74"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0dab9b-6216-4dd8-9372-3fe53608040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a21a465b-f2a6-4889-847d-9301671af965}" ma:internalName="TaxCatchAll" ma:showField="CatchAllData" ma:web="4a0dab9b-6216-4dd8-9372-3fe53608040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a0dab9b-6216-4dd8-9372-3fe536080409" xsi:nil="true"/>
    <lcf76f155ced4ddcb4097134ff3c332f xmlns="c88c6eba-e0d8-498d-ab94-c2d2783cdf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8AC3C02-0EBA-4968-9DD9-6070C5E14002}"/>
</file>

<file path=customXml/itemProps2.xml><?xml version="1.0" encoding="utf-8"?>
<ds:datastoreItem xmlns:ds="http://schemas.openxmlformats.org/officeDocument/2006/customXml" ds:itemID="{BA88B112-F86A-4508-AB31-D5B572B9F981}"/>
</file>

<file path=customXml/itemProps3.xml><?xml version="1.0" encoding="utf-8"?>
<ds:datastoreItem xmlns:ds="http://schemas.openxmlformats.org/officeDocument/2006/customXml" ds:itemID="{534BCCFC-A88B-4A09-9538-059EDEC83495}"/>
</file>

<file path=docProps/app.xml><?xml version="1.0" encoding="utf-8"?>
<Properties xmlns="http://schemas.openxmlformats.org/officeDocument/2006/extended-properties" xmlns:vt="http://schemas.openxmlformats.org/officeDocument/2006/docPropsVTypes">
  <Template>Retrospect</Template>
  <TotalTime>36</TotalTime>
  <Words>474</Words>
  <Application>Microsoft Office PowerPoint</Application>
  <PresentationFormat>Widescreen</PresentationFormat>
  <Paragraphs>11</Paragraphs>
  <Slides>13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13</vt:i4>
      </vt:variant>
    </vt:vector>
  </HeadingPairs>
  <TitlesOfParts>
    <vt:vector size="16" baseType="lpstr">
      <vt:lpstr>Calibri</vt:lpstr>
      <vt:lpstr>Calibri Light</vt:lpstr>
      <vt:lpstr>Retrospectiva</vt:lpstr>
      <vt:lpstr>Condições</vt:lpstr>
      <vt:lpstr>if ... Else ...</vt:lpstr>
      <vt:lpstr>Apresentação do PowerPoint</vt:lpstr>
      <vt:lpstr>Operadores relacionais</vt:lpstr>
      <vt:lpstr>Situação do aluno</vt:lpstr>
      <vt:lpstr>Apresentação do PowerPoint</vt:lpstr>
      <vt:lpstr>Operadores lógicos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Condições</dc:title>
  <dc:creator>Alexandre Pedroso</dc:creator>
  <cp:lastModifiedBy>Alexandre Pedroso</cp:lastModifiedBy>
  <cp:revision>1</cp:revision>
  <dcterms:created xsi:type="dcterms:W3CDTF">2023-09-16T13:27:36Z</dcterms:created>
  <dcterms:modified xsi:type="dcterms:W3CDTF">2023-09-16T14:03:49Z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0x0101006CD541BB7490254CA1AC81535EF03CAD</vt:lpwstr>
  </property>
</Properties>
</file>