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6" r:id="rId19"/>
    <p:sldId id="275" r:id="rId20"/>
    <p:sldId id="277" r:id="rId21"/>
    <p:sldId id="278" r:id="rId22"/>
    <p:sldId id="280" r:id="rId23"/>
    <p:sldId id="281" r:id="rId24"/>
    <p:sldId id="274" r:id="rId25"/>
    <p:sldId id="282" r:id="rId26"/>
    <p:sldId id="272" r:id="rId27"/>
  </p:sldIdLst>
  <p:sldSz cx="9144000" cy="5143500" type="screen16x9"/>
  <p:notesSz cx="6858000" cy="9144000"/>
  <p:embeddedFontLst>
    <p:embeddedFont>
      <p:font typeface="Albert Sans" panose="020B0604020202020204" charset="0"/>
      <p:regular r:id="rId29"/>
      <p:bold r:id="rId30"/>
      <p:italic r:id="rId31"/>
      <p:boldItalic r:id="rId32"/>
    </p:embeddedFont>
    <p:embeddedFont>
      <p:font typeface="Bebas Neue" panose="020B0604020202020204" charset="0"/>
      <p:regular r:id="rId33"/>
    </p:embeddedFont>
    <p:embeddedFont>
      <p:font typeface="Unbounde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C90A86-B0C7-4A5C-9F69-A0278BBBF3AB}">
  <a:tblStyle styleId="{2BC90A86-B0C7-4A5C-9F69-A0278BBBF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97bc7905ae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97bc7905ae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7bc7905a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97bc7905a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97bc7905ae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97bc7905ae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7bc7905ae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7bc7905ae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7bc7905a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97bc7905a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794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141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5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7bc7905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7bc7905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233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91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201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17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7743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44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7bc7905a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7bc7905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7bc7905a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7bc7905a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7bc7905a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7bc7905a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7bc7905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7bc7905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7bc7905a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7bc7905a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7bc7905a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7bc7905a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97bc7905a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97bc7905a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2875" y="-560675"/>
            <a:ext cx="9133500" cy="1349324"/>
            <a:chOff x="-702875" y="-560675"/>
            <a:chExt cx="9133500" cy="1349324"/>
          </a:xfrm>
        </p:grpSpPr>
        <p:cxnSp>
          <p:nvCxnSpPr>
            <p:cNvPr id="10" name="Google Shape;10;p2"/>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1" name="Google Shape;11;p2"/>
            <p:cNvSpPr/>
            <p:nvPr/>
          </p:nvSpPr>
          <p:spPr>
            <a:xfrm>
              <a:off x="-702875" y="-56067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391750" y="1607200"/>
            <a:ext cx="8430900" cy="2704800"/>
          </a:xfrm>
          <a:prstGeom prst="rect">
            <a:avLst/>
          </a:prstGeom>
          <a:noFill/>
        </p:spPr>
        <p:txBody>
          <a:bodyPr spcFirstLastPara="1" wrap="square" lIns="91425" tIns="91425" rIns="91425" bIns="91425" anchor="t" anchorCtr="0">
            <a:noAutofit/>
          </a:bodyPr>
          <a:lstStyle>
            <a:lvl1pPr lvl="0">
              <a:spcBef>
                <a:spcPts val="0"/>
              </a:spcBef>
              <a:spcAft>
                <a:spcPts val="0"/>
              </a:spcAft>
              <a:buClr>
                <a:srgbClr val="191919"/>
              </a:buClr>
              <a:buSzPts val="1200"/>
              <a:buChar char="●"/>
              <a:defRPr sz="4900" b="0">
                <a:solidFill>
                  <a:srgbClr val="0D086E"/>
                </a:solidFill>
                <a:latin typeface="Unbounded"/>
                <a:ea typeface="Unbounded"/>
                <a:cs typeface="Unbounded"/>
                <a:sym typeface="Unbounded"/>
              </a:defRPr>
            </a:lvl1pPr>
            <a:lvl2pPr lvl="1" algn="ctr">
              <a:spcBef>
                <a:spcPts val="0"/>
              </a:spcBef>
              <a:spcAft>
                <a:spcPts val="0"/>
              </a:spcAft>
              <a:buClr>
                <a:srgbClr val="191919"/>
              </a:buClr>
              <a:buSzPts val="5200"/>
              <a:buChar char="○"/>
              <a:defRPr sz="5200">
                <a:solidFill>
                  <a:srgbClr val="191919"/>
                </a:solidFill>
              </a:defRPr>
            </a:lvl2pPr>
            <a:lvl3pPr lvl="2" algn="ctr">
              <a:spcBef>
                <a:spcPts val="0"/>
              </a:spcBef>
              <a:spcAft>
                <a:spcPts val="0"/>
              </a:spcAft>
              <a:buClr>
                <a:srgbClr val="191919"/>
              </a:buClr>
              <a:buSzPts val="5200"/>
              <a:buChar char="■"/>
              <a:defRPr sz="5200">
                <a:solidFill>
                  <a:srgbClr val="191919"/>
                </a:solidFill>
              </a:defRPr>
            </a:lvl3pPr>
            <a:lvl4pPr lvl="3" algn="ctr">
              <a:spcBef>
                <a:spcPts val="0"/>
              </a:spcBef>
              <a:spcAft>
                <a:spcPts val="0"/>
              </a:spcAft>
              <a:buClr>
                <a:srgbClr val="191919"/>
              </a:buClr>
              <a:buSzPts val="5200"/>
              <a:buChar char="●"/>
              <a:defRPr sz="5200">
                <a:solidFill>
                  <a:srgbClr val="191919"/>
                </a:solidFill>
              </a:defRPr>
            </a:lvl4pPr>
            <a:lvl5pPr lvl="4" algn="ctr">
              <a:spcBef>
                <a:spcPts val="0"/>
              </a:spcBef>
              <a:spcAft>
                <a:spcPts val="0"/>
              </a:spcAft>
              <a:buClr>
                <a:srgbClr val="191919"/>
              </a:buClr>
              <a:buSzPts val="5200"/>
              <a:buChar char="○"/>
              <a:defRPr sz="5200">
                <a:solidFill>
                  <a:srgbClr val="191919"/>
                </a:solidFill>
              </a:defRPr>
            </a:lvl5pPr>
            <a:lvl6pPr lvl="5" algn="ctr">
              <a:spcBef>
                <a:spcPts val="0"/>
              </a:spcBef>
              <a:spcAft>
                <a:spcPts val="0"/>
              </a:spcAft>
              <a:buClr>
                <a:srgbClr val="191919"/>
              </a:buClr>
              <a:buSzPts val="5200"/>
              <a:buChar char="■"/>
              <a:defRPr sz="5200">
                <a:solidFill>
                  <a:srgbClr val="191919"/>
                </a:solidFill>
              </a:defRPr>
            </a:lvl6pPr>
            <a:lvl7pPr lvl="6" algn="ctr">
              <a:spcBef>
                <a:spcPts val="0"/>
              </a:spcBef>
              <a:spcAft>
                <a:spcPts val="0"/>
              </a:spcAft>
              <a:buClr>
                <a:srgbClr val="191919"/>
              </a:buClr>
              <a:buSzPts val="5200"/>
              <a:buChar char="●"/>
              <a:defRPr sz="5200">
                <a:solidFill>
                  <a:srgbClr val="191919"/>
                </a:solidFill>
              </a:defRPr>
            </a:lvl7pPr>
            <a:lvl8pPr lvl="7" algn="ctr">
              <a:spcBef>
                <a:spcPts val="0"/>
              </a:spcBef>
              <a:spcAft>
                <a:spcPts val="0"/>
              </a:spcAft>
              <a:buClr>
                <a:srgbClr val="191919"/>
              </a:buClr>
              <a:buSzPts val="5200"/>
              <a:buChar char="○"/>
              <a:defRPr sz="5200">
                <a:solidFill>
                  <a:srgbClr val="191919"/>
                </a:solidFill>
              </a:defRPr>
            </a:lvl8pPr>
            <a:lvl9pPr lvl="8" algn="ctr">
              <a:spcBef>
                <a:spcPts val="0"/>
              </a:spcBef>
              <a:spcAft>
                <a:spcPts val="0"/>
              </a:spcAft>
              <a:buClr>
                <a:srgbClr val="191919"/>
              </a:buClr>
              <a:buSzPts val="5200"/>
              <a:buChar char="■"/>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52" name="Google Shape;52;p1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8" name="Google Shape;68;p16"/>
            <p:cNvCxnSpPr/>
            <p:nvPr/>
          </p:nvCxnSpPr>
          <p:spPr>
            <a:xfrm>
              <a:off x="715525" y="33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9" name="Google Shape;69;p16"/>
            <p:cNvCxnSpPr/>
            <p:nvPr/>
          </p:nvCxnSpPr>
          <p:spPr>
            <a:xfrm>
              <a:off x="714450" y="480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0" name="Google Shape;70;p16"/>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4" name="Google Shape;74;p17"/>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601375"/>
            <a:ext cx="1716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055279"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sp>
        <p:nvSpPr>
          <p:cNvPr id="26" name="Google Shape;26;p5"/>
          <p:cNvSpPr txBox="1">
            <a:spLocks noGrp="1"/>
          </p:cNvSpPr>
          <p:nvPr>
            <p:ph type="subTitle" idx="4"/>
          </p:nvPr>
        </p:nvSpPr>
        <p:spPr>
          <a:xfrm>
            <a:off x="1583300"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cxnSp>
        <p:nvCxnSpPr>
          <p:cNvPr id="27" name="Google Shape;27;p5"/>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28" name="Google Shape;28;p5"/>
          <p:cNvSpPr txBox="1">
            <a:spLocks noGrp="1"/>
          </p:cNvSpPr>
          <p:nvPr>
            <p:ph type="title"/>
          </p:nvPr>
        </p:nvSpPr>
        <p:spPr>
          <a:xfrm>
            <a:off x="720000" y="615700"/>
            <a:ext cx="7704000" cy="55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615700"/>
            <a:ext cx="7704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 name="Google Shape;31;p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6550" y="615700"/>
            <a:ext cx="7714200" cy="953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16550" y="1569525"/>
            <a:ext cx="7184400" cy="29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Unbounded"/>
              <a:buAutoNum type="arabicPeriod"/>
              <a:defRPr/>
            </a:lvl1pPr>
            <a:lvl2pPr lvl="1" algn="ctr" rtl="0">
              <a:lnSpc>
                <a:spcPct val="100000"/>
              </a:lnSpc>
              <a:spcBef>
                <a:spcPts val="1000"/>
              </a:spcBef>
              <a:spcAft>
                <a:spcPts val="0"/>
              </a:spcAft>
              <a:buClr>
                <a:srgbClr val="000000"/>
              </a:buClr>
              <a:buSzPts val="1400"/>
              <a:buFont typeface="Arial"/>
              <a:buAutoNum type="alphaLcPeriod"/>
              <a:defRPr/>
            </a:lvl2pPr>
            <a:lvl3pPr lvl="2" algn="ctr" rtl="0">
              <a:lnSpc>
                <a:spcPct val="100000"/>
              </a:lnSpc>
              <a:spcBef>
                <a:spcPts val="0"/>
              </a:spcBef>
              <a:spcAft>
                <a:spcPts val="0"/>
              </a:spcAft>
              <a:buClr>
                <a:srgbClr val="000000"/>
              </a:buClr>
              <a:buSzPts val="1400"/>
              <a:buFont typeface="Arial"/>
              <a:buAutoNum type="romanLcPeriod"/>
              <a:defRPr/>
            </a:lvl3pPr>
            <a:lvl4pPr lvl="3" algn="ctr" rtl="0">
              <a:lnSpc>
                <a:spcPct val="100000"/>
              </a:lnSpc>
              <a:spcBef>
                <a:spcPts val="0"/>
              </a:spcBef>
              <a:spcAft>
                <a:spcPts val="0"/>
              </a:spcAft>
              <a:buClr>
                <a:srgbClr val="000000"/>
              </a:buClr>
              <a:buSzPts val="1400"/>
              <a:buFont typeface="Arial"/>
              <a:buAutoNum type="arabicPeriod"/>
              <a:defRPr/>
            </a:lvl4pPr>
            <a:lvl5pPr lvl="4" algn="ctr" rtl="0">
              <a:lnSpc>
                <a:spcPct val="100000"/>
              </a:lnSpc>
              <a:spcBef>
                <a:spcPts val="0"/>
              </a:spcBef>
              <a:spcAft>
                <a:spcPts val="0"/>
              </a:spcAft>
              <a:buClr>
                <a:srgbClr val="000000"/>
              </a:buClr>
              <a:buSzPts val="1400"/>
              <a:buFont typeface="Arial"/>
              <a:buAutoNum type="alphaLcPeriod"/>
              <a:defRPr/>
            </a:lvl5pPr>
            <a:lvl6pPr lvl="5" algn="ctr" rtl="0">
              <a:lnSpc>
                <a:spcPct val="100000"/>
              </a:lnSpc>
              <a:spcBef>
                <a:spcPts val="0"/>
              </a:spcBef>
              <a:spcAft>
                <a:spcPts val="0"/>
              </a:spcAft>
              <a:buClr>
                <a:srgbClr val="000000"/>
              </a:buClr>
              <a:buSzPts val="1400"/>
              <a:buFont typeface="Arial"/>
              <a:buAutoNum type="romanLcPeriod"/>
              <a:defRPr/>
            </a:lvl6pPr>
            <a:lvl7pPr lvl="6" algn="ctr" rtl="0">
              <a:lnSpc>
                <a:spcPct val="100000"/>
              </a:lnSpc>
              <a:spcBef>
                <a:spcPts val="0"/>
              </a:spcBef>
              <a:spcAft>
                <a:spcPts val="0"/>
              </a:spcAft>
              <a:buClr>
                <a:srgbClr val="000000"/>
              </a:buClr>
              <a:buSzPts val="1400"/>
              <a:buFont typeface="Arial"/>
              <a:buAutoNum type="arabicPeriod"/>
              <a:defRPr/>
            </a:lvl7pPr>
            <a:lvl8pPr lvl="7" algn="ctr" rtl="0">
              <a:lnSpc>
                <a:spcPct val="100000"/>
              </a:lnSpc>
              <a:spcBef>
                <a:spcPts val="0"/>
              </a:spcBef>
              <a:spcAft>
                <a:spcPts val="0"/>
              </a:spcAft>
              <a:buClr>
                <a:srgbClr val="000000"/>
              </a:buClr>
              <a:buSzPts val="1400"/>
              <a:buFont typeface="Arial"/>
              <a:buAutoNum type="alphaLcPeriod"/>
              <a:defRPr/>
            </a:lvl8pPr>
            <a:lvl9pPr lvl="8" algn="ctr" rtl="0">
              <a:lnSpc>
                <a:spcPct val="100000"/>
              </a:lnSpc>
              <a:spcBef>
                <a:spcPts val="0"/>
              </a:spcBef>
              <a:spcAft>
                <a:spcPts val="0"/>
              </a:spcAft>
              <a:buClr>
                <a:srgbClr val="000000"/>
              </a:buClr>
              <a:buSzPts val="1400"/>
              <a:buFont typeface="Arial"/>
              <a:buAutoNum type="romanLcPeriod"/>
              <a:defRPr/>
            </a:lvl9pPr>
          </a:lstStyle>
          <a:p>
            <a:endParaRPr/>
          </a:p>
        </p:txBody>
      </p:sp>
      <p:cxnSp>
        <p:nvCxnSpPr>
          <p:cNvPr id="35" name="Google Shape;35;p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30575" y="1307100"/>
            <a:ext cx="6483000" cy="252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8" name="Google Shape;38;p8"/>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41" name="Google Shape;41;p9"/>
          <p:cNvSpPr txBox="1">
            <a:spLocks noGrp="1"/>
          </p:cNvSpPr>
          <p:nvPr>
            <p:ph type="title"/>
          </p:nvPr>
        </p:nvSpPr>
        <p:spPr>
          <a:xfrm>
            <a:off x="2222825" y="845150"/>
            <a:ext cx="4704900" cy="187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876575" y="2683737"/>
            <a:ext cx="3384300" cy="8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Unbounded"/>
              <a:buNone/>
              <a:defRPr sz="3500" b="1">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marL="914400" lvl="1"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marL="1371600" lvl="2"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marL="1828800" lvl="3"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marL="2286000" lvl="4"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marL="2743200" lvl="5"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marL="3200400" lvl="6"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marL="3657600" lvl="7"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marL="4114800" lvl="8"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twig.sensiolabs.org/"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pt.stackoverflow.com/questions/220996/o-que-%c3%a9-motor-d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rafaelcarvalho.tv/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967488" y="1799885"/>
            <a:ext cx="7200975" cy="1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Apresentação de Programação Web</a:t>
            </a:r>
            <a:endParaRPr sz="4800" dirty="0"/>
          </a:p>
        </p:txBody>
      </p:sp>
      <p:grpSp>
        <p:nvGrpSpPr>
          <p:cNvPr id="86" name="Google Shape;86;p21"/>
          <p:cNvGrpSpPr/>
          <p:nvPr/>
        </p:nvGrpSpPr>
        <p:grpSpPr>
          <a:xfrm rot="-5400000">
            <a:off x="6840238" y="-115216"/>
            <a:ext cx="686675" cy="2494400"/>
            <a:chOff x="7337188" y="695250"/>
            <a:chExt cx="686675" cy="2494400"/>
          </a:xfrm>
        </p:grpSpPr>
        <p:grpSp>
          <p:nvGrpSpPr>
            <p:cNvPr id="87" name="Google Shape;87;p21"/>
            <p:cNvGrpSpPr/>
            <p:nvPr/>
          </p:nvGrpSpPr>
          <p:grpSpPr>
            <a:xfrm>
              <a:off x="7337188" y="1602000"/>
              <a:ext cx="686675" cy="686625"/>
              <a:chOff x="2500200" y="1600050"/>
              <a:chExt cx="686675" cy="686625"/>
            </a:xfrm>
          </p:grpSpPr>
          <p:sp>
            <p:nvSpPr>
              <p:cNvPr id="88" name="Google Shape;88;p2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oogle Shape;90;p21"/>
            <p:cNvGrpSpPr/>
            <p:nvPr/>
          </p:nvGrpSpPr>
          <p:grpSpPr>
            <a:xfrm>
              <a:off x="7337188" y="695250"/>
              <a:ext cx="686675" cy="686700"/>
              <a:chOff x="2418150" y="474725"/>
              <a:chExt cx="686675" cy="686700"/>
            </a:xfrm>
          </p:grpSpPr>
          <p:sp>
            <p:nvSpPr>
              <p:cNvPr id="91" name="Google Shape;91;p2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21"/>
              <p:cNvGrpSpPr/>
              <p:nvPr/>
            </p:nvGrpSpPr>
            <p:grpSpPr>
              <a:xfrm>
                <a:off x="2418200" y="475175"/>
                <a:ext cx="671975" cy="679975"/>
                <a:chOff x="2418200" y="475175"/>
                <a:chExt cx="671975" cy="679975"/>
              </a:xfrm>
            </p:grpSpPr>
            <p:sp>
              <p:nvSpPr>
                <p:cNvPr id="93" name="Google Shape;93;p2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98;p21"/>
            <p:cNvGrpSpPr/>
            <p:nvPr/>
          </p:nvGrpSpPr>
          <p:grpSpPr>
            <a:xfrm>
              <a:off x="7340063" y="2508675"/>
              <a:ext cx="680900" cy="680975"/>
              <a:chOff x="2499213" y="3116375"/>
              <a:chExt cx="680900" cy="680975"/>
            </a:xfrm>
          </p:grpSpPr>
          <p:sp>
            <p:nvSpPr>
              <p:cNvPr id="99" name="Google Shape;99;p2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 name="Google Shape;100;p21"/>
              <p:cNvGrpSpPr/>
              <p:nvPr/>
            </p:nvGrpSpPr>
            <p:grpSpPr>
              <a:xfrm>
                <a:off x="2526975" y="3144175"/>
                <a:ext cx="625375" cy="625375"/>
                <a:chOff x="2526975" y="3144175"/>
                <a:chExt cx="625375" cy="625375"/>
              </a:xfrm>
            </p:grpSpPr>
            <p:grpSp>
              <p:nvGrpSpPr>
                <p:cNvPr id="101" name="Google Shape;101;p21"/>
                <p:cNvGrpSpPr/>
                <p:nvPr/>
              </p:nvGrpSpPr>
              <p:grpSpPr>
                <a:xfrm>
                  <a:off x="2526975" y="3144175"/>
                  <a:ext cx="625375" cy="625375"/>
                  <a:chOff x="2526975" y="3144175"/>
                  <a:chExt cx="625375" cy="625375"/>
                </a:xfrm>
              </p:grpSpPr>
              <p:sp>
                <p:nvSpPr>
                  <p:cNvPr id="102" name="Google Shape;102;p2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2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10" name="Google Shape;110;p21"/>
          <p:cNvGrpSpPr/>
          <p:nvPr/>
        </p:nvGrpSpPr>
        <p:grpSpPr>
          <a:xfrm>
            <a:off x="878825" y="1359212"/>
            <a:ext cx="1743003" cy="424158"/>
            <a:chOff x="1077075" y="4279425"/>
            <a:chExt cx="1743003" cy="424158"/>
          </a:xfrm>
        </p:grpSpPr>
        <p:sp>
          <p:nvSpPr>
            <p:cNvPr id="111" name="Google Shape;111;p2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 name="Google Shape;114;p21"/>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1"/>
          <p:cNvSpPr txBox="1">
            <a:spLocks noGrp="1"/>
          </p:cNvSpPr>
          <p:nvPr>
            <p:ph type="ctrTitle"/>
          </p:nvPr>
        </p:nvSpPr>
        <p:spPr>
          <a:xfrm>
            <a:off x="1101401" y="3353100"/>
            <a:ext cx="4806367" cy="9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Afinal, o que diabos são os </a:t>
            </a:r>
            <a:r>
              <a:rPr lang="en" sz="2400" dirty="0"/>
              <a:t>motores </a:t>
            </a:r>
            <a:r>
              <a:rPr lang="en" sz="2400" b="0" dirty="0"/>
              <a:t>de template?</a:t>
            </a:r>
            <a:endParaRPr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0"/>
          <p:cNvGrpSpPr/>
          <p:nvPr/>
        </p:nvGrpSpPr>
        <p:grpSpPr>
          <a:xfrm rot="-5400000">
            <a:off x="6840238" y="-115216"/>
            <a:ext cx="686675" cy="2494400"/>
            <a:chOff x="7337188" y="695250"/>
            <a:chExt cx="686675" cy="2494400"/>
          </a:xfrm>
        </p:grpSpPr>
        <p:grpSp>
          <p:nvGrpSpPr>
            <p:cNvPr id="391" name="Google Shape;391;p30"/>
            <p:cNvGrpSpPr/>
            <p:nvPr/>
          </p:nvGrpSpPr>
          <p:grpSpPr>
            <a:xfrm>
              <a:off x="7337188" y="1602000"/>
              <a:ext cx="686675" cy="686625"/>
              <a:chOff x="2500200" y="1600050"/>
              <a:chExt cx="686675" cy="686625"/>
            </a:xfrm>
          </p:grpSpPr>
          <p:sp>
            <p:nvSpPr>
              <p:cNvPr id="392" name="Google Shape;392;p30"/>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0"/>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4" name="Google Shape;394;p30"/>
            <p:cNvGrpSpPr/>
            <p:nvPr/>
          </p:nvGrpSpPr>
          <p:grpSpPr>
            <a:xfrm>
              <a:off x="7337188" y="695250"/>
              <a:ext cx="686675" cy="686700"/>
              <a:chOff x="2418150" y="474725"/>
              <a:chExt cx="686675" cy="686700"/>
            </a:xfrm>
          </p:grpSpPr>
          <p:sp>
            <p:nvSpPr>
              <p:cNvPr id="395" name="Google Shape;395;p30"/>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6" name="Google Shape;396;p30"/>
              <p:cNvGrpSpPr/>
              <p:nvPr/>
            </p:nvGrpSpPr>
            <p:grpSpPr>
              <a:xfrm>
                <a:off x="2418200" y="475175"/>
                <a:ext cx="671975" cy="679975"/>
                <a:chOff x="2418200" y="475175"/>
                <a:chExt cx="671975" cy="679975"/>
              </a:xfrm>
            </p:grpSpPr>
            <p:sp>
              <p:nvSpPr>
                <p:cNvPr id="397" name="Google Shape;397;p30"/>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0"/>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0"/>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0"/>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0"/>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02" name="Google Shape;402;p30"/>
            <p:cNvGrpSpPr/>
            <p:nvPr/>
          </p:nvGrpSpPr>
          <p:grpSpPr>
            <a:xfrm>
              <a:off x="7340063" y="2508675"/>
              <a:ext cx="680900" cy="680975"/>
              <a:chOff x="2499213" y="3116375"/>
              <a:chExt cx="680900" cy="680975"/>
            </a:xfrm>
          </p:grpSpPr>
          <p:sp>
            <p:nvSpPr>
              <p:cNvPr id="403" name="Google Shape;403;p30"/>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4" name="Google Shape;404;p30"/>
              <p:cNvGrpSpPr/>
              <p:nvPr/>
            </p:nvGrpSpPr>
            <p:grpSpPr>
              <a:xfrm>
                <a:off x="2526975" y="3144175"/>
                <a:ext cx="625375" cy="625375"/>
                <a:chOff x="2526975" y="3144175"/>
                <a:chExt cx="625375" cy="625375"/>
              </a:xfrm>
            </p:grpSpPr>
            <p:grpSp>
              <p:nvGrpSpPr>
                <p:cNvPr id="405" name="Google Shape;405;p30"/>
                <p:cNvGrpSpPr/>
                <p:nvPr/>
              </p:nvGrpSpPr>
              <p:grpSpPr>
                <a:xfrm>
                  <a:off x="2526975" y="3144175"/>
                  <a:ext cx="625375" cy="625375"/>
                  <a:chOff x="2526975" y="3144175"/>
                  <a:chExt cx="625375" cy="625375"/>
                </a:xfrm>
              </p:grpSpPr>
              <p:sp>
                <p:nvSpPr>
                  <p:cNvPr id="406" name="Google Shape;406;p30"/>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0"/>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0"/>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0"/>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0"/>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0"/>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0"/>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30"/>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14" name="Google Shape;414;p30"/>
          <p:cNvGrpSpPr/>
          <p:nvPr/>
        </p:nvGrpSpPr>
        <p:grpSpPr>
          <a:xfrm>
            <a:off x="878825" y="1359212"/>
            <a:ext cx="1743003" cy="424158"/>
            <a:chOff x="1077075" y="4279425"/>
            <a:chExt cx="1743003" cy="424158"/>
          </a:xfrm>
        </p:grpSpPr>
        <p:sp>
          <p:nvSpPr>
            <p:cNvPr id="415" name="Google Shape;415;p30"/>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0"/>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0"/>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30"/>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0"/>
          <p:cNvSpPr txBox="1">
            <a:spLocks noGrp="1"/>
          </p:cNvSpPr>
          <p:nvPr>
            <p:ph type="ctrTitle"/>
          </p:nvPr>
        </p:nvSpPr>
        <p:spPr>
          <a:xfrm>
            <a:off x="0" y="248962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Ou seja…</a:t>
            </a:r>
            <a:endParaRPr sz="4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1"/>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Os motores de template </a:t>
            </a:r>
            <a:r>
              <a:rPr lang="pt-BR" sz="1400" dirty="0"/>
              <a:t>não são totalmente ligados com a programação por ela mesma.</a:t>
            </a:r>
            <a:r>
              <a:rPr lang="en" sz="1400" dirty="0"/>
              <a:t>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a:t>
            </a:r>
            <a:endParaRPr sz="1400" dirty="0"/>
          </a:p>
        </p:txBody>
      </p:sp>
      <p:grpSp>
        <p:nvGrpSpPr>
          <p:cNvPr id="425" name="Google Shape;425;p31"/>
          <p:cNvGrpSpPr/>
          <p:nvPr/>
        </p:nvGrpSpPr>
        <p:grpSpPr>
          <a:xfrm rot="-5400000">
            <a:off x="6840238" y="-115216"/>
            <a:ext cx="686675" cy="2494400"/>
            <a:chOff x="7337188" y="695250"/>
            <a:chExt cx="686675" cy="2494400"/>
          </a:xfrm>
        </p:grpSpPr>
        <p:grpSp>
          <p:nvGrpSpPr>
            <p:cNvPr id="426" name="Google Shape;426;p31"/>
            <p:cNvGrpSpPr/>
            <p:nvPr/>
          </p:nvGrpSpPr>
          <p:grpSpPr>
            <a:xfrm>
              <a:off x="7337188" y="1602000"/>
              <a:ext cx="686675" cy="686625"/>
              <a:chOff x="2500200" y="1600050"/>
              <a:chExt cx="686675" cy="686625"/>
            </a:xfrm>
          </p:grpSpPr>
          <p:sp>
            <p:nvSpPr>
              <p:cNvPr id="427" name="Google Shape;427;p3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31"/>
            <p:cNvGrpSpPr/>
            <p:nvPr/>
          </p:nvGrpSpPr>
          <p:grpSpPr>
            <a:xfrm>
              <a:off x="7337188" y="695250"/>
              <a:ext cx="686675" cy="686700"/>
              <a:chOff x="2418150" y="474725"/>
              <a:chExt cx="686675" cy="686700"/>
            </a:xfrm>
          </p:grpSpPr>
          <p:sp>
            <p:nvSpPr>
              <p:cNvPr id="430" name="Google Shape;430;p3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31"/>
              <p:cNvGrpSpPr/>
              <p:nvPr/>
            </p:nvGrpSpPr>
            <p:grpSpPr>
              <a:xfrm>
                <a:off x="2418200" y="475175"/>
                <a:ext cx="671975" cy="679975"/>
                <a:chOff x="2418200" y="475175"/>
                <a:chExt cx="671975" cy="679975"/>
              </a:xfrm>
            </p:grpSpPr>
            <p:sp>
              <p:nvSpPr>
                <p:cNvPr id="432" name="Google Shape;432;p3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37" name="Google Shape;437;p31"/>
            <p:cNvGrpSpPr/>
            <p:nvPr/>
          </p:nvGrpSpPr>
          <p:grpSpPr>
            <a:xfrm>
              <a:off x="7340063" y="2508675"/>
              <a:ext cx="680900" cy="680975"/>
              <a:chOff x="2499213" y="3116375"/>
              <a:chExt cx="680900" cy="680975"/>
            </a:xfrm>
          </p:grpSpPr>
          <p:sp>
            <p:nvSpPr>
              <p:cNvPr id="438" name="Google Shape;438;p3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31"/>
              <p:cNvGrpSpPr/>
              <p:nvPr/>
            </p:nvGrpSpPr>
            <p:grpSpPr>
              <a:xfrm>
                <a:off x="2526975" y="3144175"/>
                <a:ext cx="625375" cy="625375"/>
                <a:chOff x="2526975" y="3144175"/>
                <a:chExt cx="625375" cy="625375"/>
              </a:xfrm>
            </p:grpSpPr>
            <p:grpSp>
              <p:nvGrpSpPr>
                <p:cNvPr id="440" name="Google Shape;440;p31"/>
                <p:cNvGrpSpPr/>
                <p:nvPr/>
              </p:nvGrpSpPr>
              <p:grpSpPr>
                <a:xfrm>
                  <a:off x="2526975" y="3144175"/>
                  <a:ext cx="625375" cy="625375"/>
                  <a:chOff x="2526975" y="3144175"/>
                  <a:chExt cx="625375" cy="625375"/>
                </a:xfrm>
              </p:grpSpPr>
              <p:sp>
                <p:nvSpPr>
                  <p:cNvPr id="441" name="Google Shape;441;p3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49" name="Google Shape;449;p31"/>
          <p:cNvGrpSpPr/>
          <p:nvPr/>
        </p:nvGrpSpPr>
        <p:grpSpPr>
          <a:xfrm>
            <a:off x="878825" y="1359212"/>
            <a:ext cx="1743003" cy="424158"/>
            <a:chOff x="1077075" y="4279425"/>
            <a:chExt cx="1743003" cy="424158"/>
          </a:xfrm>
        </p:grpSpPr>
        <p:sp>
          <p:nvSpPr>
            <p:cNvPr id="450" name="Google Shape;450;p3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57" name="Google Shape;457;p32"/>
          <p:cNvGrpSpPr/>
          <p:nvPr/>
        </p:nvGrpSpPr>
        <p:grpSpPr>
          <a:xfrm rot="-5400000">
            <a:off x="6840238" y="-115216"/>
            <a:ext cx="686675" cy="2494400"/>
            <a:chOff x="7337188" y="695250"/>
            <a:chExt cx="686675" cy="2494400"/>
          </a:xfrm>
        </p:grpSpPr>
        <p:grpSp>
          <p:nvGrpSpPr>
            <p:cNvPr id="458" name="Google Shape;458;p32"/>
            <p:cNvGrpSpPr/>
            <p:nvPr/>
          </p:nvGrpSpPr>
          <p:grpSpPr>
            <a:xfrm>
              <a:off x="7337188" y="1602000"/>
              <a:ext cx="686675" cy="686625"/>
              <a:chOff x="2500200" y="1600050"/>
              <a:chExt cx="686675" cy="686625"/>
            </a:xfrm>
          </p:grpSpPr>
          <p:sp>
            <p:nvSpPr>
              <p:cNvPr id="459" name="Google Shape;459;p3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1" name="Google Shape;461;p32"/>
            <p:cNvGrpSpPr/>
            <p:nvPr/>
          </p:nvGrpSpPr>
          <p:grpSpPr>
            <a:xfrm>
              <a:off x="7337188" y="695250"/>
              <a:ext cx="686675" cy="686700"/>
              <a:chOff x="2418150" y="474725"/>
              <a:chExt cx="686675" cy="686700"/>
            </a:xfrm>
          </p:grpSpPr>
          <p:sp>
            <p:nvSpPr>
              <p:cNvPr id="462" name="Google Shape;462;p3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463;p32"/>
              <p:cNvGrpSpPr/>
              <p:nvPr/>
            </p:nvGrpSpPr>
            <p:grpSpPr>
              <a:xfrm>
                <a:off x="2418200" y="475175"/>
                <a:ext cx="671975" cy="679975"/>
                <a:chOff x="2418200" y="475175"/>
                <a:chExt cx="671975" cy="679975"/>
              </a:xfrm>
            </p:grpSpPr>
            <p:sp>
              <p:nvSpPr>
                <p:cNvPr id="464" name="Google Shape;464;p3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69" name="Google Shape;469;p32"/>
            <p:cNvGrpSpPr/>
            <p:nvPr/>
          </p:nvGrpSpPr>
          <p:grpSpPr>
            <a:xfrm>
              <a:off x="7340063" y="2508675"/>
              <a:ext cx="680900" cy="680975"/>
              <a:chOff x="2499213" y="3116375"/>
              <a:chExt cx="680900" cy="680975"/>
            </a:xfrm>
          </p:grpSpPr>
          <p:sp>
            <p:nvSpPr>
              <p:cNvPr id="470" name="Google Shape;470;p3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1" name="Google Shape;471;p32"/>
              <p:cNvGrpSpPr/>
              <p:nvPr/>
            </p:nvGrpSpPr>
            <p:grpSpPr>
              <a:xfrm>
                <a:off x="2526975" y="3144175"/>
                <a:ext cx="625375" cy="625375"/>
                <a:chOff x="2526975" y="3144175"/>
                <a:chExt cx="625375" cy="625375"/>
              </a:xfrm>
            </p:grpSpPr>
            <p:grpSp>
              <p:nvGrpSpPr>
                <p:cNvPr id="472" name="Google Shape;472;p32"/>
                <p:cNvGrpSpPr/>
                <p:nvPr/>
              </p:nvGrpSpPr>
              <p:grpSpPr>
                <a:xfrm>
                  <a:off x="2526975" y="3144175"/>
                  <a:ext cx="625375" cy="625375"/>
                  <a:chOff x="2526975" y="3144175"/>
                  <a:chExt cx="625375" cy="625375"/>
                </a:xfrm>
              </p:grpSpPr>
              <p:sp>
                <p:nvSpPr>
                  <p:cNvPr id="473" name="Google Shape;473;p3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0" name="Google Shape;480;p3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81" name="Google Shape;481;p32"/>
          <p:cNvGrpSpPr/>
          <p:nvPr/>
        </p:nvGrpSpPr>
        <p:grpSpPr>
          <a:xfrm>
            <a:off x="878825" y="1359212"/>
            <a:ext cx="1743003" cy="424158"/>
            <a:chOff x="1077075" y="4279425"/>
            <a:chExt cx="1743003" cy="424158"/>
          </a:xfrm>
        </p:grpSpPr>
        <p:sp>
          <p:nvSpPr>
            <p:cNvPr id="482" name="Google Shape;482;p3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5" name="Google Shape;485;p3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2"/>
          <p:cNvSpPr txBox="1">
            <a:spLocks noGrp="1"/>
          </p:cNvSpPr>
          <p:nvPr>
            <p:ph type="ctrTitle"/>
          </p:nvPr>
        </p:nvSpPr>
        <p:spPr>
          <a:xfrm>
            <a:off x="0" y="247627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Sendo que…</a:t>
            </a:r>
            <a:endParaRPr sz="4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3"/>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t>Eles nem precisam de texto direito, mas é altamente recomendável que você use disso para aproveitar o melhor que os motores de template podem dar para você </a:t>
            </a:r>
            <a:endParaRPr sz="1400" dirty="0"/>
          </a:p>
        </p:txBody>
      </p:sp>
      <p:grpSp>
        <p:nvGrpSpPr>
          <p:cNvPr id="492" name="Google Shape;492;p33"/>
          <p:cNvGrpSpPr/>
          <p:nvPr/>
        </p:nvGrpSpPr>
        <p:grpSpPr>
          <a:xfrm rot="-5400000">
            <a:off x="6840238" y="-115216"/>
            <a:ext cx="686675" cy="2494400"/>
            <a:chOff x="7337188" y="695250"/>
            <a:chExt cx="686675" cy="2494400"/>
          </a:xfrm>
        </p:grpSpPr>
        <p:grpSp>
          <p:nvGrpSpPr>
            <p:cNvPr id="493" name="Google Shape;493;p33"/>
            <p:cNvGrpSpPr/>
            <p:nvPr/>
          </p:nvGrpSpPr>
          <p:grpSpPr>
            <a:xfrm>
              <a:off x="7337188" y="1602000"/>
              <a:ext cx="686675" cy="686625"/>
              <a:chOff x="2500200" y="1600050"/>
              <a:chExt cx="686675" cy="686625"/>
            </a:xfrm>
          </p:grpSpPr>
          <p:sp>
            <p:nvSpPr>
              <p:cNvPr id="494" name="Google Shape;494;p3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6" name="Google Shape;496;p33"/>
            <p:cNvGrpSpPr/>
            <p:nvPr/>
          </p:nvGrpSpPr>
          <p:grpSpPr>
            <a:xfrm>
              <a:off x="7337188" y="695250"/>
              <a:ext cx="686675" cy="686700"/>
              <a:chOff x="2418150" y="474725"/>
              <a:chExt cx="686675" cy="686700"/>
            </a:xfrm>
          </p:grpSpPr>
          <p:sp>
            <p:nvSpPr>
              <p:cNvPr id="497" name="Google Shape;497;p3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8" name="Google Shape;498;p33"/>
              <p:cNvGrpSpPr/>
              <p:nvPr/>
            </p:nvGrpSpPr>
            <p:grpSpPr>
              <a:xfrm>
                <a:off x="2418200" y="475175"/>
                <a:ext cx="671975" cy="679975"/>
                <a:chOff x="2418200" y="475175"/>
                <a:chExt cx="671975" cy="679975"/>
              </a:xfrm>
            </p:grpSpPr>
            <p:sp>
              <p:nvSpPr>
                <p:cNvPr id="499" name="Google Shape;499;p3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04" name="Google Shape;504;p33"/>
            <p:cNvGrpSpPr/>
            <p:nvPr/>
          </p:nvGrpSpPr>
          <p:grpSpPr>
            <a:xfrm>
              <a:off x="7340063" y="2508675"/>
              <a:ext cx="680900" cy="680975"/>
              <a:chOff x="2499213" y="3116375"/>
              <a:chExt cx="680900" cy="680975"/>
            </a:xfrm>
          </p:grpSpPr>
          <p:sp>
            <p:nvSpPr>
              <p:cNvPr id="505" name="Google Shape;505;p3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6" name="Google Shape;506;p33"/>
              <p:cNvGrpSpPr/>
              <p:nvPr/>
            </p:nvGrpSpPr>
            <p:grpSpPr>
              <a:xfrm>
                <a:off x="2526975" y="3144175"/>
                <a:ext cx="625375" cy="625375"/>
                <a:chOff x="2526975" y="3144175"/>
                <a:chExt cx="625375" cy="625375"/>
              </a:xfrm>
            </p:grpSpPr>
            <p:grpSp>
              <p:nvGrpSpPr>
                <p:cNvPr id="507" name="Google Shape;507;p33"/>
                <p:cNvGrpSpPr/>
                <p:nvPr/>
              </p:nvGrpSpPr>
              <p:grpSpPr>
                <a:xfrm>
                  <a:off x="2526975" y="3144175"/>
                  <a:ext cx="625375" cy="625375"/>
                  <a:chOff x="2526975" y="3144175"/>
                  <a:chExt cx="625375" cy="625375"/>
                </a:xfrm>
              </p:grpSpPr>
              <p:sp>
                <p:nvSpPr>
                  <p:cNvPr id="508" name="Google Shape;508;p3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5" name="Google Shape;515;p3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16" name="Google Shape;516;p33"/>
          <p:cNvGrpSpPr/>
          <p:nvPr/>
        </p:nvGrpSpPr>
        <p:grpSpPr>
          <a:xfrm>
            <a:off x="878825" y="1359212"/>
            <a:ext cx="1743003" cy="424158"/>
            <a:chOff x="1077075" y="4279425"/>
            <a:chExt cx="1743003" cy="424158"/>
          </a:xfrm>
        </p:grpSpPr>
        <p:sp>
          <p:nvSpPr>
            <p:cNvPr id="517" name="Google Shape;517;p3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p34"/>
          <p:cNvGrpSpPr/>
          <p:nvPr/>
        </p:nvGrpSpPr>
        <p:grpSpPr>
          <a:xfrm rot="-5400000">
            <a:off x="6840238" y="-115216"/>
            <a:ext cx="686675" cy="2494400"/>
            <a:chOff x="7337188" y="695250"/>
            <a:chExt cx="686675" cy="2494400"/>
          </a:xfrm>
        </p:grpSpPr>
        <p:grpSp>
          <p:nvGrpSpPr>
            <p:cNvPr id="525" name="Google Shape;525;p34"/>
            <p:cNvGrpSpPr/>
            <p:nvPr/>
          </p:nvGrpSpPr>
          <p:grpSpPr>
            <a:xfrm>
              <a:off x="7337188" y="1602000"/>
              <a:ext cx="686675" cy="686625"/>
              <a:chOff x="2500200" y="1600050"/>
              <a:chExt cx="686675" cy="686625"/>
            </a:xfrm>
          </p:grpSpPr>
          <p:sp>
            <p:nvSpPr>
              <p:cNvPr id="526" name="Google Shape;526;p3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4"/>
            <p:cNvGrpSpPr/>
            <p:nvPr/>
          </p:nvGrpSpPr>
          <p:grpSpPr>
            <a:xfrm>
              <a:off x="7337188" y="695250"/>
              <a:ext cx="686675" cy="686700"/>
              <a:chOff x="2418150" y="474725"/>
              <a:chExt cx="686675" cy="686700"/>
            </a:xfrm>
          </p:grpSpPr>
          <p:sp>
            <p:nvSpPr>
              <p:cNvPr id="529" name="Google Shape;529;p3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2418200" y="475175"/>
                <a:ext cx="671975" cy="679975"/>
                <a:chOff x="2418200" y="475175"/>
                <a:chExt cx="671975" cy="679975"/>
              </a:xfrm>
            </p:grpSpPr>
            <p:sp>
              <p:nvSpPr>
                <p:cNvPr id="531" name="Google Shape;531;p3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6" name="Google Shape;536;p34"/>
            <p:cNvGrpSpPr/>
            <p:nvPr/>
          </p:nvGrpSpPr>
          <p:grpSpPr>
            <a:xfrm>
              <a:off x="7340063" y="2508675"/>
              <a:ext cx="680900" cy="680975"/>
              <a:chOff x="2499213" y="3116375"/>
              <a:chExt cx="680900" cy="680975"/>
            </a:xfrm>
          </p:grpSpPr>
          <p:sp>
            <p:nvSpPr>
              <p:cNvPr id="537" name="Google Shape;537;p3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8" name="Google Shape;538;p34"/>
              <p:cNvGrpSpPr/>
              <p:nvPr/>
            </p:nvGrpSpPr>
            <p:grpSpPr>
              <a:xfrm>
                <a:off x="2526975" y="3144175"/>
                <a:ext cx="625375" cy="625375"/>
                <a:chOff x="2526975" y="3144175"/>
                <a:chExt cx="625375" cy="625375"/>
              </a:xfrm>
            </p:grpSpPr>
            <p:grpSp>
              <p:nvGrpSpPr>
                <p:cNvPr id="539" name="Google Shape;539;p34"/>
                <p:cNvGrpSpPr/>
                <p:nvPr/>
              </p:nvGrpSpPr>
              <p:grpSpPr>
                <a:xfrm>
                  <a:off x="2526975" y="3144175"/>
                  <a:ext cx="625375" cy="625375"/>
                  <a:chOff x="2526975" y="3144175"/>
                  <a:chExt cx="625375" cy="625375"/>
                </a:xfrm>
              </p:grpSpPr>
              <p:sp>
                <p:nvSpPr>
                  <p:cNvPr id="540" name="Google Shape;540;p3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7" name="Google Shape;547;p3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48" name="Google Shape;548;p34"/>
          <p:cNvGrpSpPr/>
          <p:nvPr/>
        </p:nvGrpSpPr>
        <p:grpSpPr>
          <a:xfrm>
            <a:off x="878825" y="1359212"/>
            <a:ext cx="1743003" cy="424158"/>
            <a:chOff x="1077075" y="4279425"/>
            <a:chExt cx="1743003" cy="424158"/>
          </a:xfrm>
        </p:grpSpPr>
        <p:sp>
          <p:nvSpPr>
            <p:cNvPr id="549" name="Google Shape;549;p3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2" name="Google Shape;552;p3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txBox="1">
            <a:spLocks noGrp="1"/>
          </p:cNvSpPr>
          <p:nvPr>
            <p:ph type="ctrTitle"/>
          </p:nvPr>
        </p:nvSpPr>
        <p:spPr>
          <a:xfrm>
            <a:off x="0" y="2502976"/>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Exemplos:</a:t>
            </a:r>
            <a:endParaRPr sz="4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557"/>
        <p:cNvGrpSpPr/>
        <p:nvPr/>
      </p:nvGrpSpPr>
      <p:grpSpPr>
        <a:xfrm>
          <a:off x="0" y="0"/>
          <a:ext cx="0" cy="0"/>
          <a:chOff x="0" y="0"/>
          <a:chExt cx="0" cy="0"/>
        </a:xfrm>
      </p:grpSpPr>
      <p:sp>
        <p:nvSpPr>
          <p:cNvPr id="558" name="Google Shape;558;p35"/>
          <p:cNvSpPr/>
          <p:nvPr/>
        </p:nvSpPr>
        <p:spPr>
          <a:xfrm>
            <a:off x="439225" y="8936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767732"/>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doT.js / JavaScript</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https://olado.github.io/doT/index.html</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145356"/>
            <a:ext cx="2620500" cy="146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rgbClr val="0D086E"/>
                </a:solidFill>
                <a:latin typeface="Albert Sans"/>
                <a:ea typeface="Albert Sans"/>
                <a:cs typeface="Albert Sans"/>
                <a:sym typeface="Albert Sans"/>
              </a:rPr>
              <a:t>Um modelo de mecanismo para Javascript que promete ser rápido e sem dependências</a:t>
            </a:r>
            <a:endParaRPr sz="1100" dirty="0">
              <a:solidFill>
                <a:srgbClr val="0D086E"/>
              </a:solidFill>
              <a:latin typeface="Albert Sans"/>
              <a:ea typeface="Albert Sans"/>
              <a:cs typeface="Albert Sans"/>
              <a:sym typeface="Albert Sans"/>
            </a:endParaRPr>
          </a:p>
        </p:txBody>
      </p:sp>
      <p:sp>
        <p:nvSpPr>
          <p:cNvPr id="561" name="Google Shape;561;p35"/>
          <p:cNvSpPr/>
          <p:nvPr/>
        </p:nvSpPr>
        <p:spPr>
          <a:xfrm>
            <a:off x="4159022" y="8174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62" name="Google Shape;562;p35"/>
          <p:cNvSpPr txBox="1"/>
          <p:nvPr/>
        </p:nvSpPr>
        <p:spPr>
          <a:xfrm>
            <a:off x="5161224" y="505081"/>
            <a:ext cx="2004000" cy="650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Plates / PHP</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https://platesphp.com.</a:t>
            </a:r>
            <a:endParaRPr sz="600" b="1" dirty="0">
              <a:solidFill>
                <a:srgbClr val="0D086E"/>
              </a:solidFill>
              <a:latin typeface="Unbounded"/>
              <a:ea typeface="Unbounded"/>
              <a:cs typeface="Unbounded"/>
              <a:sym typeface="Unbounded"/>
            </a:endParaRPr>
          </a:p>
        </p:txBody>
      </p:sp>
      <p:sp>
        <p:nvSpPr>
          <p:cNvPr id="563" name="Google Shape;563;p35"/>
          <p:cNvSpPr txBox="1"/>
          <p:nvPr/>
        </p:nvSpPr>
        <p:spPr>
          <a:xfrm>
            <a:off x="5161225" y="1069156"/>
            <a:ext cx="3525600" cy="13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“Plates é um sistema de templates PHP nativo que é rápido, fácil de usar e fácil de estender. Ele é inspirado no excelente mecanismo de templates </a:t>
            </a:r>
            <a:r>
              <a:rPr lang="en" sz="1100">
                <a:solidFill>
                  <a:schemeClr val="accent3"/>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Twig</a:t>
            </a:r>
            <a:r>
              <a:rPr lang="en" sz="1100">
                <a:solidFill>
                  <a:schemeClr val="accent3"/>
                </a:solidFill>
                <a:latin typeface="Albert Sans"/>
                <a:ea typeface="Albert Sans"/>
                <a:cs typeface="Albert Sans"/>
                <a:sym typeface="Albert Sans"/>
              </a:rPr>
              <a:t> e se esforça para trazer funcionalidades modernas de linguagem de templates para templates PHP nativos”</a:t>
            </a:r>
            <a:endParaRPr sz="1100" dirty="0">
              <a:solidFill>
                <a:schemeClr val="accent3"/>
              </a:solidFill>
              <a:latin typeface="Albert Sans"/>
              <a:ea typeface="Albert Sans"/>
              <a:cs typeface="Albert Sans"/>
              <a:sym typeface="Albert Sans"/>
            </a:endParaRPr>
          </a:p>
        </p:txBody>
      </p:sp>
      <p:sp>
        <p:nvSpPr>
          <p:cNvPr id="564" name="Google Shape;564;p35"/>
          <p:cNvSpPr/>
          <p:nvPr/>
        </p:nvSpPr>
        <p:spPr>
          <a:xfrm>
            <a:off x="439225" y="27555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65" name="Google Shape;565;p35"/>
          <p:cNvSpPr txBox="1"/>
          <p:nvPr/>
        </p:nvSpPr>
        <p:spPr>
          <a:xfrm>
            <a:off x="1359208" y="2629658"/>
            <a:ext cx="23712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Jinja / Python</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https://jinja.palletsprojects.com/</a:t>
            </a:r>
            <a:endParaRPr sz="600" b="1" dirty="0">
              <a:solidFill>
                <a:srgbClr val="0D086E"/>
              </a:solidFill>
              <a:latin typeface="Unbounded"/>
              <a:ea typeface="Unbounded"/>
              <a:cs typeface="Unbounded"/>
              <a:sym typeface="Unbounded"/>
            </a:endParaRPr>
          </a:p>
        </p:txBody>
      </p:sp>
      <p:sp>
        <p:nvSpPr>
          <p:cNvPr id="566" name="Google Shape;566;p35"/>
          <p:cNvSpPr txBox="1"/>
          <p:nvPr/>
        </p:nvSpPr>
        <p:spPr>
          <a:xfrm>
            <a:off x="1359200" y="3007281"/>
            <a:ext cx="2620500" cy="17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accent3"/>
                </a:solidFill>
                <a:latin typeface="Albert Sans"/>
                <a:ea typeface="Albert Sans"/>
                <a:cs typeface="Albert Sans"/>
                <a:sym typeface="Albert Sans"/>
              </a:rPr>
              <a:t>“Jinja é um mecanismo de modelagem rápido, expressivo e extensível. Espaços reservados especiais no modelo permitem escrever código semelhante à sintaxe do Python. Em seguida, o modelo recebe dados para renderizar o documento final”</a:t>
            </a:r>
            <a:endParaRPr sz="1100" dirty="0">
              <a:solidFill>
                <a:schemeClr val="accent3"/>
              </a:solidFill>
              <a:latin typeface="Albert Sans"/>
              <a:ea typeface="Albert Sans"/>
              <a:cs typeface="Albert Sans"/>
              <a:sym typeface="Albert Sans"/>
            </a:endParaRPr>
          </a:p>
        </p:txBody>
      </p:sp>
      <p:sp>
        <p:nvSpPr>
          <p:cNvPr id="567" name="Google Shape;567;p35"/>
          <p:cNvSpPr/>
          <p:nvPr/>
        </p:nvSpPr>
        <p:spPr>
          <a:xfrm>
            <a:off x="4159022" y="26793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68" name="Google Shape;568;p35"/>
          <p:cNvSpPr txBox="1"/>
          <p:nvPr/>
        </p:nvSpPr>
        <p:spPr>
          <a:xfrm>
            <a:off x="5161224" y="2553458"/>
            <a:ext cx="29130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FreeMarker / Java</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https://freemarker.apache.org/</a:t>
            </a:r>
            <a:endParaRPr sz="600" b="1" dirty="0">
              <a:solidFill>
                <a:srgbClr val="0D086E"/>
              </a:solidFill>
              <a:latin typeface="Unbounded"/>
              <a:ea typeface="Unbounded"/>
              <a:cs typeface="Unbounded"/>
              <a:sym typeface="Unbounded"/>
            </a:endParaRPr>
          </a:p>
        </p:txBody>
      </p:sp>
      <p:sp>
        <p:nvSpPr>
          <p:cNvPr id="569" name="Google Shape;569;p35"/>
          <p:cNvSpPr txBox="1"/>
          <p:nvPr/>
        </p:nvSpPr>
        <p:spPr>
          <a:xfrm>
            <a:off x="5161225" y="2931081"/>
            <a:ext cx="3525600" cy="18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“Apache FreeMarker™ é um </a:t>
            </a:r>
            <a:r>
              <a:rPr lang="en" sz="1100" i="1">
                <a:solidFill>
                  <a:schemeClr val="accent3"/>
                </a:solidFill>
                <a:latin typeface="Albert Sans"/>
                <a:ea typeface="Albert Sans"/>
                <a:cs typeface="Albert Sans"/>
                <a:sym typeface="Albert Sans"/>
              </a:rPr>
              <a:t>mecanismo de modelo</a:t>
            </a:r>
            <a:r>
              <a:rPr lang="en" sz="1100">
                <a:solidFill>
                  <a:schemeClr val="accent3"/>
                </a:solidFill>
                <a:latin typeface="Albert Sans"/>
                <a:ea typeface="Albert Sans"/>
                <a:cs typeface="Albert Sans"/>
                <a:sym typeface="Albert Sans"/>
              </a:rPr>
              <a:t> : uma biblioteca Java para gerar saída de texto (páginas da web HTML, e-mails, arquivos de configuração, código-fonte, etc.) com base em modelos e dados variáveis. Os modelos são escritos na FreeMarker Template Language (FTL), que é uma linguagem simples e especializada (não uma linguagem de programação completa como PHP)”</a:t>
            </a:r>
            <a:endParaRPr sz="1100" dirty="0">
              <a:solidFill>
                <a:schemeClr val="accent3"/>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40944" y="1773954"/>
            <a:ext cx="9225887" cy="26352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a:t>
            </a:r>
            <a:r>
              <a:rPr lang="pt-BR" sz="4800" b="1" dirty="0"/>
              <a:t>s</a:t>
            </a:r>
            <a:r>
              <a:rPr lang="en" sz="4800" b="1" dirty="0"/>
              <a:t> mais específico</a:t>
            </a:r>
            <a:r>
              <a:rPr lang="pt-BR" sz="4800" b="1" dirty="0"/>
              <a:t>s</a:t>
            </a:r>
            <a:r>
              <a:rPr lang="en" sz="4800" b="1" dirty="0"/>
              <a:t> </a:t>
            </a:r>
            <a:r>
              <a:rPr lang="pt-BR" sz="4800" b="1" dirty="0"/>
              <a:t>de motores para JavaScript:</a:t>
            </a:r>
            <a:r>
              <a:rPr lang="en" sz="4800" b="1" dirty="0"/>
              <a:t> </a:t>
            </a:r>
            <a:endParaRPr sz="4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Mustache</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https://mustache.github.io/</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Ele pode ser usado não só com o JavaScript, mas também com... Ruby, Python, Erlang, Elixir, PHP, Perl, Raku, Objective-C, Java, C#/.NET, Android, C++, CFEngine, Go, Lua, ooc, ActionScript, ColdFusion, Scala, Clojure[Script], Clojure, Fantom, CoffeeScript, D, Haskell, XQuery, ASP, Io, Dart, Haxe, Delphi, Racket, Rust, OCaml, Swift, Bash, Julia, R, Crystal, Common Lisp, Nim, Pharo, Tcl, C, ABAP, Elm, Kotlin e SQL</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Pouca coisa, né?</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77854"/>
            <a:ext cx="3182100" cy="3935178"/>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Mustache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{{nome}}</a:t>
            </a:r>
          </a:p>
          <a:p>
            <a:pPr lvl="0">
              <a:lnSpc>
                <a:spcPct val="115000"/>
              </a:lnSpc>
            </a:pPr>
            <a:r>
              <a:rPr lang="pt-BR" sz="1100" dirty="0">
                <a:solidFill>
                  <a:srgbClr val="0D086E"/>
                </a:solidFill>
                <a:latin typeface="Albert Sans"/>
                <a:ea typeface="Albert Sans"/>
                <a:cs typeface="Albert Sans"/>
                <a:sym typeface="Albert Sans"/>
              </a:rPr>
              <a:t>Você acabou de ganhar {{valor}} reais!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r>
              <a:rPr lang="pt-BR" sz="1100" dirty="0">
                <a:solidFill>
                  <a:srgbClr val="0D086E"/>
                </a:solidFill>
                <a:latin typeface="Albert Sans"/>
                <a:ea typeface="Albert Sans"/>
                <a:cs typeface="Albert Sans"/>
                <a:sym typeface="Albert Sans"/>
              </a:rPr>
              <a:t>Bem, {{taxed_value}} reais, com impostos.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"Chris",</a:t>
            </a:r>
          </a:p>
          <a:p>
            <a:pPr lvl="0">
              <a:lnSpc>
                <a:spcPct val="115000"/>
              </a:lnSpc>
            </a:pPr>
            <a:r>
              <a:rPr lang="pt-BR" sz="1100" dirty="0">
                <a:solidFill>
                  <a:srgbClr val="0D086E"/>
                </a:solidFill>
                <a:latin typeface="Albert Sans"/>
                <a:ea typeface="Albert Sans"/>
                <a:cs typeface="Albert Sans"/>
                <a:sym typeface="Albert Sans"/>
              </a:rPr>
              <a:t>  “valor": 10000,</a:t>
            </a:r>
          </a:p>
          <a:p>
            <a:pPr lvl="0">
              <a:lnSpc>
                <a:spcPct val="115000"/>
              </a:lnSpc>
            </a:pPr>
            <a:r>
              <a:rPr lang="pt-BR" sz="1100" dirty="0">
                <a:solidFill>
                  <a:srgbClr val="0D086E"/>
                </a:solidFill>
                <a:latin typeface="Albert Sans"/>
                <a:ea typeface="Albert Sans"/>
                <a:cs typeface="Albert Sans"/>
                <a:sym typeface="Albert Sans"/>
              </a:rPr>
              <a:t>  “valor_taxado": 10000 - (10000 * 0.4),</a:t>
            </a:r>
          </a:p>
          <a:p>
            <a:pPr lvl="0">
              <a:lnSpc>
                <a:spcPct val="115000"/>
              </a:lnSpc>
            </a:pPr>
            <a:r>
              <a:rPr lang="pt-BR" sz="1100" dirty="0">
                <a:solidFill>
                  <a:srgbClr val="0D086E"/>
                </a:solidFill>
                <a:latin typeface="Albert Sans"/>
                <a:ea typeface="Albert Sans"/>
                <a:cs typeface="Albert Sans"/>
                <a:sym typeface="Albert Sans"/>
              </a:rPr>
              <a:t>  "in_br": true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Chris</a:t>
            </a:r>
          </a:p>
          <a:p>
            <a:pPr lvl="0">
              <a:lnSpc>
                <a:spcPct val="115000"/>
              </a:lnSpc>
            </a:pPr>
            <a:r>
              <a:rPr lang="pt-BR" sz="1100" dirty="0">
                <a:solidFill>
                  <a:srgbClr val="0D086E"/>
                </a:solidFill>
                <a:latin typeface="Albert Sans"/>
                <a:ea typeface="Albert Sans"/>
                <a:cs typeface="Albert Sans"/>
                <a:sym typeface="Albert Sans"/>
              </a:rPr>
              <a:t>Você acabou de ganhar 10000 reais!</a:t>
            </a:r>
          </a:p>
          <a:p>
            <a:pPr lvl="0">
              <a:lnSpc>
                <a:spcPct val="115000"/>
              </a:lnSpc>
            </a:pPr>
            <a:r>
              <a:rPr lang="pt-BR" sz="1100" dirty="0">
                <a:solidFill>
                  <a:srgbClr val="0D086E"/>
                </a:solidFill>
                <a:latin typeface="Albert Sans"/>
                <a:ea typeface="Albert Sans"/>
                <a:cs typeface="Albert Sans"/>
                <a:sym typeface="Albert Sans"/>
              </a:rPr>
              <a:t>Bem, 6000.0 reais, com impostos.</a:t>
            </a:r>
            <a:endParaRP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192207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4166" y="578025"/>
            <a:ext cx="7708993" cy="2332204"/>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O </a:t>
            </a:r>
            <a:r>
              <a:rPr lang="pt-BR" b="1" dirty="0">
                <a:solidFill>
                  <a:srgbClr val="0D086E"/>
                </a:solidFill>
                <a:latin typeface="Unbounded" panose="020B0604020202020204" charset="0"/>
                <a:ea typeface="Albert Sans"/>
                <a:cs typeface="Albert Sans"/>
                <a:sym typeface="Albert Sans"/>
              </a:rPr>
              <a:t>Mustache</a:t>
            </a:r>
            <a:r>
              <a:rPr lang="pt-BR" dirty="0">
                <a:solidFill>
                  <a:srgbClr val="0D086E"/>
                </a:solidFill>
                <a:latin typeface="Unbounded" panose="020B0604020202020204" charset="0"/>
                <a:ea typeface="Albert Sans"/>
                <a:cs typeface="Albert Sans"/>
                <a:sym typeface="Albert Sans"/>
              </a:rPr>
              <a:t> pode ser usado para HTML, arquivos de configuração, código-fonte - qualquer coisa. Funciona expandindo tags em um modelo usando valores fornecidos em um hash ou objeto.</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Chamamos isso de "sem lógica" porque não há instruções “if”, cláusulas “else” ou “loops for”. Em vez disso, existem apenas tags. Algumas tags são substituídas por um valor, outras por nada e outras por uma série de valores. Este documento explica os diferentes tipos de tags Moustache.</a:t>
            </a:r>
          </a:p>
        </p:txBody>
      </p:sp>
      <p:pic>
        <p:nvPicPr>
          <p:cNvPr id="8" name="Imagem 7">
            <a:extLst>
              <a:ext uri="{FF2B5EF4-FFF2-40B4-BE49-F238E27FC236}">
                <a16:creationId xmlns:a16="http://schemas.microsoft.com/office/drawing/2014/main" id="{91108870-7A7B-4DEF-B05B-F1E845B444CC}"/>
              </a:ext>
            </a:extLst>
          </p:cNvPr>
          <p:cNvPicPr>
            <a:picLocks noChangeAspect="1"/>
          </p:cNvPicPr>
          <p:nvPr/>
        </p:nvPicPr>
        <p:blipFill>
          <a:blip r:embed="rId3"/>
          <a:stretch>
            <a:fillRect/>
          </a:stretch>
        </p:blipFill>
        <p:spPr>
          <a:xfrm>
            <a:off x="3236066" y="2910229"/>
            <a:ext cx="2665192" cy="1966125"/>
          </a:xfrm>
          <a:prstGeom prst="rect">
            <a:avLst/>
          </a:prstGeom>
          <a:ln>
            <a:noFill/>
          </a:ln>
          <a:effectLst>
            <a:softEdge rad="112500"/>
          </a:effectLst>
        </p:spPr>
      </p:pic>
    </p:spTree>
    <p:extLst>
      <p:ext uri="{BB962C8B-B14F-4D97-AF65-F5344CB8AC3E}">
        <p14:creationId xmlns:p14="http://schemas.microsoft.com/office/powerpoint/2010/main" val="173100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JsRenderer</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https://www.jsviews.com/#jsrender</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Para conteúdo modelado no navegador ou em Node.js (com integração Express 4, Hapi e Browserify)</a:t>
            </a:r>
          </a:p>
          <a:p>
            <a:pPr lvl="0">
              <a:lnSpc>
                <a:spcPct val="115000"/>
              </a:lnSpc>
            </a:pPr>
            <a:r>
              <a:rPr lang="pt-BR" sz="1100" dirty="0">
                <a:solidFill>
                  <a:srgbClr val="0D086E"/>
                </a:solidFill>
                <a:latin typeface="Albert Sans"/>
                <a:ea typeface="Albert Sans"/>
                <a:cs typeface="Albert Sans"/>
                <a:sym typeface="Albert Sans"/>
              </a:rPr>
              <a:t>JsRender é um mecanismo de modelagem leve, mas poderoso, altamente extensível e otimizado para renderização de alto desempenho, sem dependência de DOM. Ele foi projetado para uso no navegador ou no Node.js, com ou sem jQuery</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2"/>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r>
              <a:rPr lang="pt-BR" sz="1100" dirty="0">
                <a:solidFill>
                  <a:srgbClr val="0D086E"/>
                </a:solidFill>
                <a:latin typeface="Albert Sans"/>
                <a:ea typeface="Albert Sans"/>
                <a:cs typeface="Albert Sans"/>
                <a:sym typeface="Albert Sans"/>
              </a:rPr>
              <a:t>   &lt;em&gt;Name:&lt;/em&gt; {{:nome}}</a:t>
            </a:r>
          </a:p>
          <a:p>
            <a:pPr lvl="0">
              <a:lnSpc>
                <a:spcPct val="115000"/>
              </a:lnSpc>
            </a:pPr>
            <a:r>
              <a:rPr lang="pt-BR" sz="1100" dirty="0">
                <a:solidFill>
                  <a:srgbClr val="0D086E"/>
                </a:solidFill>
                <a:latin typeface="Albert Sans"/>
                <a:ea typeface="Albert Sans"/>
                <a:cs typeface="Albert Sans"/>
                <a:sym typeface="Albert Sans"/>
              </a:rPr>
              <a:t>   {{if mostrarApelido &amp;&amp; apelido}}</a:t>
            </a:r>
          </a:p>
          <a:p>
            <a:pPr lvl="0">
              <a:lnSpc>
                <a:spcPct val="115000"/>
              </a:lnSpc>
            </a:pPr>
            <a:r>
              <a:rPr lang="pt-BR" sz="1100" dirty="0">
                <a:solidFill>
                  <a:srgbClr val="0D086E"/>
                </a:solidFill>
                <a:latin typeface="Albert Sans"/>
                <a:ea typeface="Albert Sans"/>
                <a:cs typeface="Albert Sans"/>
                <a:sym typeface="Albert Sans"/>
              </a:rPr>
              <a:t>      (É conhecido como &lt;em&gt;{{:apelido}}&lt;/em&gt;)</a:t>
            </a:r>
          </a:p>
          <a:p>
            <a:pPr lvl="0">
              <a:lnSpc>
                <a:spcPct val="115000"/>
              </a:lnSpc>
            </a:pPr>
            <a:r>
              <a:rPr lang="pt-BR" sz="1100" dirty="0">
                <a:solidFill>
                  <a:srgbClr val="0D086E"/>
                </a:solidFill>
                <a:latin typeface="Albert Sans"/>
                <a:ea typeface="Albert Sans"/>
                <a:cs typeface="Albert Sans"/>
                <a:sym typeface="Albert Sans"/>
              </a:rPr>
              <a:t>   {{/if}}</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"Robert",</a:t>
            </a:r>
          </a:p>
          <a:p>
            <a:pPr lvl="0">
              <a:lnSpc>
                <a:spcPct val="115000"/>
              </a:lnSpc>
            </a:pPr>
            <a:r>
              <a:rPr lang="pt-BR" sz="1100" dirty="0">
                <a:solidFill>
                  <a:srgbClr val="0D086E"/>
                </a:solidFill>
                <a:latin typeface="Albert Sans"/>
                <a:ea typeface="Albert Sans"/>
                <a:cs typeface="Albert Sans"/>
                <a:sym typeface="Albert Sans"/>
              </a:rPr>
              <a:t>    "apelido": "Bob",</a:t>
            </a:r>
          </a:p>
          <a:p>
            <a:pPr lvl="0">
              <a:lnSpc>
                <a:spcPct val="115000"/>
              </a:lnSpc>
            </a:pPr>
            <a:r>
              <a:rPr lang="pt-BR" sz="1100" dirty="0">
                <a:solidFill>
                  <a:srgbClr val="0D086E"/>
                </a:solidFill>
                <a:latin typeface="Albert Sans"/>
                <a:ea typeface="Albert Sans"/>
                <a:cs typeface="Albert Sans"/>
                <a:sym typeface="Albert Sans"/>
              </a:rPr>
              <a:t>    "mostrarApelido": true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"Susan",</a:t>
            </a:r>
          </a:p>
          <a:p>
            <a:pPr lvl="0">
              <a:lnSpc>
                <a:spcPct val="115000"/>
              </a:lnSpc>
            </a:pPr>
            <a:r>
              <a:rPr lang="pt-BR" sz="1100" dirty="0">
                <a:solidFill>
                  <a:srgbClr val="0D086E"/>
                </a:solidFill>
                <a:latin typeface="Albert Sans"/>
                <a:ea typeface="Albert Sans"/>
                <a:cs typeface="Albert Sans"/>
                <a:sym typeface="Albert Sans"/>
              </a:rPr>
              <a:t>    "apelido": "Sue",</a:t>
            </a:r>
          </a:p>
          <a:p>
            <a:pPr lvl="0">
              <a:lnSpc>
                <a:spcPct val="115000"/>
              </a:lnSpc>
            </a:pPr>
            <a:r>
              <a:rPr lang="pt-BR" sz="1100" dirty="0">
                <a:solidFill>
                  <a:srgbClr val="0D086E"/>
                </a:solidFill>
                <a:latin typeface="Albert Sans"/>
                <a:ea typeface="Albert Sans"/>
                <a:cs typeface="Albert Sans"/>
                <a:sym typeface="Albert Sans"/>
              </a:rPr>
              <a:t>    "mostrarApelido": false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Name: Robert (Goes by Bob)</a:t>
            </a:r>
          </a:p>
          <a:p>
            <a:pPr lvl="0">
              <a:lnSpc>
                <a:spcPct val="115000"/>
              </a:lnSpc>
            </a:pPr>
            <a:r>
              <a:rPr lang="en-US" sz="1100" dirty="0">
                <a:solidFill>
                  <a:srgbClr val="0D086E"/>
                </a:solidFill>
                <a:latin typeface="Albert Sans"/>
                <a:ea typeface="Albert Sans"/>
                <a:cs typeface="Albert Sans"/>
                <a:sym typeface="Albert Sans"/>
              </a:rPr>
              <a:t>Name: Susan</a:t>
            </a:r>
            <a:endParaRPr lang="pt-BR" sz="1100" dirty="0">
              <a:solidFill>
                <a:srgbClr val="0D086E"/>
              </a:solidFill>
              <a:latin typeface="Albert Sans"/>
              <a:ea typeface="Albert Sans"/>
              <a:cs typeface="Albert Sans"/>
              <a:sym typeface="Albert Sans"/>
            </a:endParaRPr>
          </a:p>
          <a:p>
            <a:pPr lvl="0">
              <a:lnSpc>
                <a:spcPct val="115000"/>
              </a:lnSpc>
            </a:pPr>
            <a:endParaRPr lang="pt-B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29054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22"/>
          <p:cNvGrpSpPr/>
          <p:nvPr/>
        </p:nvGrpSpPr>
        <p:grpSpPr>
          <a:xfrm rot="-5400000">
            <a:off x="6840238" y="-115216"/>
            <a:ext cx="686675" cy="2494400"/>
            <a:chOff x="7337188" y="695250"/>
            <a:chExt cx="686675" cy="2494400"/>
          </a:xfrm>
        </p:grpSpPr>
        <p:grpSp>
          <p:nvGrpSpPr>
            <p:cNvPr id="121" name="Google Shape;121;p22"/>
            <p:cNvGrpSpPr/>
            <p:nvPr/>
          </p:nvGrpSpPr>
          <p:grpSpPr>
            <a:xfrm>
              <a:off x="7337188" y="1602000"/>
              <a:ext cx="686675" cy="686625"/>
              <a:chOff x="2500200" y="1600050"/>
              <a:chExt cx="686675" cy="686625"/>
            </a:xfrm>
          </p:grpSpPr>
          <p:sp>
            <p:nvSpPr>
              <p:cNvPr id="122" name="Google Shape;122;p2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 name="Google Shape;124;p22"/>
            <p:cNvGrpSpPr/>
            <p:nvPr/>
          </p:nvGrpSpPr>
          <p:grpSpPr>
            <a:xfrm>
              <a:off x="7337188" y="695250"/>
              <a:ext cx="686675" cy="686700"/>
              <a:chOff x="2418150" y="474725"/>
              <a:chExt cx="686675" cy="686700"/>
            </a:xfrm>
          </p:grpSpPr>
          <p:sp>
            <p:nvSpPr>
              <p:cNvPr id="125" name="Google Shape;125;p2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22"/>
              <p:cNvGrpSpPr/>
              <p:nvPr/>
            </p:nvGrpSpPr>
            <p:grpSpPr>
              <a:xfrm>
                <a:off x="2418200" y="475175"/>
                <a:ext cx="671975" cy="679975"/>
                <a:chOff x="2418200" y="475175"/>
                <a:chExt cx="671975" cy="679975"/>
              </a:xfrm>
            </p:grpSpPr>
            <p:sp>
              <p:nvSpPr>
                <p:cNvPr id="127" name="Google Shape;127;p2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 name="Google Shape;132;p22"/>
            <p:cNvGrpSpPr/>
            <p:nvPr/>
          </p:nvGrpSpPr>
          <p:grpSpPr>
            <a:xfrm>
              <a:off x="7340063" y="2508675"/>
              <a:ext cx="680900" cy="680975"/>
              <a:chOff x="2499213" y="3116375"/>
              <a:chExt cx="680900" cy="680975"/>
            </a:xfrm>
          </p:grpSpPr>
          <p:sp>
            <p:nvSpPr>
              <p:cNvPr id="133" name="Google Shape;133;p2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 name="Google Shape;134;p22"/>
              <p:cNvGrpSpPr/>
              <p:nvPr/>
            </p:nvGrpSpPr>
            <p:grpSpPr>
              <a:xfrm>
                <a:off x="2526975" y="3144175"/>
                <a:ext cx="625375" cy="625375"/>
                <a:chOff x="2526975" y="3144175"/>
                <a:chExt cx="625375" cy="625375"/>
              </a:xfrm>
            </p:grpSpPr>
            <p:grpSp>
              <p:nvGrpSpPr>
                <p:cNvPr id="135" name="Google Shape;135;p22"/>
                <p:cNvGrpSpPr/>
                <p:nvPr/>
              </p:nvGrpSpPr>
              <p:grpSpPr>
                <a:xfrm>
                  <a:off x="2526975" y="3144175"/>
                  <a:ext cx="625375" cy="625375"/>
                  <a:chOff x="2526975" y="3144175"/>
                  <a:chExt cx="625375" cy="625375"/>
                </a:xfrm>
              </p:grpSpPr>
              <p:sp>
                <p:nvSpPr>
                  <p:cNvPr id="136" name="Google Shape;136;p2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2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44" name="Google Shape;144;p22"/>
          <p:cNvGrpSpPr/>
          <p:nvPr/>
        </p:nvGrpSpPr>
        <p:grpSpPr>
          <a:xfrm>
            <a:off x="878825" y="978212"/>
            <a:ext cx="1743003" cy="424158"/>
            <a:chOff x="1077075" y="4279425"/>
            <a:chExt cx="1743003" cy="424158"/>
          </a:xfrm>
        </p:grpSpPr>
        <p:sp>
          <p:nvSpPr>
            <p:cNvPr id="145" name="Google Shape;145;p2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2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9" name="Google Shape;149;p22"/>
          <p:cNvPicPr preferRelativeResize="0"/>
          <p:nvPr/>
        </p:nvPicPr>
        <p:blipFill>
          <a:blip r:embed="rId3">
            <a:alphaModFix/>
          </a:blip>
          <a:stretch>
            <a:fillRect/>
          </a:stretch>
        </p:blipFill>
        <p:spPr>
          <a:xfrm>
            <a:off x="3092750" y="1894075"/>
            <a:ext cx="4479350" cy="2336675"/>
          </a:xfrm>
          <a:prstGeom prst="rect">
            <a:avLst/>
          </a:prstGeom>
          <a:noFill/>
          <a:ln>
            <a:noFill/>
          </a:ln>
        </p:spPr>
      </p:pic>
      <p:sp>
        <p:nvSpPr>
          <p:cNvPr id="150" name="Google Shape;150;p22"/>
          <p:cNvSpPr txBox="1">
            <a:spLocks noGrp="1"/>
          </p:cNvSpPr>
          <p:nvPr>
            <p:ph type="ctrTitle"/>
          </p:nvPr>
        </p:nvSpPr>
        <p:spPr>
          <a:xfrm>
            <a:off x="381057" y="1894075"/>
            <a:ext cx="2018194" cy="5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Isso aqui?</a:t>
            </a:r>
            <a:endParaRPr sz="2400" b="0" dirty="0"/>
          </a:p>
        </p:txBody>
      </p:sp>
      <p:cxnSp>
        <p:nvCxnSpPr>
          <p:cNvPr id="151" name="Google Shape;151;p22"/>
          <p:cNvCxnSpPr>
            <a:cxnSpLocks/>
            <a:stCxn id="150" idx="3"/>
            <a:endCxn id="149" idx="1"/>
          </p:cNvCxnSpPr>
          <p:nvPr/>
        </p:nvCxnSpPr>
        <p:spPr>
          <a:xfrm>
            <a:off x="2399251" y="2160925"/>
            <a:ext cx="693499" cy="901488"/>
          </a:xfrm>
          <a:prstGeom prst="curvedConnector3">
            <a:avLst>
              <a:gd name="adj1" fmla="val 50000"/>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1666035"/>
            <a:ext cx="7708993" cy="1811429"/>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JsRender é usado para renderização de modelos em strings baseada em dados, prontos para inserção no DOM.</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Também é utilizado pelo JsViews Plataforma, que adiciona vinculação de dados a modelos JsRender e fornece uma plataforma MVVM completa para criar facilmente aplicativos e sites interativos de página única baseados em dados.</a:t>
            </a:r>
          </a:p>
        </p:txBody>
      </p:sp>
    </p:spTree>
    <p:extLst>
      <p:ext uri="{BB962C8B-B14F-4D97-AF65-F5344CB8AC3E}">
        <p14:creationId xmlns:p14="http://schemas.microsoft.com/office/powerpoint/2010/main" val="287376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SquirrellyJS</a:t>
            </a:r>
          </a:p>
          <a:p>
            <a:pPr lvl="0">
              <a:lnSpc>
                <a:spcPct val="115000"/>
              </a:lnSpc>
            </a:pPr>
            <a:r>
              <a:rPr lang="pt-BR" sz="600" b="1" dirty="0">
                <a:solidFill>
                  <a:srgbClr val="0D086E"/>
                </a:solidFill>
                <a:latin typeface="Unbounded"/>
                <a:ea typeface="Unbounded"/>
                <a:cs typeface="Unbounded"/>
                <a:sym typeface="Unbounded"/>
              </a:rPr>
              <a:t>https://squirrelly.js.org/</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Squirrelly é um mecanismo de modelo escrito em JavaScript</a:t>
            </a:r>
          </a:p>
          <a:p>
            <a:pPr lvl="0">
              <a:lnSpc>
                <a:spcPct val="115000"/>
              </a:lnSpc>
            </a:pPr>
            <a:r>
              <a:rPr lang="pt-BR" sz="1100" dirty="0">
                <a:solidFill>
                  <a:srgbClr val="0D086E"/>
                </a:solidFill>
                <a:latin typeface="Albert Sans"/>
                <a:ea typeface="Albert Sans"/>
                <a:cs typeface="Albert Sans"/>
                <a:sym typeface="Albert Sans"/>
              </a:rPr>
              <a:t>Com o Squirrelly, você pode escrever modelos extremamente rápidos e que podem ser renderizados em milissegundos, no lado do servidor ou no lado do cliente</a:t>
            </a:r>
          </a:p>
          <a:p>
            <a:pPr lvl="0">
              <a:lnSpc>
                <a:spcPct val="115000"/>
              </a:lnSpc>
            </a:pPr>
            <a:r>
              <a:rPr lang="pt-BR" sz="1100" dirty="0">
                <a:solidFill>
                  <a:srgbClr val="0D086E"/>
                </a:solidFill>
                <a:latin typeface="Albert Sans"/>
                <a:ea typeface="Albert Sans"/>
                <a:cs typeface="Albert Sans"/>
                <a:sym typeface="Albert Sans"/>
              </a:rPr>
              <a:t>Squirrelly não limita você apenas ao HTML - você pode usá-lo com qualquer linguagem, e delimitadores personalizados evitam erros de análise</a:t>
            </a:r>
          </a:p>
          <a:p>
            <a:pPr lvl="0">
              <a:lnSpc>
                <a:spcPct val="115000"/>
              </a:lnSpc>
            </a:pPr>
            <a:r>
              <a:rPr lang="pt-BR" sz="1100" dirty="0">
                <a:solidFill>
                  <a:srgbClr val="0D086E"/>
                </a:solidFill>
                <a:latin typeface="Albert Sans"/>
                <a:ea typeface="Albert Sans"/>
                <a:cs typeface="Albert Sans"/>
                <a:sym typeface="Albert Sans"/>
              </a:rPr>
              <a:t>Também é minúsculo ( ~4 KB compactado com gzip ), tem 0 dependências e é extremamente rápido</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1240709"/>
            <a:ext cx="31821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Olá {{it.nome}}!</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"Ada Lovelace“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Olá Ada Lovelace</a:t>
            </a:r>
          </a:p>
          <a:p>
            <a:pPr lvl="0">
              <a:lnSpc>
                <a:spcPct val="115000"/>
              </a:lnSpc>
            </a:pPr>
            <a:endParaRPr lang="pt-BR" sz="1100" dirty="0">
              <a:solidFill>
                <a:srgbClr val="0D086E"/>
              </a:solidFill>
              <a:latin typeface="Albert Sans"/>
              <a:ea typeface="Albert Sans"/>
              <a:cs typeface="Albert Sans"/>
              <a:sym typeface="Albert Sans"/>
            </a:endParaRPr>
          </a:p>
        </p:txBody>
      </p:sp>
      <p:pic>
        <p:nvPicPr>
          <p:cNvPr id="4" name="Gráfico 3">
            <a:extLst>
              <a:ext uri="{FF2B5EF4-FFF2-40B4-BE49-F238E27FC236}">
                <a16:creationId xmlns:a16="http://schemas.microsoft.com/office/drawing/2014/main" id="{D006311A-ECA8-4B7F-A057-8F72F4D644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21" y="4912042"/>
            <a:ext cx="316326" cy="231458"/>
          </a:xfrm>
          <a:prstGeom prst="rect">
            <a:avLst/>
          </a:prstGeom>
        </p:spPr>
      </p:pic>
    </p:spTree>
    <p:extLst>
      <p:ext uri="{BB962C8B-B14F-4D97-AF65-F5344CB8AC3E}">
        <p14:creationId xmlns:p14="http://schemas.microsoft.com/office/powerpoint/2010/main" val="172451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2118892"/>
            <a:ext cx="7708993" cy="905715"/>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Possui uma sintaxe rica, mas permite usar sintaxe JavaScript válida dentro de seus modelos. Todos os modelos do Squirrelly são compilados em JavaScript simples e compreensível</a:t>
            </a:r>
          </a:p>
        </p:txBody>
      </p:sp>
    </p:spTree>
    <p:extLst>
      <p:ext uri="{BB962C8B-B14F-4D97-AF65-F5344CB8AC3E}">
        <p14:creationId xmlns:p14="http://schemas.microsoft.com/office/powerpoint/2010/main" val="19825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Template7</a:t>
            </a:r>
          </a:p>
          <a:p>
            <a:pPr lvl="0">
              <a:lnSpc>
                <a:spcPct val="115000"/>
              </a:lnSpc>
            </a:pPr>
            <a:r>
              <a:rPr lang="pt-BR" sz="600" b="1" dirty="0">
                <a:solidFill>
                  <a:srgbClr val="0D086E"/>
                </a:solidFill>
                <a:latin typeface="Unbounded"/>
                <a:ea typeface="Unbounded"/>
                <a:cs typeface="Unbounded"/>
                <a:sym typeface="Unbounded"/>
              </a:rPr>
              <a:t>https://www.idangero.us/template7/</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Template7 é um mecanismo de modelo JavaScript voltado para dispositivos móveis com sintaxe semelhante a Handlebars . É usado como mecanismo de modelo padrão no Framework7</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É ultraleve (cerca de 1 KB reduzido e compactado) e extremamente rápido (até 2 a 3 vezes mais rápido que o Handlebars no Safari móvel).</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3"/>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r>
              <a:rPr lang="pt-BR" sz="1100" dirty="0">
                <a:solidFill>
                  <a:srgbClr val="0D086E"/>
                </a:solidFill>
                <a:latin typeface="Albert Sans"/>
                <a:ea typeface="Albert Sans"/>
                <a:cs typeface="Albert Sans"/>
                <a:sym typeface="Albert Sans"/>
              </a:rPr>
              <a:t>   Olá, meu nome é {{nome}} {{sobrenome}}</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'John',</a:t>
            </a:r>
          </a:p>
          <a:p>
            <a:pPr lvl="0">
              <a:lnSpc>
                <a:spcPct val="115000"/>
              </a:lnSpc>
            </a:pPr>
            <a:r>
              <a:rPr lang="pt-BR" sz="1100" dirty="0">
                <a:solidFill>
                  <a:srgbClr val="0D086E"/>
                </a:solidFill>
                <a:latin typeface="Albert Sans"/>
                <a:ea typeface="Albert Sans"/>
                <a:cs typeface="Albert Sans"/>
                <a:sym typeface="Albert Sans"/>
              </a:rPr>
              <a:t>    sobrenome: 'Doe’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   Olá, meu nome é </a:t>
            </a:r>
            <a:r>
              <a:rPr lang="en-US" sz="1100" dirty="0">
                <a:solidFill>
                  <a:srgbClr val="0D086E"/>
                </a:solidFill>
                <a:latin typeface="Albert Sans"/>
                <a:ea typeface="Albert Sans"/>
                <a:cs typeface="Albert Sans"/>
                <a:sym typeface="Albert Sans"/>
              </a:rPr>
              <a:t>John Doe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p:txBody>
      </p:sp>
      <p:pic>
        <p:nvPicPr>
          <p:cNvPr id="3" name="Imagem 2">
            <a:extLst>
              <a:ext uri="{FF2B5EF4-FFF2-40B4-BE49-F238E27FC236}">
                <a16:creationId xmlns:a16="http://schemas.microsoft.com/office/drawing/2014/main" id="{146C8E71-53C9-4A6D-A525-369CF1774A44}"/>
              </a:ext>
            </a:extLst>
          </p:cNvPr>
          <p:cNvPicPr>
            <a:picLocks noChangeAspect="1"/>
          </p:cNvPicPr>
          <p:nvPr/>
        </p:nvPicPr>
        <p:blipFill>
          <a:blip r:embed="rId3"/>
          <a:stretch>
            <a:fillRect/>
          </a:stretch>
        </p:blipFill>
        <p:spPr>
          <a:xfrm rot="20840633">
            <a:off x="8572195" y="4765558"/>
            <a:ext cx="718641" cy="404640"/>
          </a:xfrm>
          <a:prstGeom prst="rect">
            <a:avLst/>
          </a:prstGeom>
        </p:spPr>
      </p:pic>
    </p:spTree>
    <p:extLst>
      <p:ext uri="{BB962C8B-B14F-4D97-AF65-F5344CB8AC3E}">
        <p14:creationId xmlns:p14="http://schemas.microsoft.com/office/powerpoint/2010/main" val="146564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802881" y="1757386"/>
            <a:ext cx="7538238" cy="16207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 mais específico: o doT.js </a:t>
            </a:r>
            <a:endParaRPr sz="4800" b="1" dirty="0"/>
          </a:p>
        </p:txBody>
      </p:sp>
    </p:spTree>
    <p:extLst>
      <p:ext uri="{BB962C8B-B14F-4D97-AF65-F5344CB8AC3E}">
        <p14:creationId xmlns:p14="http://schemas.microsoft.com/office/powerpoint/2010/main" val="154252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0" name="Imagem 19">
            <a:extLst>
              <a:ext uri="{FF2B5EF4-FFF2-40B4-BE49-F238E27FC236}">
                <a16:creationId xmlns:a16="http://schemas.microsoft.com/office/drawing/2014/main" id="{6B971E91-0D1D-4F35-A6A8-F3936E5C7EFA}"/>
              </a:ext>
            </a:extLst>
          </p:cNvPr>
          <p:cNvPicPr>
            <a:picLocks noChangeAspect="1"/>
          </p:cNvPicPr>
          <p:nvPr/>
        </p:nvPicPr>
        <p:blipFill>
          <a:blip r:embed="rId3"/>
          <a:stretch>
            <a:fillRect/>
          </a:stretch>
        </p:blipFill>
        <p:spPr>
          <a:xfrm>
            <a:off x="1771788" y="738298"/>
            <a:ext cx="5600423" cy="4193246"/>
          </a:xfrm>
          <a:prstGeom prst="rect">
            <a:avLst/>
          </a:prstGeom>
        </p:spPr>
      </p:pic>
    </p:spTree>
    <p:extLst>
      <p:ext uri="{BB962C8B-B14F-4D97-AF65-F5344CB8AC3E}">
        <p14:creationId xmlns:p14="http://schemas.microsoft.com/office/powerpoint/2010/main" val="170837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607"/>
        <p:cNvGrpSpPr/>
        <p:nvPr/>
      </p:nvGrpSpPr>
      <p:grpSpPr>
        <a:xfrm>
          <a:off x="0" y="0"/>
          <a:ext cx="0" cy="0"/>
          <a:chOff x="0" y="0"/>
          <a:chExt cx="0" cy="0"/>
        </a:xfrm>
      </p:grpSpPr>
      <p:sp>
        <p:nvSpPr>
          <p:cNvPr id="608" name="Google Shape;608;p37"/>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37"/>
          <p:cNvGrpSpPr/>
          <p:nvPr/>
        </p:nvGrpSpPr>
        <p:grpSpPr>
          <a:xfrm>
            <a:off x="8087425" y="4260659"/>
            <a:ext cx="686700" cy="686675"/>
            <a:chOff x="5936375" y="788647"/>
            <a:chExt cx="686700" cy="686675"/>
          </a:xfrm>
        </p:grpSpPr>
        <p:sp>
          <p:nvSpPr>
            <p:cNvPr id="610" name="Google Shape;610;p37"/>
            <p:cNvSpPr/>
            <p:nvPr/>
          </p:nvSpPr>
          <p:spPr>
            <a:xfrm rot="-5400000">
              <a:off x="5936388" y="788634"/>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1" name="Google Shape;611;p37"/>
            <p:cNvGrpSpPr/>
            <p:nvPr/>
          </p:nvGrpSpPr>
          <p:grpSpPr>
            <a:xfrm rot="-5400000">
              <a:off x="5940825" y="799297"/>
              <a:ext cx="671975" cy="679975"/>
              <a:chOff x="2418200" y="475175"/>
              <a:chExt cx="671975" cy="679975"/>
            </a:xfrm>
          </p:grpSpPr>
          <p:sp>
            <p:nvSpPr>
              <p:cNvPr id="612" name="Google Shape;612;p3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 name="Google Shape;553;p34">
            <a:extLst>
              <a:ext uri="{FF2B5EF4-FFF2-40B4-BE49-F238E27FC236}">
                <a16:creationId xmlns:a16="http://schemas.microsoft.com/office/drawing/2014/main" id="{D768DBEC-A854-47D5-A976-262A9F712286}"/>
              </a:ext>
            </a:extLst>
          </p:cNvPr>
          <p:cNvSpPr txBox="1">
            <a:spLocks/>
          </p:cNvSpPr>
          <p:nvPr/>
        </p:nvSpPr>
        <p:spPr>
          <a:xfrm>
            <a:off x="0" y="754276"/>
            <a:ext cx="9144000" cy="9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algn="ctr"/>
            <a:r>
              <a:rPr lang="pt-BR" dirty="0"/>
              <a:t>Créditos</a:t>
            </a:r>
          </a:p>
        </p:txBody>
      </p:sp>
      <p:sp>
        <p:nvSpPr>
          <p:cNvPr id="12" name="Google Shape;385;p29">
            <a:extLst>
              <a:ext uri="{FF2B5EF4-FFF2-40B4-BE49-F238E27FC236}">
                <a16:creationId xmlns:a16="http://schemas.microsoft.com/office/drawing/2014/main" id="{F8841692-E62B-4217-B55E-2D4A8AC0F2B3}"/>
              </a:ext>
            </a:extLst>
          </p:cNvPr>
          <p:cNvSpPr txBox="1">
            <a:spLocks/>
          </p:cNvSpPr>
          <p:nvPr/>
        </p:nvSpPr>
        <p:spPr>
          <a:xfrm>
            <a:off x="239350" y="1211197"/>
            <a:ext cx="8430900" cy="1265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Integrantes:</a:t>
            </a:r>
          </a:p>
          <a:p>
            <a:pPr marL="152400">
              <a:buSzPts val="1200"/>
            </a:pPr>
            <a:endParaRPr lang="pt-BR" sz="1200" b="0" dirty="0"/>
          </a:p>
          <a:p>
            <a:pPr marL="457200" indent="-304800">
              <a:buSzPts val="1200"/>
              <a:buFont typeface="Unbounded"/>
              <a:buChar char="●"/>
            </a:pPr>
            <a:r>
              <a:rPr lang="pt-BR" sz="1200" b="0" dirty="0"/>
              <a:t>Francine Pereira Fusão </a:t>
            </a:r>
          </a:p>
          <a:p>
            <a:pPr marL="457200" indent="-304800">
              <a:buSzPts val="1200"/>
              <a:buFont typeface="Unbounded"/>
              <a:buChar char="●"/>
            </a:pPr>
            <a:r>
              <a:rPr lang="pt-BR" sz="1200" b="0" dirty="0"/>
              <a:t>Guilherme Pardo</a:t>
            </a:r>
          </a:p>
          <a:p>
            <a:pPr marL="457200" indent="-304800">
              <a:buSzPts val="1200"/>
              <a:buFont typeface="Unbounded"/>
              <a:buChar char="●"/>
            </a:pPr>
            <a:r>
              <a:rPr lang="pt-BR" sz="1200" b="0" dirty="0"/>
              <a:t>Luan Magarão de França</a:t>
            </a:r>
          </a:p>
          <a:p>
            <a:pPr marL="457200" indent="-304800">
              <a:buSzPts val="1200"/>
              <a:buFont typeface="Unbounded"/>
              <a:buChar char="●"/>
            </a:pPr>
            <a:r>
              <a:rPr lang="pt-BR" sz="1200" b="0" dirty="0"/>
              <a:t>Lucas Barcia López Hellmann </a:t>
            </a:r>
          </a:p>
          <a:p>
            <a:pPr marL="457200" indent="-304800">
              <a:buSzPts val="1200"/>
              <a:buFont typeface="Unbounded"/>
              <a:buChar char="●"/>
            </a:pPr>
            <a:r>
              <a:rPr lang="pt-BR" sz="1200" b="0" dirty="0"/>
              <a:t>Matheus Henrique Tomelin Mafra </a:t>
            </a:r>
          </a:p>
          <a:p>
            <a:pPr marL="457200" indent="-304800">
              <a:buSzPts val="1200"/>
              <a:buFont typeface="Unbounded"/>
              <a:buChar char="●"/>
            </a:pPr>
            <a:r>
              <a:rPr lang="pt-BR" sz="1200" b="0" dirty="0"/>
              <a:t>Mel Godri</a:t>
            </a:r>
          </a:p>
          <a:p>
            <a:pPr marL="152400">
              <a:buSzPts val="1200"/>
            </a:pPr>
            <a:endParaRPr lang="pt-BR" sz="1200" b="0" dirty="0"/>
          </a:p>
          <a:p>
            <a:r>
              <a:rPr lang="pt-BR" sz="2400" dirty="0"/>
              <a:t> </a:t>
            </a:r>
          </a:p>
        </p:txBody>
      </p:sp>
      <p:sp>
        <p:nvSpPr>
          <p:cNvPr id="14" name="Google Shape;385;p29">
            <a:extLst>
              <a:ext uri="{FF2B5EF4-FFF2-40B4-BE49-F238E27FC236}">
                <a16:creationId xmlns:a16="http://schemas.microsoft.com/office/drawing/2014/main" id="{31746415-7596-47D0-8C5E-AFAAA8724F24}"/>
              </a:ext>
            </a:extLst>
          </p:cNvPr>
          <p:cNvSpPr txBox="1">
            <a:spLocks/>
          </p:cNvSpPr>
          <p:nvPr/>
        </p:nvSpPr>
        <p:spPr>
          <a:xfrm>
            <a:off x="239350" y="3023135"/>
            <a:ext cx="8430900" cy="1573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Fontes:</a:t>
            </a:r>
          </a:p>
          <a:p>
            <a:pPr marL="457200" indent="-304800">
              <a:buSzPts val="1200"/>
              <a:buFont typeface="Unbounded"/>
              <a:buChar char="●"/>
            </a:pPr>
            <a:endParaRPr lang="pt-BR" sz="1200" b="0" dirty="0"/>
          </a:p>
          <a:p>
            <a:pPr marL="457200" indent="-304800">
              <a:buSzPts val="1200"/>
              <a:buFont typeface="Unbounded"/>
              <a:buChar char="●"/>
            </a:pPr>
            <a:r>
              <a:rPr lang="pt-BR" sz="1200" b="0" dirty="0"/>
              <a:t> </a:t>
            </a:r>
            <a:r>
              <a:rPr lang="pt-BR" sz="1200" b="0" dirty="0">
                <a:hlinkClick r:id="rId3"/>
              </a:rPr>
              <a:t>https://pt.stackoverflow.com/questions/220996/o-que-%c3%a9-motor-de-template</a:t>
            </a:r>
            <a:endParaRPr lang="pt-BR" sz="1200" b="0" dirty="0"/>
          </a:p>
          <a:p>
            <a:pPr marL="457200" indent="-304800">
              <a:buSzPts val="1200"/>
              <a:buFont typeface="Unbounded"/>
              <a:buChar char="●"/>
            </a:pPr>
            <a:r>
              <a:rPr lang="pt-BR" sz="1200" b="0" dirty="0">
                <a:hlinkClick r:id="rId4"/>
              </a:rPr>
              <a:t>https://rafaelcarvalho.tv/template/</a:t>
            </a:r>
            <a:endParaRPr lang="pt-BR" sz="1200" b="0" dirty="0"/>
          </a:p>
          <a:p>
            <a:r>
              <a:rPr lang="pt-BR"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3"/>
          <p:cNvGrpSpPr/>
          <p:nvPr/>
        </p:nvGrpSpPr>
        <p:grpSpPr>
          <a:xfrm rot="-5400000">
            <a:off x="6840238" y="-115216"/>
            <a:ext cx="686675" cy="2494400"/>
            <a:chOff x="7337188" y="695250"/>
            <a:chExt cx="686675" cy="2494400"/>
          </a:xfrm>
        </p:grpSpPr>
        <p:grpSp>
          <p:nvGrpSpPr>
            <p:cNvPr id="157" name="Google Shape;157;p23"/>
            <p:cNvGrpSpPr/>
            <p:nvPr/>
          </p:nvGrpSpPr>
          <p:grpSpPr>
            <a:xfrm>
              <a:off x="7337188" y="1602000"/>
              <a:ext cx="686675" cy="686625"/>
              <a:chOff x="2500200" y="1600050"/>
              <a:chExt cx="686675" cy="686625"/>
            </a:xfrm>
          </p:grpSpPr>
          <p:sp>
            <p:nvSpPr>
              <p:cNvPr id="158" name="Google Shape;158;p2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23"/>
            <p:cNvGrpSpPr/>
            <p:nvPr/>
          </p:nvGrpSpPr>
          <p:grpSpPr>
            <a:xfrm>
              <a:off x="7337188" y="695250"/>
              <a:ext cx="686675" cy="686700"/>
              <a:chOff x="2418150" y="474725"/>
              <a:chExt cx="686675" cy="686700"/>
            </a:xfrm>
          </p:grpSpPr>
          <p:sp>
            <p:nvSpPr>
              <p:cNvPr id="161" name="Google Shape;161;p2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2" name="Google Shape;162;p23"/>
              <p:cNvGrpSpPr/>
              <p:nvPr/>
            </p:nvGrpSpPr>
            <p:grpSpPr>
              <a:xfrm>
                <a:off x="2418200" y="475175"/>
                <a:ext cx="671975" cy="679975"/>
                <a:chOff x="2418200" y="475175"/>
                <a:chExt cx="671975" cy="679975"/>
              </a:xfrm>
            </p:grpSpPr>
            <p:sp>
              <p:nvSpPr>
                <p:cNvPr id="163" name="Google Shape;163;p2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8" name="Google Shape;168;p23"/>
            <p:cNvGrpSpPr/>
            <p:nvPr/>
          </p:nvGrpSpPr>
          <p:grpSpPr>
            <a:xfrm>
              <a:off x="7340063" y="2508675"/>
              <a:ext cx="680900" cy="680975"/>
              <a:chOff x="2499213" y="3116375"/>
              <a:chExt cx="680900" cy="680975"/>
            </a:xfrm>
          </p:grpSpPr>
          <p:sp>
            <p:nvSpPr>
              <p:cNvPr id="169" name="Google Shape;169;p2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0" name="Google Shape;170;p23"/>
              <p:cNvGrpSpPr/>
              <p:nvPr/>
            </p:nvGrpSpPr>
            <p:grpSpPr>
              <a:xfrm>
                <a:off x="2526975" y="3144175"/>
                <a:ext cx="625375" cy="625375"/>
                <a:chOff x="2526975" y="3144175"/>
                <a:chExt cx="625375" cy="625375"/>
              </a:xfrm>
            </p:grpSpPr>
            <p:grpSp>
              <p:nvGrpSpPr>
                <p:cNvPr id="171" name="Google Shape;171;p23"/>
                <p:cNvGrpSpPr/>
                <p:nvPr/>
              </p:nvGrpSpPr>
              <p:grpSpPr>
                <a:xfrm>
                  <a:off x="2526975" y="3144175"/>
                  <a:ext cx="625375" cy="625375"/>
                  <a:chOff x="2526975" y="3144175"/>
                  <a:chExt cx="625375" cy="625375"/>
                </a:xfrm>
              </p:grpSpPr>
              <p:sp>
                <p:nvSpPr>
                  <p:cNvPr id="172" name="Google Shape;172;p2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2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80" name="Google Shape;180;p23"/>
          <p:cNvGrpSpPr/>
          <p:nvPr/>
        </p:nvGrpSpPr>
        <p:grpSpPr>
          <a:xfrm>
            <a:off x="878825" y="978212"/>
            <a:ext cx="1743003" cy="424158"/>
            <a:chOff x="1077075" y="4279425"/>
            <a:chExt cx="1743003" cy="424158"/>
          </a:xfrm>
        </p:grpSpPr>
        <p:sp>
          <p:nvSpPr>
            <p:cNvPr id="181" name="Google Shape;181;p2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 name="Google Shape;184;p23"/>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5" name="Google Shape;185;p23"/>
          <p:cNvPicPr preferRelativeResize="0"/>
          <p:nvPr/>
        </p:nvPicPr>
        <p:blipFill>
          <a:blip r:embed="rId3">
            <a:alphaModFix/>
          </a:blip>
          <a:stretch>
            <a:fillRect/>
          </a:stretch>
        </p:blipFill>
        <p:spPr>
          <a:xfrm>
            <a:off x="4114125" y="1551522"/>
            <a:ext cx="3363377" cy="3363377"/>
          </a:xfrm>
          <a:prstGeom prst="rect">
            <a:avLst/>
          </a:prstGeom>
          <a:noFill/>
          <a:ln>
            <a:noFill/>
          </a:ln>
        </p:spPr>
      </p:pic>
      <p:sp>
        <p:nvSpPr>
          <p:cNvPr id="186" name="Google Shape;186;p23"/>
          <p:cNvSpPr txBox="1">
            <a:spLocks noGrp="1"/>
          </p:cNvSpPr>
          <p:nvPr>
            <p:ph type="ctrTitle"/>
          </p:nvPr>
        </p:nvSpPr>
        <p:spPr>
          <a:xfrm>
            <a:off x="328874" y="1816475"/>
            <a:ext cx="42498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Ou uma banda de rock? A Motörhead?</a:t>
            </a:r>
            <a:endParaRPr sz="2400" b="0" dirty="0"/>
          </a:p>
        </p:txBody>
      </p:sp>
      <p:cxnSp>
        <p:nvCxnSpPr>
          <p:cNvPr id="187" name="Google Shape;187;p23"/>
          <p:cNvCxnSpPr>
            <a:stCxn id="186" idx="2"/>
            <a:endCxn id="185" idx="1"/>
          </p:cNvCxnSpPr>
          <p:nvPr/>
        </p:nvCxnSpPr>
        <p:spPr>
          <a:xfrm rot="16200000" flipH="1">
            <a:off x="3080631" y="2199717"/>
            <a:ext cx="406636" cy="1660351"/>
          </a:xfrm>
          <a:prstGeom prst="curvedConnector2">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ctrTitle"/>
          </p:nvPr>
        </p:nvSpPr>
        <p:spPr>
          <a:xfrm>
            <a:off x="889674" y="2189657"/>
            <a:ext cx="7364651" cy="764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É claro que não, né?</a:t>
            </a:r>
            <a:endParaRPr sz="4800" dirty="0"/>
          </a:p>
        </p:txBody>
      </p:sp>
      <p:grpSp>
        <p:nvGrpSpPr>
          <p:cNvPr id="193" name="Google Shape;193;p24"/>
          <p:cNvGrpSpPr/>
          <p:nvPr/>
        </p:nvGrpSpPr>
        <p:grpSpPr>
          <a:xfrm rot="-5400000">
            <a:off x="6840238" y="-115216"/>
            <a:ext cx="686675" cy="2494400"/>
            <a:chOff x="7337188" y="695250"/>
            <a:chExt cx="686675" cy="2494400"/>
          </a:xfrm>
        </p:grpSpPr>
        <p:grpSp>
          <p:nvGrpSpPr>
            <p:cNvPr id="194" name="Google Shape;194;p24"/>
            <p:cNvGrpSpPr/>
            <p:nvPr/>
          </p:nvGrpSpPr>
          <p:grpSpPr>
            <a:xfrm>
              <a:off x="7337188" y="1602000"/>
              <a:ext cx="686675" cy="686625"/>
              <a:chOff x="2500200" y="1600050"/>
              <a:chExt cx="686675" cy="686625"/>
            </a:xfrm>
          </p:grpSpPr>
          <p:sp>
            <p:nvSpPr>
              <p:cNvPr id="195" name="Google Shape;195;p2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24"/>
            <p:cNvGrpSpPr/>
            <p:nvPr/>
          </p:nvGrpSpPr>
          <p:grpSpPr>
            <a:xfrm>
              <a:off x="7337188" y="695250"/>
              <a:ext cx="686675" cy="686700"/>
              <a:chOff x="2418150" y="474725"/>
              <a:chExt cx="686675" cy="686700"/>
            </a:xfrm>
          </p:grpSpPr>
          <p:sp>
            <p:nvSpPr>
              <p:cNvPr id="198" name="Google Shape;198;p2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 name="Google Shape;199;p24"/>
              <p:cNvGrpSpPr/>
              <p:nvPr/>
            </p:nvGrpSpPr>
            <p:grpSpPr>
              <a:xfrm>
                <a:off x="2418200" y="475175"/>
                <a:ext cx="671975" cy="679975"/>
                <a:chOff x="2418200" y="475175"/>
                <a:chExt cx="671975" cy="679975"/>
              </a:xfrm>
            </p:grpSpPr>
            <p:sp>
              <p:nvSpPr>
                <p:cNvPr id="200" name="Google Shape;200;p2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5" name="Google Shape;205;p24"/>
            <p:cNvGrpSpPr/>
            <p:nvPr/>
          </p:nvGrpSpPr>
          <p:grpSpPr>
            <a:xfrm>
              <a:off x="7340063" y="2508675"/>
              <a:ext cx="680900" cy="680975"/>
              <a:chOff x="2499213" y="3116375"/>
              <a:chExt cx="680900" cy="680975"/>
            </a:xfrm>
          </p:grpSpPr>
          <p:sp>
            <p:nvSpPr>
              <p:cNvPr id="206" name="Google Shape;206;p2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7" name="Google Shape;207;p24"/>
              <p:cNvGrpSpPr/>
              <p:nvPr/>
            </p:nvGrpSpPr>
            <p:grpSpPr>
              <a:xfrm>
                <a:off x="2526975" y="3144175"/>
                <a:ext cx="625375" cy="625375"/>
                <a:chOff x="2526975" y="3144175"/>
                <a:chExt cx="625375" cy="625375"/>
              </a:xfrm>
            </p:grpSpPr>
            <p:grpSp>
              <p:nvGrpSpPr>
                <p:cNvPr id="208" name="Google Shape;208;p24"/>
                <p:cNvGrpSpPr/>
                <p:nvPr/>
              </p:nvGrpSpPr>
              <p:grpSpPr>
                <a:xfrm>
                  <a:off x="2526975" y="3144175"/>
                  <a:ext cx="625375" cy="625375"/>
                  <a:chOff x="2526975" y="3144175"/>
                  <a:chExt cx="625375" cy="625375"/>
                </a:xfrm>
              </p:grpSpPr>
              <p:sp>
                <p:nvSpPr>
                  <p:cNvPr id="209" name="Google Shape;209;p2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 name="Google Shape;216;p2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17" name="Google Shape;217;p24"/>
          <p:cNvGrpSpPr/>
          <p:nvPr/>
        </p:nvGrpSpPr>
        <p:grpSpPr>
          <a:xfrm>
            <a:off x="878825" y="1359212"/>
            <a:ext cx="1743003" cy="424158"/>
            <a:chOff x="1077075" y="4279425"/>
            <a:chExt cx="1743003" cy="424158"/>
          </a:xfrm>
        </p:grpSpPr>
        <p:sp>
          <p:nvSpPr>
            <p:cNvPr id="218" name="Google Shape;218;p2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 name="Google Shape;221;p2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ctrTitle"/>
          </p:nvPr>
        </p:nvSpPr>
        <p:spPr>
          <a:xfrm>
            <a:off x="391750" y="712450"/>
            <a:ext cx="53505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Na verdade…</a:t>
            </a:r>
            <a:endParaRPr sz="4800" dirty="0"/>
          </a:p>
        </p:txBody>
      </p:sp>
      <p:grpSp>
        <p:nvGrpSpPr>
          <p:cNvPr id="227" name="Google Shape;227;p25"/>
          <p:cNvGrpSpPr/>
          <p:nvPr/>
        </p:nvGrpSpPr>
        <p:grpSpPr>
          <a:xfrm rot="-5400000">
            <a:off x="6840238" y="-115216"/>
            <a:ext cx="686675" cy="2494400"/>
            <a:chOff x="7337188" y="695250"/>
            <a:chExt cx="686675" cy="2494400"/>
          </a:xfrm>
        </p:grpSpPr>
        <p:grpSp>
          <p:nvGrpSpPr>
            <p:cNvPr id="228" name="Google Shape;228;p25"/>
            <p:cNvGrpSpPr/>
            <p:nvPr/>
          </p:nvGrpSpPr>
          <p:grpSpPr>
            <a:xfrm>
              <a:off x="7337188" y="1602000"/>
              <a:ext cx="686675" cy="686625"/>
              <a:chOff x="2500200" y="1600050"/>
              <a:chExt cx="686675" cy="686625"/>
            </a:xfrm>
          </p:grpSpPr>
          <p:sp>
            <p:nvSpPr>
              <p:cNvPr id="229" name="Google Shape;229;p25"/>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5"/>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 name="Google Shape;231;p25"/>
            <p:cNvGrpSpPr/>
            <p:nvPr/>
          </p:nvGrpSpPr>
          <p:grpSpPr>
            <a:xfrm>
              <a:off x="7337188" y="695250"/>
              <a:ext cx="686675" cy="686700"/>
              <a:chOff x="2418150" y="474725"/>
              <a:chExt cx="686675" cy="686700"/>
            </a:xfrm>
          </p:grpSpPr>
          <p:sp>
            <p:nvSpPr>
              <p:cNvPr id="232" name="Google Shape;232;p25"/>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 name="Google Shape;233;p25"/>
              <p:cNvGrpSpPr/>
              <p:nvPr/>
            </p:nvGrpSpPr>
            <p:grpSpPr>
              <a:xfrm>
                <a:off x="2418200" y="475175"/>
                <a:ext cx="671975" cy="679975"/>
                <a:chOff x="2418200" y="475175"/>
                <a:chExt cx="671975" cy="679975"/>
              </a:xfrm>
            </p:grpSpPr>
            <p:sp>
              <p:nvSpPr>
                <p:cNvPr id="234" name="Google Shape;234;p25"/>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5"/>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5"/>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5"/>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5"/>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9" name="Google Shape;239;p25"/>
            <p:cNvGrpSpPr/>
            <p:nvPr/>
          </p:nvGrpSpPr>
          <p:grpSpPr>
            <a:xfrm>
              <a:off x="7340063" y="2508675"/>
              <a:ext cx="680900" cy="680975"/>
              <a:chOff x="2499213" y="3116375"/>
              <a:chExt cx="680900" cy="680975"/>
            </a:xfrm>
          </p:grpSpPr>
          <p:sp>
            <p:nvSpPr>
              <p:cNvPr id="240" name="Google Shape;240;p25"/>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 name="Google Shape;241;p25"/>
              <p:cNvGrpSpPr/>
              <p:nvPr/>
            </p:nvGrpSpPr>
            <p:grpSpPr>
              <a:xfrm>
                <a:off x="2526975" y="3144175"/>
                <a:ext cx="625375" cy="625375"/>
                <a:chOff x="2526975" y="3144175"/>
                <a:chExt cx="625375" cy="625375"/>
              </a:xfrm>
            </p:grpSpPr>
            <p:grpSp>
              <p:nvGrpSpPr>
                <p:cNvPr id="242" name="Google Shape;242;p25"/>
                <p:cNvGrpSpPr/>
                <p:nvPr/>
              </p:nvGrpSpPr>
              <p:grpSpPr>
                <a:xfrm>
                  <a:off x="2526975" y="3144175"/>
                  <a:ext cx="625375" cy="625375"/>
                  <a:chOff x="2526975" y="3144175"/>
                  <a:chExt cx="625375" cy="625375"/>
                </a:xfrm>
              </p:grpSpPr>
              <p:sp>
                <p:nvSpPr>
                  <p:cNvPr id="243" name="Google Shape;243;p25"/>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5"/>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5"/>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5"/>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5"/>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5"/>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5"/>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 name="Google Shape;250;p25"/>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251" name="Google Shape;251;p25"/>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5"/>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a:t>Para começo de conversa, basicamente, um template é um esqueleto de como você quer a cara do seu site e etc… Como esse slide aqui, por exemplo;</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Então um motor de template é algo que pega o texto do seu código e faz algumas substituições nele para que ele fique de acordo com alguma “regra de organização” que você quer para ele;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Os motores de template, quando são usados, entendem que cada letra escrita neles vai ser usada depois para a tal da “regra de organização” que o usuário quer fazer com ele.</a:t>
            </a:r>
            <a:endParaRPr sz="1200" dirty="0"/>
          </a:p>
          <a:p>
            <a:pPr marL="0" lvl="0" indent="0" algn="l" rtl="0">
              <a:spcBef>
                <a:spcPts val="0"/>
              </a:spcBef>
              <a:spcAft>
                <a:spcPts val="0"/>
              </a:spcAft>
              <a:buNone/>
            </a:pPr>
            <a:r>
              <a:rPr lang="en" sz="2400"/>
              <a:t>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6"/>
          <p:cNvGrpSpPr/>
          <p:nvPr/>
        </p:nvGrpSpPr>
        <p:grpSpPr>
          <a:xfrm rot="-5400000">
            <a:off x="6840238" y="-115216"/>
            <a:ext cx="686675" cy="2494400"/>
            <a:chOff x="7337188" y="695250"/>
            <a:chExt cx="686675" cy="2494400"/>
          </a:xfrm>
        </p:grpSpPr>
        <p:grpSp>
          <p:nvGrpSpPr>
            <p:cNvPr id="258" name="Google Shape;258;p26"/>
            <p:cNvGrpSpPr/>
            <p:nvPr/>
          </p:nvGrpSpPr>
          <p:grpSpPr>
            <a:xfrm>
              <a:off x="7337188" y="1602000"/>
              <a:ext cx="686675" cy="686625"/>
              <a:chOff x="2500200" y="1600050"/>
              <a:chExt cx="686675" cy="686625"/>
            </a:xfrm>
          </p:grpSpPr>
          <p:sp>
            <p:nvSpPr>
              <p:cNvPr id="259" name="Google Shape;259;p2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26"/>
            <p:cNvGrpSpPr/>
            <p:nvPr/>
          </p:nvGrpSpPr>
          <p:grpSpPr>
            <a:xfrm>
              <a:off x="7337188" y="695250"/>
              <a:ext cx="686675" cy="686700"/>
              <a:chOff x="2418150" y="474725"/>
              <a:chExt cx="686675" cy="686700"/>
            </a:xfrm>
          </p:grpSpPr>
          <p:sp>
            <p:nvSpPr>
              <p:cNvPr id="262" name="Google Shape;262;p2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3" name="Google Shape;263;p26"/>
              <p:cNvGrpSpPr/>
              <p:nvPr/>
            </p:nvGrpSpPr>
            <p:grpSpPr>
              <a:xfrm>
                <a:off x="2418200" y="475175"/>
                <a:ext cx="671975" cy="679975"/>
                <a:chOff x="2418200" y="475175"/>
                <a:chExt cx="671975" cy="679975"/>
              </a:xfrm>
            </p:grpSpPr>
            <p:sp>
              <p:nvSpPr>
                <p:cNvPr id="264" name="Google Shape;264;p2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9" name="Google Shape;269;p26"/>
            <p:cNvGrpSpPr/>
            <p:nvPr/>
          </p:nvGrpSpPr>
          <p:grpSpPr>
            <a:xfrm>
              <a:off x="7340063" y="2508675"/>
              <a:ext cx="680900" cy="680975"/>
              <a:chOff x="2499213" y="3116375"/>
              <a:chExt cx="680900" cy="680975"/>
            </a:xfrm>
          </p:grpSpPr>
          <p:sp>
            <p:nvSpPr>
              <p:cNvPr id="270" name="Google Shape;270;p2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 name="Google Shape;271;p26"/>
              <p:cNvGrpSpPr/>
              <p:nvPr/>
            </p:nvGrpSpPr>
            <p:grpSpPr>
              <a:xfrm>
                <a:off x="2526975" y="3144175"/>
                <a:ext cx="625375" cy="625375"/>
                <a:chOff x="2526975" y="3144175"/>
                <a:chExt cx="625375" cy="625375"/>
              </a:xfrm>
            </p:grpSpPr>
            <p:grpSp>
              <p:nvGrpSpPr>
                <p:cNvPr id="272" name="Google Shape;272;p26"/>
                <p:cNvGrpSpPr/>
                <p:nvPr/>
              </p:nvGrpSpPr>
              <p:grpSpPr>
                <a:xfrm>
                  <a:off x="2526975" y="3144175"/>
                  <a:ext cx="625375" cy="625375"/>
                  <a:chOff x="2526975" y="3144175"/>
                  <a:chExt cx="625375" cy="625375"/>
                </a:xfrm>
              </p:grpSpPr>
              <p:sp>
                <p:nvSpPr>
                  <p:cNvPr id="273" name="Google Shape;273;p2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81" name="Google Shape;281;p26"/>
          <p:cNvGrpSpPr/>
          <p:nvPr/>
        </p:nvGrpSpPr>
        <p:grpSpPr>
          <a:xfrm>
            <a:off x="878825" y="1359212"/>
            <a:ext cx="1743003" cy="424158"/>
            <a:chOff x="1077075" y="4279425"/>
            <a:chExt cx="1743003" cy="424158"/>
          </a:xfrm>
        </p:grpSpPr>
        <p:sp>
          <p:nvSpPr>
            <p:cNvPr id="282" name="Google Shape;282;p2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2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6"/>
          <p:cNvSpPr txBox="1">
            <a:spLocks noGrp="1"/>
          </p:cNvSpPr>
          <p:nvPr>
            <p:ph type="ctrTitle"/>
          </p:nvPr>
        </p:nvSpPr>
        <p:spPr>
          <a:xfrm>
            <a:off x="931086" y="1776547"/>
            <a:ext cx="7281828" cy="2358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“Mas eles são uma linguagem de programação?”</a:t>
            </a:r>
            <a:endParaRPr sz="4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ctrTitle"/>
          </p:nvPr>
        </p:nvSpPr>
        <p:spPr>
          <a:xfrm>
            <a:off x="380866" y="2182983"/>
            <a:ext cx="8382268" cy="777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Meu parceiro, é óbvio…</a:t>
            </a:r>
            <a:endParaRPr sz="4800" dirty="0"/>
          </a:p>
        </p:txBody>
      </p:sp>
      <p:grpSp>
        <p:nvGrpSpPr>
          <p:cNvPr id="292" name="Google Shape;292;p27"/>
          <p:cNvGrpSpPr/>
          <p:nvPr/>
        </p:nvGrpSpPr>
        <p:grpSpPr>
          <a:xfrm rot="-5400000">
            <a:off x="6840238" y="-115216"/>
            <a:ext cx="686675" cy="2494400"/>
            <a:chOff x="7337188" y="695250"/>
            <a:chExt cx="686675" cy="2494400"/>
          </a:xfrm>
        </p:grpSpPr>
        <p:grpSp>
          <p:nvGrpSpPr>
            <p:cNvPr id="293" name="Google Shape;293;p27"/>
            <p:cNvGrpSpPr/>
            <p:nvPr/>
          </p:nvGrpSpPr>
          <p:grpSpPr>
            <a:xfrm>
              <a:off x="7337188" y="1602000"/>
              <a:ext cx="686675" cy="686625"/>
              <a:chOff x="2500200" y="1600050"/>
              <a:chExt cx="686675" cy="686625"/>
            </a:xfrm>
          </p:grpSpPr>
          <p:sp>
            <p:nvSpPr>
              <p:cNvPr id="294" name="Google Shape;294;p27"/>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7"/>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27"/>
            <p:cNvGrpSpPr/>
            <p:nvPr/>
          </p:nvGrpSpPr>
          <p:grpSpPr>
            <a:xfrm>
              <a:off x="7337188" y="695250"/>
              <a:ext cx="686675" cy="686700"/>
              <a:chOff x="2418150" y="474725"/>
              <a:chExt cx="686675" cy="686700"/>
            </a:xfrm>
          </p:grpSpPr>
          <p:sp>
            <p:nvSpPr>
              <p:cNvPr id="297" name="Google Shape;297;p27"/>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27"/>
              <p:cNvGrpSpPr/>
              <p:nvPr/>
            </p:nvGrpSpPr>
            <p:grpSpPr>
              <a:xfrm>
                <a:off x="2418200" y="475175"/>
                <a:ext cx="671975" cy="679975"/>
                <a:chOff x="2418200" y="475175"/>
                <a:chExt cx="671975" cy="679975"/>
              </a:xfrm>
            </p:grpSpPr>
            <p:sp>
              <p:nvSpPr>
                <p:cNvPr id="299" name="Google Shape;299;p2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04" name="Google Shape;304;p27"/>
            <p:cNvGrpSpPr/>
            <p:nvPr/>
          </p:nvGrpSpPr>
          <p:grpSpPr>
            <a:xfrm>
              <a:off x="7340063" y="2508675"/>
              <a:ext cx="680900" cy="680975"/>
              <a:chOff x="2499213" y="3116375"/>
              <a:chExt cx="680900" cy="680975"/>
            </a:xfrm>
          </p:grpSpPr>
          <p:sp>
            <p:nvSpPr>
              <p:cNvPr id="305" name="Google Shape;305;p27"/>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6" name="Google Shape;306;p27"/>
              <p:cNvGrpSpPr/>
              <p:nvPr/>
            </p:nvGrpSpPr>
            <p:grpSpPr>
              <a:xfrm>
                <a:off x="2526975" y="3144175"/>
                <a:ext cx="625375" cy="625375"/>
                <a:chOff x="2526975" y="3144175"/>
                <a:chExt cx="625375" cy="625375"/>
              </a:xfrm>
            </p:grpSpPr>
            <p:grpSp>
              <p:nvGrpSpPr>
                <p:cNvPr id="307" name="Google Shape;307;p27"/>
                <p:cNvGrpSpPr/>
                <p:nvPr/>
              </p:nvGrpSpPr>
              <p:grpSpPr>
                <a:xfrm>
                  <a:off x="2526975" y="3144175"/>
                  <a:ext cx="625375" cy="625375"/>
                  <a:chOff x="2526975" y="3144175"/>
                  <a:chExt cx="625375" cy="625375"/>
                </a:xfrm>
              </p:grpSpPr>
              <p:sp>
                <p:nvSpPr>
                  <p:cNvPr id="308" name="Google Shape;308;p27"/>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7"/>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7"/>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7"/>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7"/>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7"/>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7"/>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 name="Google Shape;315;p27"/>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16" name="Google Shape;316;p27"/>
          <p:cNvGrpSpPr/>
          <p:nvPr/>
        </p:nvGrpSpPr>
        <p:grpSpPr>
          <a:xfrm>
            <a:off x="878825" y="1359212"/>
            <a:ext cx="1743003" cy="424158"/>
            <a:chOff x="1077075" y="4279425"/>
            <a:chExt cx="1743003" cy="424158"/>
          </a:xfrm>
        </p:grpSpPr>
        <p:sp>
          <p:nvSpPr>
            <p:cNvPr id="317" name="Google Shape;317;p27"/>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7"/>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7"/>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27"/>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ctrTitle"/>
          </p:nvPr>
        </p:nvSpPr>
        <p:spPr>
          <a:xfrm>
            <a:off x="2707012" y="2138097"/>
            <a:ext cx="3740801" cy="8673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Que não!!!</a:t>
            </a:r>
            <a:endParaRPr sz="4800" dirty="0"/>
          </a:p>
        </p:txBody>
      </p:sp>
      <p:grpSp>
        <p:nvGrpSpPr>
          <p:cNvPr id="326" name="Google Shape;326;p28"/>
          <p:cNvGrpSpPr/>
          <p:nvPr/>
        </p:nvGrpSpPr>
        <p:grpSpPr>
          <a:xfrm rot="-5400000">
            <a:off x="6840238" y="-115216"/>
            <a:ext cx="686675" cy="2494400"/>
            <a:chOff x="7337188" y="695250"/>
            <a:chExt cx="686675" cy="2494400"/>
          </a:xfrm>
        </p:grpSpPr>
        <p:grpSp>
          <p:nvGrpSpPr>
            <p:cNvPr id="327" name="Google Shape;327;p28"/>
            <p:cNvGrpSpPr/>
            <p:nvPr/>
          </p:nvGrpSpPr>
          <p:grpSpPr>
            <a:xfrm>
              <a:off x="7337188" y="1602000"/>
              <a:ext cx="686675" cy="686625"/>
              <a:chOff x="2500200" y="1600050"/>
              <a:chExt cx="686675" cy="686625"/>
            </a:xfrm>
          </p:grpSpPr>
          <p:sp>
            <p:nvSpPr>
              <p:cNvPr id="328" name="Google Shape;328;p28"/>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8"/>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28"/>
            <p:cNvGrpSpPr/>
            <p:nvPr/>
          </p:nvGrpSpPr>
          <p:grpSpPr>
            <a:xfrm>
              <a:off x="7337188" y="695250"/>
              <a:ext cx="686675" cy="686700"/>
              <a:chOff x="2418150" y="474725"/>
              <a:chExt cx="686675" cy="686700"/>
            </a:xfrm>
          </p:grpSpPr>
          <p:sp>
            <p:nvSpPr>
              <p:cNvPr id="331" name="Google Shape;331;p28"/>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28"/>
              <p:cNvGrpSpPr/>
              <p:nvPr/>
            </p:nvGrpSpPr>
            <p:grpSpPr>
              <a:xfrm>
                <a:off x="2418200" y="475175"/>
                <a:ext cx="671975" cy="679975"/>
                <a:chOff x="2418200" y="475175"/>
                <a:chExt cx="671975" cy="679975"/>
              </a:xfrm>
            </p:grpSpPr>
            <p:sp>
              <p:nvSpPr>
                <p:cNvPr id="333" name="Google Shape;333;p28"/>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8"/>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8"/>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8"/>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8"/>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8" name="Google Shape;338;p28"/>
            <p:cNvGrpSpPr/>
            <p:nvPr/>
          </p:nvGrpSpPr>
          <p:grpSpPr>
            <a:xfrm>
              <a:off x="7340063" y="2508675"/>
              <a:ext cx="680900" cy="680975"/>
              <a:chOff x="2499213" y="3116375"/>
              <a:chExt cx="680900" cy="680975"/>
            </a:xfrm>
          </p:grpSpPr>
          <p:sp>
            <p:nvSpPr>
              <p:cNvPr id="339" name="Google Shape;339;p28"/>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28"/>
              <p:cNvGrpSpPr/>
              <p:nvPr/>
            </p:nvGrpSpPr>
            <p:grpSpPr>
              <a:xfrm>
                <a:off x="2526975" y="3144175"/>
                <a:ext cx="625375" cy="625375"/>
                <a:chOff x="2526975" y="3144175"/>
                <a:chExt cx="625375" cy="625375"/>
              </a:xfrm>
            </p:grpSpPr>
            <p:grpSp>
              <p:nvGrpSpPr>
                <p:cNvPr id="341" name="Google Shape;341;p28"/>
                <p:cNvGrpSpPr/>
                <p:nvPr/>
              </p:nvGrpSpPr>
              <p:grpSpPr>
                <a:xfrm>
                  <a:off x="2526975" y="3144175"/>
                  <a:ext cx="625375" cy="625375"/>
                  <a:chOff x="2526975" y="3144175"/>
                  <a:chExt cx="625375" cy="625375"/>
                </a:xfrm>
              </p:grpSpPr>
              <p:sp>
                <p:nvSpPr>
                  <p:cNvPr id="342" name="Google Shape;342;p28"/>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8"/>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8"/>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8"/>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8"/>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8"/>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8"/>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9" name="Google Shape;349;p28"/>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0" name="Google Shape;350;p28"/>
          <p:cNvGrpSpPr/>
          <p:nvPr/>
        </p:nvGrpSpPr>
        <p:grpSpPr>
          <a:xfrm>
            <a:off x="878825" y="1359212"/>
            <a:ext cx="1743003" cy="424158"/>
            <a:chOff x="1077075" y="4279425"/>
            <a:chExt cx="1743003" cy="424158"/>
          </a:xfrm>
        </p:grpSpPr>
        <p:sp>
          <p:nvSpPr>
            <p:cNvPr id="351" name="Google Shape;351;p28"/>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8"/>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8"/>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 name="Google Shape;354;p28"/>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ctrTitle"/>
          </p:nvPr>
        </p:nvSpPr>
        <p:spPr>
          <a:xfrm>
            <a:off x="391750" y="712450"/>
            <a:ext cx="55446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t>Esses caras…</a:t>
            </a:r>
            <a:endParaRPr sz="4800" b="1" dirty="0"/>
          </a:p>
        </p:txBody>
      </p:sp>
      <p:grpSp>
        <p:nvGrpSpPr>
          <p:cNvPr id="360" name="Google Shape;360;p29"/>
          <p:cNvGrpSpPr/>
          <p:nvPr/>
        </p:nvGrpSpPr>
        <p:grpSpPr>
          <a:xfrm rot="-5400000">
            <a:off x="6840238" y="-115216"/>
            <a:ext cx="686675" cy="2494400"/>
            <a:chOff x="7337188" y="695250"/>
            <a:chExt cx="686675" cy="2494400"/>
          </a:xfrm>
        </p:grpSpPr>
        <p:grpSp>
          <p:nvGrpSpPr>
            <p:cNvPr id="361" name="Google Shape;361;p29"/>
            <p:cNvGrpSpPr/>
            <p:nvPr/>
          </p:nvGrpSpPr>
          <p:grpSpPr>
            <a:xfrm>
              <a:off x="7337188" y="1602000"/>
              <a:ext cx="686675" cy="686625"/>
              <a:chOff x="2500200" y="1600050"/>
              <a:chExt cx="686675" cy="686625"/>
            </a:xfrm>
          </p:grpSpPr>
          <p:sp>
            <p:nvSpPr>
              <p:cNvPr id="362" name="Google Shape;362;p29"/>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9"/>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 name="Google Shape;364;p29"/>
            <p:cNvGrpSpPr/>
            <p:nvPr/>
          </p:nvGrpSpPr>
          <p:grpSpPr>
            <a:xfrm>
              <a:off x="7337188" y="695250"/>
              <a:ext cx="686675" cy="686700"/>
              <a:chOff x="2418150" y="474725"/>
              <a:chExt cx="686675" cy="686700"/>
            </a:xfrm>
          </p:grpSpPr>
          <p:sp>
            <p:nvSpPr>
              <p:cNvPr id="365" name="Google Shape;365;p29"/>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6" name="Google Shape;366;p29"/>
              <p:cNvGrpSpPr/>
              <p:nvPr/>
            </p:nvGrpSpPr>
            <p:grpSpPr>
              <a:xfrm>
                <a:off x="2418200" y="475175"/>
                <a:ext cx="671975" cy="679975"/>
                <a:chOff x="2418200" y="475175"/>
                <a:chExt cx="671975" cy="679975"/>
              </a:xfrm>
            </p:grpSpPr>
            <p:sp>
              <p:nvSpPr>
                <p:cNvPr id="367" name="Google Shape;367;p29"/>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9"/>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9"/>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9"/>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9"/>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72" name="Google Shape;372;p29"/>
            <p:cNvGrpSpPr/>
            <p:nvPr/>
          </p:nvGrpSpPr>
          <p:grpSpPr>
            <a:xfrm>
              <a:off x="7340063" y="2508675"/>
              <a:ext cx="680900" cy="680975"/>
              <a:chOff x="2499213" y="3116375"/>
              <a:chExt cx="680900" cy="680975"/>
            </a:xfrm>
          </p:grpSpPr>
          <p:sp>
            <p:nvSpPr>
              <p:cNvPr id="373" name="Google Shape;373;p29"/>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4" name="Google Shape;374;p29"/>
              <p:cNvGrpSpPr/>
              <p:nvPr/>
            </p:nvGrpSpPr>
            <p:grpSpPr>
              <a:xfrm>
                <a:off x="2526975" y="3144175"/>
                <a:ext cx="625375" cy="625375"/>
                <a:chOff x="2526975" y="3144175"/>
                <a:chExt cx="625375" cy="625375"/>
              </a:xfrm>
            </p:grpSpPr>
            <p:grpSp>
              <p:nvGrpSpPr>
                <p:cNvPr id="375" name="Google Shape;375;p29"/>
                <p:cNvGrpSpPr/>
                <p:nvPr/>
              </p:nvGrpSpPr>
              <p:grpSpPr>
                <a:xfrm>
                  <a:off x="2526975" y="3144175"/>
                  <a:ext cx="625375" cy="625375"/>
                  <a:chOff x="2526975" y="3144175"/>
                  <a:chExt cx="625375" cy="625375"/>
                </a:xfrm>
              </p:grpSpPr>
              <p:sp>
                <p:nvSpPr>
                  <p:cNvPr id="376" name="Google Shape;376;p29"/>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9"/>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9"/>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9"/>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9"/>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9"/>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9"/>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 name="Google Shape;383;p29"/>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84" name="Google Shape;384;p29"/>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9"/>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dirty="0"/>
              <a:t>Até podem carregar uma linguagem de programação, mas isso não quer dizer que eles sejam uma;</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Eles têm a função de facilitar os textos, fazendo com que esses mesmos textos soem mais ou menos naturais e mais confortáveis para as pessoas que estão vendo ele de fora (sem contar com as personalizações que dá para fazer nos seus próprios trechos e linhas);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Como no própio Word, em que ele tem um mecanismo de gabarito que dá uma olhada no seu texto, vê se ele está certo, e tenta corrigir todos os seus erros. </a:t>
            </a:r>
            <a:endParaRPr sz="1200" dirty="0"/>
          </a:p>
          <a:p>
            <a:pPr marL="0" lvl="0" indent="0" algn="l" rtl="0">
              <a:spcBef>
                <a:spcPts val="0"/>
              </a:spcBef>
              <a:spcAft>
                <a:spcPts val="0"/>
              </a:spcAft>
              <a:buNone/>
            </a:pPr>
            <a:r>
              <a:rPr lang="en" sz="2400" dirty="0"/>
              <a:t> </a:t>
            </a:r>
            <a:endParaRPr sz="2400" dirty="0"/>
          </a:p>
        </p:txBody>
      </p:sp>
    </p:spTree>
  </p:cSld>
  <p:clrMapOvr>
    <a:masterClrMapping/>
  </p:clrMapOvr>
</p:sld>
</file>

<file path=ppt/theme/theme1.xml><?xml version="1.0" encoding="utf-8"?>
<a:theme xmlns:a="http://schemas.openxmlformats.org/drawingml/2006/main"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1518</Words>
  <Application>Microsoft Office PowerPoint</Application>
  <PresentationFormat>Apresentação na tela (16:9)</PresentationFormat>
  <Paragraphs>159</Paragraphs>
  <Slides>26</Slides>
  <Notes>26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Albert Sans</vt:lpstr>
      <vt:lpstr>Unbounded</vt:lpstr>
      <vt:lpstr>Arial</vt:lpstr>
      <vt:lpstr>Bebas Neue</vt:lpstr>
      <vt:lpstr>How to Make a Mind Map by Slidesgo</vt:lpstr>
      <vt:lpstr>Apresentação de Programação Web</vt:lpstr>
      <vt:lpstr>Isso aqui?</vt:lpstr>
      <vt:lpstr>Ou uma banda de rock? A Motörhead?</vt:lpstr>
      <vt:lpstr>É claro que não, né?</vt:lpstr>
      <vt:lpstr>Na verdade…</vt:lpstr>
      <vt:lpstr>“Mas eles são uma linguagem de programação?”</vt:lpstr>
      <vt:lpstr>Meu parceiro, é óbvio…</vt:lpstr>
      <vt:lpstr>Que não!!!</vt:lpstr>
      <vt:lpstr>Esses caras…</vt:lpstr>
      <vt:lpstr>Ou seja…</vt:lpstr>
      <vt:lpstr>Os motores de template não são totalmente ligados com a programação por ela mesma.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vt:lpstr>
      <vt:lpstr>Sendo que…</vt:lpstr>
      <vt:lpstr>Eles nem precisam de texto direito, mas é altamente recomendável que você use disso para aproveitar o melhor que os motores de template podem dar para você </vt:lpstr>
      <vt:lpstr>Exemplos:</vt:lpstr>
      <vt:lpstr>Apresentação do PowerPoint</vt:lpstr>
      <vt:lpstr>Exemplos mais específicos de motores para JavaScript: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mais específico: o doT.js </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Programação Web</dc:title>
  <dc:creator>Matheus Henrique Tomelin Mafra</dc:creator>
  <cp:lastModifiedBy>Matheus Henrique Tomelin Mafra</cp:lastModifiedBy>
  <cp:revision>15</cp:revision>
  <dcterms:modified xsi:type="dcterms:W3CDTF">2023-11-07T00:28:38Z</dcterms:modified>
</cp:coreProperties>
</file>