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8" r:id="rId2"/>
    <p:sldId id="496" r:id="rId3"/>
    <p:sldId id="399" r:id="rId4"/>
    <p:sldId id="481" r:id="rId5"/>
    <p:sldId id="497" r:id="rId6"/>
    <p:sldId id="498" r:id="rId7"/>
    <p:sldId id="499" r:id="rId8"/>
    <p:sldId id="501" r:id="rId9"/>
    <p:sldId id="502" r:id="rId10"/>
    <p:sldId id="500" r:id="rId11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FFFFF"/>
    <a:srgbClr val="131415"/>
    <a:srgbClr val="91A3AD"/>
    <a:srgbClr val="1C1F20"/>
    <a:srgbClr val="D9D9D9"/>
    <a:srgbClr val="000000"/>
    <a:srgbClr val="009BEB"/>
    <a:srgbClr val="75838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 autoAdjust="0"/>
    <p:restoredTop sz="82930" autoAdjust="0"/>
  </p:normalViewPr>
  <p:slideViewPr>
    <p:cSldViewPr>
      <p:cViewPr varScale="1">
        <p:scale>
          <a:sx n="97" d="100"/>
          <a:sy n="97" d="100"/>
        </p:scale>
        <p:origin x="522" y="78"/>
      </p:cViewPr>
      <p:guideLst>
        <p:guide orient="horz" pos="2880"/>
        <p:guide pos="216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7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3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20/08/2023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Profvergilio.santos@fiap.com.br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-19887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172909"/>
            <a:ext cx="8691450" cy="4704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3DD79-A170-1032-ADD1-BCFFC026F4ED}"/>
              </a:ext>
            </a:extLst>
          </p:cNvPr>
          <p:cNvSpPr txBox="1"/>
          <p:nvPr/>
        </p:nvSpPr>
        <p:spPr>
          <a:xfrm>
            <a:off x="179624" y="857247"/>
            <a:ext cx="4778928" cy="3605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6"/>
              </a:spcAft>
            </a:pP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calendário,  a Global </a:t>
            </a:r>
            <a:r>
              <a:rPr lang="pt-BR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no período de 21</a:t>
            </a:r>
            <a:r>
              <a:rPr lang="pt-B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/11 a </a:t>
            </a: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lang="pt-B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/12/2023.</a:t>
            </a:r>
          </a:p>
          <a:p>
            <a:pPr>
              <a:lnSpc>
                <a:spcPct val="107000"/>
              </a:lnSpc>
              <a:spcAft>
                <a:spcPts val="1066"/>
              </a:spcAft>
            </a:pPr>
            <a:endParaRPr lang="pt-BR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6"/>
              </a:spcAft>
            </a:pP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reunião do </a:t>
            </a:r>
            <a:r>
              <a:rPr lang="pt-BR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</a:t>
            </a: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será até o dia 18/09, sendo que o aviso do dia exato, será feito até dois dias úteis antes de ocorrer.</a:t>
            </a:r>
          </a:p>
          <a:p>
            <a:pPr>
              <a:lnSpc>
                <a:spcPct val="107000"/>
              </a:lnSpc>
              <a:spcAft>
                <a:spcPts val="1066"/>
              </a:spcAft>
            </a:pPr>
            <a:endParaRPr lang="pt-BR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66"/>
              </a:spcAft>
            </a:pP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 dos check points nessa matéria (Poderá mudar, caso seja avisado até uma semana antes):</a:t>
            </a:r>
          </a:p>
          <a:p>
            <a:pPr marL="342900" indent="-342900">
              <a:lnSpc>
                <a:spcPct val="107000"/>
              </a:lnSpc>
              <a:spcAft>
                <a:spcPts val="1066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11/09</a:t>
            </a:r>
          </a:p>
          <a:p>
            <a:pPr marL="342900" indent="-342900">
              <a:lnSpc>
                <a:spcPct val="107000"/>
              </a:lnSpc>
              <a:spcAft>
                <a:spcPts val="1066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09/10</a:t>
            </a:r>
          </a:p>
          <a:p>
            <a:pPr marL="342900" indent="-342900">
              <a:lnSpc>
                <a:spcPct val="107000"/>
              </a:lnSpc>
              <a:spcAft>
                <a:spcPts val="1066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06/11</a:t>
            </a:r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F362BE6A-3DE7-C6D2-8021-228C33CB4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29" y="891541"/>
            <a:ext cx="4227871" cy="4248147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9083E59F-840B-F39C-6814-732F44D73794}"/>
              </a:ext>
            </a:extLst>
          </p:cNvPr>
          <p:cNvSpPr/>
          <p:nvPr/>
        </p:nvSpPr>
        <p:spPr>
          <a:xfrm>
            <a:off x="-2209800" y="53978"/>
            <a:ext cx="12188238" cy="57511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15" tIns="71415" rIns="71415" bIns="71415" anchor="ctr">
            <a:spAutoFit/>
          </a:bodyPr>
          <a:lstStyle>
            <a:defPPr>
              <a:defRPr lang="en-US"/>
            </a:defPPr>
            <a:lvl1pPr marL="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Challenge</a:t>
            </a:r>
            <a:r>
              <a:rPr lang="pt-BR" sz="2800" b="1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e Global </a:t>
            </a:r>
            <a:r>
              <a:rPr lang="pt-BR" sz="2800" b="1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Solution</a:t>
            </a:r>
            <a:endParaRPr lang="pt-BR" sz="2800" b="1" dirty="0">
              <a:solidFill>
                <a:srgbClr val="FF0066"/>
              </a:solidFill>
              <a:latin typeface="+mn-lt"/>
              <a:ea typeface="Gotham HTF Black" charset="0"/>
              <a:cs typeface="Gotham HTF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42023"/>
            <a:ext cx="7924800" cy="385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97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Agenda:</a:t>
            </a:r>
          </a:p>
          <a:p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97" dirty="0">
                <a:solidFill>
                  <a:srgbClr val="91A3AD"/>
                </a:solidFill>
                <a:latin typeface="Gotham HTF Light"/>
                <a:cs typeface="Gotham HTF Light"/>
              </a:rPr>
              <a:t>Apresentação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97" dirty="0">
                <a:solidFill>
                  <a:srgbClr val="91A3AD"/>
                </a:solidFill>
                <a:latin typeface="Gotham HTF Light"/>
                <a:cs typeface="Gotham HTF Light"/>
              </a:rPr>
              <a:t>Ementa da matéria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97" dirty="0">
                <a:solidFill>
                  <a:srgbClr val="91A3AD"/>
                </a:solidFill>
                <a:latin typeface="Gotham HTF Light"/>
                <a:cs typeface="Gotham HTF Light"/>
              </a:rPr>
              <a:t>Conexão </a:t>
            </a:r>
            <a:r>
              <a:rPr lang="pt-BR" sz="3497" dirty="0" err="1">
                <a:solidFill>
                  <a:srgbClr val="91A3AD"/>
                </a:solidFill>
                <a:latin typeface="Gotham HTF Light"/>
                <a:cs typeface="Gotham HTF Light"/>
              </a:rPr>
              <a:t>SqlDeveloper</a:t>
            </a:r>
            <a:endParaRPr lang="pt-BR" sz="3497" dirty="0">
              <a:solidFill>
                <a:srgbClr val="91A3AD"/>
              </a:solidFill>
              <a:latin typeface="Gotham HTF Light"/>
              <a:cs typeface="Gotham HTF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97" dirty="0">
                <a:solidFill>
                  <a:srgbClr val="91A3AD"/>
                </a:solidFill>
                <a:latin typeface="Gotham HTF Light"/>
                <a:cs typeface="Gotham HTF Light"/>
              </a:rPr>
              <a:t>Conexão </a:t>
            </a:r>
            <a:r>
              <a:rPr lang="pt-BR" sz="3497" dirty="0" err="1">
                <a:solidFill>
                  <a:srgbClr val="91A3AD"/>
                </a:solidFill>
                <a:latin typeface="Gotham HTF Light"/>
                <a:cs typeface="Gotham HTF Light"/>
              </a:rPr>
              <a:t>DataModeler</a:t>
            </a:r>
            <a:endParaRPr lang="pt-BR" sz="3497" dirty="0">
              <a:solidFill>
                <a:srgbClr val="91A3AD"/>
              </a:solidFill>
              <a:latin typeface="Gotham HTF Light"/>
              <a:cs typeface="Gotham HTF Light"/>
            </a:endParaRPr>
          </a:p>
          <a:p>
            <a:endParaRPr lang="en-US" sz="3497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69" y="66859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Vergílio Santos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en-US" sz="2000" dirty="0">
                <a:solidFill>
                  <a:srgbClr val="91A3AD"/>
                </a:solidFill>
                <a:latin typeface="Gotham HTF Light"/>
                <a:cs typeface="Gotham HTF Light"/>
              </a:rPr>
              <a:t>BUILDING RELATIONAL DATABASE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7449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257175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609600" y="1675556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</a:rPr>
              <a:t>Data Tech lead para LATAN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</a:rPr>
              <a:t>Mais de 15 anos de experiencia em de TI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</a:rPr>
              <a:t>Especialização em Big Data – USP-2021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</a:rPr>
              <a:t>Graduação Em banco de dados-FIAP-2013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91A3AD"/>
                </a:solidFill>
                <a:latin typeface="Gotham HTF Light"/>
              </a:rPr>
              <a:t>Graduação em Administração de Empresas- IESUR-2010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CD9B279F-115F-F4BC-C149-F5DED8849F85}"/>
              </a:ext>
            </a:extLst>
          </p:cNvPr>
          <p:cNvSpPr txBox="1"/>
          <p:nvPr/>
        </p:nvSpPr>
        <p:spPr>
          <a:xfrm>
            <a:off x="94495" y="4590737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CAF0A81-2F70-EE25-B552-57D9508D26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1422253"/>
            <a:ext cx="4273221" cy="11494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275F32-0867-4882-4456-11C13A894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31" y="3143379"/>
            <a:ext cx="6375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BUILDING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933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3B5B8-B7E5-DC4D-AAA1-410C47810104}"/>
              </a:ext>
            </a:extLst>
          </p:cNvPr>
          <p:cNvSpPr txBox="1"/>
          <p:nvPr/>
        </p:nvSpPr>
        <p:spPr>
          <a:xfrm>
            <a:off x="838200" y="3619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Ementa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B7FCE-B38D-89BC-907E-3A53AEE01E03}"/>
              </a:ext>
            </a:extLst>
          </p:cNvPr>
          <p:cNvSpPr txBox="1"/>
          <p:nvPr/>
        </p:nvSpPr>
        <p:spPr>
          <a:xfrm>
            <a:off x="1524000" y="165735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4C3CA-ADB0-D200-9EFE-97129FA672EE}"/>
              </a:ext>
            </a:extLst>
          </p:cNvPr>
          <p:cNvSpPr txBox="1"/>
          <p:nvPr/>
        </p:nvSpPr>
        <p:spPr>
          <a:xfrm>
            <a:off x="533400" y="972850"/>
            <a:ext cx="738567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Introdução e conceitos gerais de Banco de Dados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Conceito e propriedades de Banco de Dados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Sistema de Gerenciamento de Banco de Dados Relacional (SGBDR)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Modelagem Conceitual de dados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Modelagem Lógica de dados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Modelagem Física de dados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Modelo Entidade Relacionamento (MER)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Atributos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Instâncias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Chaves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Entidades fortes e fracas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Relacionamentos e seu graus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209004"/>
            <a:ext cx="8691450" cy="4704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C7D6C-59C1-38D8-6BB7-538A7AD43F29}"/>
              </a:ext>
            </a:extLst>
          </p:cNvPr>
          <p:cNvSpPr txBox="1"/>
          <p:nvPr/>
        </p:nvSpPr>
        <p:spPr>
          <a:xfrm>
            <a:off x="571500" y="478985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Cardinalidade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Entidade Associativa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Mapeamento modelo  ER para modelo relacional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Formas normais: 1FN, 2FN e 3FN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Linguagem de definição de dados (DDL)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Linguagem de manipulação de dados (DML)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Linguagem  de consulta de dados (DQL, DRL)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Consultas Simples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Junção Regular, interna e externa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SQL99</a:t>
            </a:r>
          </a:p>
        </p:txBody>
      </p:sp>
    </p:spTree>
    <p:extLst>
      <p:ext uri="{BB962C8B-B14F-4D97-AF65-F5344CB8AC3E}">
        <p14:creationId xmlns:p14="http://schemas.microsoft.com/office/powerpoint/2010/main" val="9322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172909"/>
            <a:ext cx="8691450" cy="4704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DE570-CBDD-AC3E-B496-38E20282D67A}"/>
              </a:ext>
            </a:extLst>
          </p:cNvPr>
          <p:cNvSpPr txBox="1"/>
          <p:nvPr/>
        </p:nvSpPr>
        <p:spPr>
          <a:xfrm>
            <a:off x="914400" y="4539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Conexão ao SQL DEVELOPER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23020-6F46-EE62-D1F0-0A83BF7EB9DD}"/>
              </a:ext>
            </a:extLst>
          </p:cNvPr>
          <p:cNvSpPr txBox="1"/>
          <p:nvPr/>
        </p:nvSpPr>
        <p:spPr>
          <a:xfrm>
            <a:off x="533400" y="1104359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Conexão no SQL DEVELOPER –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400" b="1" cap="all" dirty="0">
                <a:solidFill>
                  <a:srgbClr val="FF0066"/>
                </a:solidFill>
                <a:latin typeface="Gotham HTF Light"/>
              </a:rPr>
              <a:t>Configurações </a:t>
            </a:r>
            <a:r>
              <a:rPr lang="pt-BR" sz="1400" b="1" cap="all" dirty="0">
                <a:solidFill>
                  <a:srgbClr val="F00659"/>
                </a:solidFill>
                <a:latin typeface="Gotham HTF Light"/>
              </a:rPr>
              <a:t>Informações </a:t>
            </a:r>
            <a:r>
              <a:rPr lang="pt-BR" dirty="0">
                <a:solidFill>
                  <a:srgbClr val="F00659"/>
                </a:solidFill>
              </a:rPr>
              <a:t>para conexão na FIAP: </a:t>
            </a:r>
          </a:p>
          <a:p>
            <a:r>
              <a:rPr lang="pt-BR" dirty="0">
                <a:solidFill>
                  <a:srgbClr val="F00659"/>
                </a:solidFill>
              </a:rPr>
              <a:t>Conexão</a:t>
            </a:r>
            <a:r>
              <a:rPr lang="pt-BR" dirty="0">
                <a:solidFill>
                  <a:schemeClr val="bg1"/>
                </a:solidFill>
              </a:rPr>
              <a:t>: pode utilizar qualquer nome, exemplo: “FIAP” </a:t>
            </a:r>
          </a:p>
          <a:p>
            <a:r>
              <a:rPr lang="pt-BR" dirty="0">
                <a:solidFill>
                  <a:srgbClr val="F00659"/>
                </a:solidFill>
              </a:rPr>
              <a:t>Usuário</a:t>
            </a:r>
            <a:r>
              <a:rPr lang="pt-BR" dirty="0">
                <a:solidFill>
                  <a:schemeClr val="bg1"/>
                </a:solidFill>
              </a:rPr>
              <a:t>: RM (número do seu RM)</a:t>
            </a:r>
          </a:p>
          <a:p>
            <a:r>
              <a:rPr lang="pt-BR" dirty="0">
                <a:solidFill>
                  <a:srgbClr val="F00659"/>
                </a:solidFill>
              </a:rPr>
              <a:t>Senha</a:t>
            </a:r>
            <a:r>
              <a:rPr lang="pt-BR" dirty="0">
                <a:solidFill>
                  <a:schemeClr val="bg1"/>
                </a:solidFill>
              </a:rPr>
              <a:t>: A senha é sua data de nascimento, exemplo: 230713 (dia, mês e ano com dois dígitos). </a:t>
            </a:r>
          </a:p>
          <a:p>
            <a:r>
              <a:rPr lang="pt-BR" dirty="0">
                <a:solidFill>
                  <a:schemeClr val="bg1"/>
                </a:solidFill>
              </a:rPr>
              <a:t>Para acessar o Oracle na FIAP, utilizamos a seguinte configuração: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00659"/>
                </a:solidFill>
              </a:rPr>
              <a:t>HOST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rgbClr val="FFFF00"/>
                </a:solidFill>
              </a:rPr>
              <a:t>oracle.fiap.com.br </a:t>
            </a:r>
          </a:p>
          <a:p>
            <a:r>
              <a:rPr lang="pt-BR" dirty="0">
                <a:solidFill>
                  <a:srgbClr val="F00659"/>
                </a:solidFill>
              </a:rPr>
              <a:t>Porta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rgbClr val="FFFF00"/>
                </a:solidFill>
              </a:rPr>
              <a:t>1521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>
                <a:solidFill>
                  <a:srgbClr val="F00659"/>
                </a:solidFill>
              </a:rPr>
              <a:t>SID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rgbClr val="FFFF00"/>
                </a:solidFill>
              </a:rPr>
              <a:t>ORCL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10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172909"/>
            <a:ext cx="8691450" cy="4704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DE570-CBDD-AC3E-B496-38E20282D67A}"/>
              </a:ext>
            </a:extLst>
          </p:cNvPr>
          <p:cNvSpPr txBox="1"/>
          <p:nvPr/>
        </p:nvSpPr>
        <p:spPr>
          <a:xfrm>
            <a:off x="914400" y="4539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Conexão ao SQL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D62D0-2213-9FCD-152E-563810A8E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73019"/>
            <a:ext cx="5910659" cy="38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5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" y="2"/>
            <a:ext cx="9135541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" y="172909"/>
            <a:ext cx="8691450" cy="4704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DE570-CBDD-AC3E-B496-38E20282D67A}"/>
              </a:ext>
            </a:extLst>
          </p:cNvPr>
          <p:cNvSpPr txBox="1"/>
          <p:nvPr/>
        </p:nvSpPr>
        <p:spPr>
          <a:xfrm>
            <a:off x="914400" y="4539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Conexão ao SQL Data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Modeler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E174C-F23B-6BE3-D052-6C5FB023C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22" y="1222718"/>
            <a:ext cx="6860892" cy="36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23161</TotalTime>
  <Words>338</Words>
  <Application>Microsoft Office PowerPoint</Application>
  <PresentationFormat>On-screen Show (16:9)</PresentationFormat>
  <Paragraphs>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Gotham HTF</vt:lpstr>
      <vt:lpstr>Gotham HTF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lastModifiedBy>SANTOS Vergilio V</cp:lastModifiedBy>
  <cp:revision>654</cp:revision>
  <cp:lastPrinted>2018-07-02T20:18:36Z</cp:lastPrinted>
  <dcterms:created xsi:type="dcterms:W3CDTF">2018-06-21T14:25:56Z</dcterms:created>
  <dcterms:modified xsi:type="dcterms:W3CDTF">2023-08-21T10:17:32Z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