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37"/>
  </p:notesMasterIdLst>
  <p:sldIdLst>
    <p:sldId id="294" r:id="rId5"/>
    <p:sldId id="295" r:id="rId6"/>
    <p:sldId id="342" r:id="rId7"/>
    <p:sldId id="346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43" r:id="rId17"/>
    <p:sldId id="344" r:id="rId18"/>
    <p:sldId id="345" r:id="rId19"/>
    <p:sldId id="350" r:id="rId20"/>
    <p:sldId id="351" r:id="rId21"/>
    <p:sldId id="348" r:id="rId22"/>
    <p:sldId id="347" r:id="rId23"/>
    <p:sldId id="360" r:id="rId24"/>
    <p:sldId id="349" r:id="rId25"/>
    <p:sldId id="368" r:id="rId26"/>
    <p:sldId id="369" r:id="rId27"/>
    <p:sldId id="361" r:id="rId28"/>
    <p:sldId id="362" r:id="rId29"/>
    <p:sldId id="363" r:id="rId30"/>
    <p:sldId id="370" r:id="rId31"/>
    <p:sldId id="364" r:id="rId32"/>
    <p:sldId id="365" r:id="rId33"/>
    <p:sldId id="366" r:id="rId34"/>
    <p:sldId id="367" r:id="rId35"/>
    <p:sldId id="37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A03C64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 snapToGrid="0">
      <p:cViewPr>
        <p:scale>
          <a:sx n="80" d="100"/>
          <a:sy n="80" d="100"/>
        </p:scale>
        <p:origin x="2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363F2-35D9-463B-9434-DD95CD619908}" type="datetimeFigureOut">
              <a:rPr lang="pt-BR" smtClean="0"/>
              <a:t>03/09/2023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03657-B93B-47A0-A988-1D3D915882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374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051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798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471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75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183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6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3774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4789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4178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9259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853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1413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3789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7090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5563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6366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4972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9553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9969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1159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6986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137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709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9531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024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238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515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246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656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599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408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077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53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2"/>
            <a:ext cx="12192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11176001" y="279400"/>
            <a:ext cx="711199" cy="3047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" y="3"/>
            <a:ext cx="12180721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01" y="278672"/>
            <a:ext cx="11588600" cy="6272437"/>
          </a:xfrm>
          <a:prstGeom prst="rect">
            <a:avLst/>
          </a:prstGeom>
        </p:spPr>
      </p:pic>
      <p:pic>
        <p:nvPicPr>
          <p:cNvPr id="16" name="Imagem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1367" y="2851616"/>
            <a:ext cx="4269268" cy="114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7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54B739-8676-49BB-C73D-6020DD27F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00" y="0"/>
            <a:ext cx="11588600" cy="627243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CD8BF28-1502-15EA-AEEF-17449AB4F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00" y="445181"/>
            <a:ext cx="11588600" cy="62724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" y="3"/>
            <a:ext cx="12180721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00" y="253592"/>
            <a:ext cx="11588600" cy="6272437"/>
          </a:xfrm>
          <a:prstGeom prst="rect">
            <a:avLst/>
          </a:prstGeom>
        </p:spPr>
      </p:pic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B2DCD15E-12C6-BB53-7562-23122E41FFA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EE29931-5165-2D96-1EDB-B37B15E20C4F}"/>
              </a:ext>
            </a:extLst>
          </p:cNvPr>
          <p:cNvSpPr txBox="1">
            <a:spLocks/>
          </p:cNvSpPr>
          <p:nvPr/>
        </p:nvSpPr>
        <p:spPr>
          <a:xfrm>
            <a:off x="990600" y="94967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pt-BR" sz="3600" b="1" kern="0" cap="all" dirty="0">
                <a:solidFill>
                  <a:srgbClr val="FF006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Sistemas de Arquivos Proprietários vs. Sistemas de Arquivos Abertos</a:t>
            </a: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A08E4D60-0147-5D50-EEF0-C0A2D237E1D7}"/>
              </a:ext>
            </a:extLst>
          </p:cNvPr>
          <p:cNvSpPr txBox="1">
            <a:spLocks/>
          </p:cNvSpPr>
          <p:nvPr/>
        </p:nvSpPr>
        <p:spPr>
          <a:xfrm>
            <a:off x="910031" y="2281859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Existem sistemas de arquivos proprietários desenvolvidos por fabricantes específicos e sistemas de arquivos abertos que são amplamente suportados por vários sistemas operacionais.</a:t>
            </a:r>
          </a:p>
        </p:txBody>
      </p:sp>
    </p:spTree>
    <p:extLst>
      <p:ext uri="{BB962C8B-B14F-4D97-AF65-F5344CB8AC3E}">
        <p14:creationId xmlns:p14="http://schemas.microsoft.com/office/powerpoint/2010/main" val="250522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54B739-8676-49BB-C73D-6020DD27F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00" y="0"/>
            <a:ext cx="11588600" cy="627243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CD8BF28-1502-15EA-AEEF-17449AB4F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00" y="445181"/>
            <a:ext cx="11588600" cy="62724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" y="3"/>
            <a:ext cx="12180721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00" y="253592"/>
            <a:ext cx="11588600" cy="6272437"/>
          </a:xfrm>
          <a:prstGeom prst="rect">
            <a:avLst/>
          </a:prstGeom>
        </p:spPr>
      </p:pic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B2DCD15E-12C6-BB53-7562-23122E41FFA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EE29931-5165-2D96-1EDB-B37B15E20C4F}"/>
              </a:ext>
            </a:extLst>
          </p:cNvPr>
          <p:cNvSpPr txBox="1">
            <a:spLocks/>
          </p:cNvSpPr>
          <p:nvPr/>
        </p:nvSpPr>
        <p:spPr>
          <a:xfrm>
            <a:off x="990600" y="94967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r>
              <a:rPr lang="pt-BR" sz="3600" b="1" kern="0" cap="all" dirty="0">
                <a:solidFill>
                  <a:srgbClr val="FF006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Sistemas de Arquivos em Redes</a:t>
            </a: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A08E4D60-0147-5D50-EEF0-C0A2D237E1D7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 ambientes de rede, os sistemas de arquivos distribuídos permitem que os arquivos sejam acessados e compartilhados por vários dispositivos em uma rede.</a:t>
            </a:r>
          </a:p>
        </p:txBody>
      </p:sp>
    </p:spTree>
    <p:extLst>
      <p:ext uri="{BB962C8B-B14F-4D97-AF65-F5344CB8AC3E}">
        <p14:creationId xmlns:p14="http://schemas.microsoft.com/office/powerpoint/2010/main" val="87826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54B739-8676-49BB-C73D-6020DD27F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00" y="0"/>
            <a:ext cx="11588600" cy="627243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CD8BF28-1502-15EA-AEEF-17449AB4F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00" y="445181"/>
            <a:ext cx="11588600" cy="62724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" y="3"/>
            <a:ext cx="12180721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00" y="253592"/>
            <a:ext cx="11588600" cy="6272437"/>
          </a:xfrm>
          <a:prstGeom prst="rect">
            <a:avLst/>
          </a:prstGeom>
        </p:spPr>
      </p:pic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B2DCD15E-12C6-BB53-7562-23122E41FFA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A08E4D60-0147-5D50-EEF0-C0A2D237E1D7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Alguns exemplos de sistemas de arquivos populares incluem o NTFS (New Technology File System) usado no Windows, o ext4 usado em sistemas Linux, o HFS+ usado em dispositivos Apple, e o FAT (File </a:t>
            </a:r>
            <a:r>
              <a:rPr lang="pt-BR" sz="2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Allocation</a:t>
            </a: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2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Table</a:t>
            </a: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usado em mídias removíveis como pen drives e cartões de memória.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 resumo, sistemas de arquivos são componentes fundamentais dos sistemas operacionais e dispositivos de armazenamento, desempenhando um papel crucial na organização, gerenciamento e acesso a dados armazenados.</a:t>
            </a:r>
          </a:p>
        </p:txBody>
      </p:sp>
    </p:spTree>
    <p:extLst>
      <p:ext uri="{BB962C8B-B14F-4D97-AF65-F5344CB8AC3E}">
        <p14:creationId xmlns:p14="http://schemas.microsoft.com/office/powerpoint/2010/main" val="17351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54B739-8676-49BB-C73D-6020DD27F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00" y="0"/>
            <a:ext cx="11588600" cy="627243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CD8BF28-1502-15EA-AEEF-17449AB4F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00" y="445181"/>
            <a:ext cx="11588600" cy="62724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" y="3"/>
            <a:ext cx="12180721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00" y="253592"/>
            <a:ext cx="11588600" cy="6272437"/>
          </a:xfrm>
          <a:prstGeom prst="rect">
            <a:avLst/>
          </a:prstGeom>
        </p:spPr>
      </p:pic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B2DCD15E-12C6-BB53-7562-23122E41FFA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EE29931-5165-2D96-1EDB-B37B15E20C4F}"/>
              </a:ext>
            </a:extLst>
          </p:cNvPr>
          <p:cNvSpPr txBox="1">
            <a:spLocks/>
          </p:cNvSpPr>
          <p:nvPr/>
        </p:nvSpPr>
        <p:spPr>
          <a:xfrm>
            <a:off x="874116" y="641578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pt-BR" sz="3600" b="1" kern="0" cap="all" dirty="0">
                <a:solidFill>
                  <a:srgbClr val="FF006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Adversidades que podemos encontrar no sistema de arquivos:</a:t>
            </a: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A08E4D60-0147-5D50-EEF0-C0A2D237E1D7}"/>
              </a:ext>
            </a:extLst>
          </p:cNvPr>
          <p:cNvSpPr txBox="1">
            <a:spLocks/>
          </p:cNvSpPr>
          <p:nvPr/>
        </p:nvSpPr>
        <p:spPr>
          <a:xfrm>
            <a:off x="910031" y="1921099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marR="0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Sistemas de Arquivos (armazenados em pastas, no disco):</a:t>
            </a:r>
          </a:p>
          <a:p>
            <a:pPr marL="457200" marR="0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Dados de diferentes aplicações não estão integrados</a:t>
            </a:r>
          </a:p>
          <a:p>
            <a:pPr marL="457200" marR="0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Dados são projetados para atender uma aplicação específica</a:t>
            </a:r>
          </a:p>
        </p:txBody>
      </p:sp>
    </p:spTree>
    <p:extLst>
      <p:ext uri="{BB962C8B-B14F-4D97-AF65-F5344CB8AC3E}">
        <p14:creationId xmlns:p14="http://schemas.microsoft.com/office/powerpoint/2010/main" val="65148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7E5AAB8-2933-C4C3-1B62-72CBC3797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62" y="167813"/>
            <a:ext cx="11588600" cy="62724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EA296F-340E-3A17-6D97-B1247AE5A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38" y="308198"/>
            <a:ext cx="11588600" cy="62724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54B739-8676-49BB-C73D-6020DD27F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00" y="0"/>
            <a:ext cx="11588600" cy="627243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CD8BF28-1502-15EA-AEEF-17449AB4F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00" y="445181"/>
            <a:ext cx="11588600" cy="62724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" y="3"/>
            <a:ext cx="12180721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00" y="175214"/>
            <a:ext cx="11588600" cy="6272437"/>
          </a:xfrm>
          <a:prstGeom prst="rect">
            <a:avLst/>
          </a:prstGeom>
        </p:spPr>
      </p:pic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B2DCD15E-12C6-BB53-7562-23122E41FFA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EE29931-5165-2D96-1EDB-B37B15E20C4F}"/>
              </a:ext>
            </a:extLst>
          </p:cNvPr>
          <p:cNvSpPr txBox="1">
            <a:spLocks/>
          </p:cNvSpPr>
          <p:nvPr/>
        </p:nvSpPr>
        <p:spPr>
          <a:xfrm>
            <a:off x="462838" y="179156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pt-BR" sz="3600" b="1" kern="0" cap="all" dirty="0">
                <a:solidFill>
                  <a:srgbClr val="FF006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Sistema de arquivos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3B3AE74-A337-C45E-2E77-990FB4B0AEB9}"/>
              </a:ext>
            </a:extLst>
          </p:cNvPr>
          <p:cNvSpPr/>
          <p:nvPr/>
        </p:nvSpPr>
        <p:spPr>
          <a:xfrm>
            <a:off x="838200" y="1108738"/>
            <a:ext cx="2205446" cy="9339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Sistema para setor de vendas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A10AC66-9BF8-8CDA-1213-8D366E6BEFA2}"/>
              </a:ext>
            </a:extLst>
          </p:cNvPr>
          <p:cNvSpPr/>
          <p:nvPr/>
        </p:nvSpPr>
        <p:spPr>
          <a:xfrm>
            <a:off x="9022886" y="904265"/>
            <a:ext cx="2045439" cy="9339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Sistema para setor de Engenharia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BF0702E-32BB-BB5B-8236-195425323B42}"/>
              </a:ext>
            </a:extLst>
          </p:cNvPr>
          <p:cNvSpPr/>
          <p:nvPr/>
        </p:nvSpPr>
        <p:spPr>
          <a:xfrm>
            <a:off x="4700422" y="1037722"/>
            <a:ext cx="2468880" cy="9339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Sistema para setor de Produção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94AC9B7-9008-CA1A-5D05-597B6DD89F9B}"/>
              </a:ext>
            </a:extLst>
          </p:cNvPr>
          <p:cNvSpPr/>
          <p:nvPr/>
        </p:nvSpPr>
        <p:spPr>
          <a:xfrm>
            <a:off x="5153132" y="2920333"/>
            <a:ext cx="1719943" cy="14807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Arquivos de Produção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BAF1034-38BC-270D-1556-86AF86192ECF}"/>
              </a:ext>
            </a:extLst>
          </p:cNvPr>
          <p:cNvSpPr/>
          <p:nvPr/>
        </p:nvSpPr>
        <p:spPr>
          <a:xfrm>
            <a:off x="1235529" y="2820000"/>
            <a:ext cx="1410788" cy="12856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Arquivos de vendas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0760D31-4BBC-34FC-2A1A-6F1F9E70D548}"/>
              </a:ext>
            </a:extLst>
          </p:cNvPr>
          <p:cNvSpPr/>
          <p:nvPr/>
        </p:nvSpPr>
        <p:spPr>
          <a:xfrm>
            <a:off x="9367547" y="2841033"/>
            <a:ext cx="1719943" cy="14807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Arquivos de Engenharia</a:t>
            </a:r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592B9FD7-11AA-3299-B653-194CD35C8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223105"/>
              </p:ext>
            </p:extLst>
          </p:nvPr>
        </p:nvGraphicFramePr>
        <p:xfrm>
          <a:off x="52453" y="4902542"/>
          <a:ext cx="3836088" cy="1105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696">
                  <a:extLst>
                    <a:ext uri="{9D8B030D-6E8A-4147-A177-3AD203B41FA5}">
                      <a16:colId xmlns:a16="http://schemas.microsoft.com/office/drawing/2014/main" val="3321080058"/>
                    </a:ext>
                  </a:extLst>
                </a:gridCol>
                <a:gridCol w="1278696">
                  <a:extLst>
                    <a:ext uri="{9D8B030D-6E8A-4147-A177-3AD203B41FA5}">
                      <a16:colId xmlns:a16="http://schemas.microsoft.com/office/drawing/2014/main" val="2227715226"/>
                    </a:ext>
                  </a:extLst>
                </a:gridCol>
                <a:gridCol w="1278696">
                  <a:extLst>
                    <a:ext uri="{9D8B030D-6E8A-4147-A177-3AD203B41FA5}">
                      <a16:colId xmlns:a16="http://schemas.microsoft.com/office/drawing/2014/main" val="348188967"/>
                    </a:ext>
                  </a:extLst>
                </a:gridCol>
              </a:tblGrid>
              <a:tr h="368608">
                <a:tc>
                  <a:txBody>
                    <a:bodyPr/>
                    <a:lstStyle/>
                    <a:p>
                      <a:r>
                        <a:rPr lang="pt-BR" dirty="0"/>
                        <a:t>Teclado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R$ 70,00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212506"/>
                  </a:ext>
                </a:extLst>
              </a:tr>
              <a:tr h="368608">
                <a:tc>
                  <a:txBody>
                    <a:bodyPr/>
                    <a:lstStyle/>
                    <a:p>
                      <a:r>
                        <a:rPr lang="pt-BR" dirty="0"/>
                        <a:t>Monitor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R$ 400,00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664529"/>
                  </a:ext>
                </a:extLst>
              </a:tr>
              <a:tr h="368608">
                <a:tc>
                  <a:txBody>
                    <a:bodyPr/>
                    <a:lstStyle/>
                    <a:p>
                      <a:r>
                        <a:rPr lang="pt-BR" dirty="0"/>
                        <a:t>Mouse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MS09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R$ 50.00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52589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32A04BB-70A5-FFA0-022D-E75E7E894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457679"/>
              </p:ext>
            </p:extLst>
          </p:nvPr>
        </p:nvGraphicFramePr>
        <p:xfrm>
          <a:off x="4049679" y="4912387"/>
          <a:ext cx="3926850" cy="1222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950">
                  <a:extLst>
                    <a:ext uri="{9D8B030D-6E8A-4147-A177-3AD203B41FA5}">
                      <a16:colId xmlns:a16="http://schemas.microsoft.com/office/drawing/2014/main" val="3321080058"/>
                    </a:ext>
                  </a:extLst>
                </a:gridCol>
                <a:gridCol w="1308950">
                  <a:extLst>
                    <a:ext uri="{9D8B030D-6E8A-4147-A177-3AD203B41FA5}">
                      <a16:colId xmlns:a16="http://schemas.microsoft.com/office/drawing/2014/main" val="2227715226"/>
                    </a:ext>
                  </a:extLst>
                </a:gridCol>
                <a:gridCol w="1308950">
                  <a:extLst>
                    <a:ext uri="{9D8B030D-6E8A-4147-A177-3AD203B41FA5}">
                      <a16:colId xmlns:a16="http://schemas.microsoft.com/office/drawing/2014/main" val="348188967"/>
                    </a:ext>
                  </a:extLst>
                </a:gridCol>
              </a:tblGrid>
              <a:tr h="407637">
                <a:tc>
                  <a:txBody>
                    <a:bodyPr/>
                    <a:lstStyle/>
                    <a:p>
                      <a:r>
                        <a:rPr lang="pt-BR" dirty="0"/>
                        <a:t>Teclado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10/11/300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212506"/>
                  </a:ext>
                </a:extLst>
              </a:tr>
              <a:tr h="407637">
                <a:tc>
                  <a:txBody>
                    <a:bodyPr/>
                    <a:lstStyle/>
                    <a:p>
                      <a:r>
                        <a:rPr lang="pt-BR" dirty="0"/>
                        <a:t>Monitor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11/20/2000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664529"/>
                  </a:ext>
                </a:extLst>
              </a:tr>
              <a:tr h="407637">
                <a:tc>
                  <a:txBody>
                    <a:bodyPr/>
                    <a:lstStyle/>
                    <a:p>
                      <a:r>
                        <a:rPr lang="pt-BR" dirty="0"/>
                        <a:t>Mouse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MS09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3/30/3000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525891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7662328-9A5E-715C-54C9-DE5C570D0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072213"/>
              </p:ext>
            </p:extLst>
          </p:nvPr>
        </p:nvGraphicFramePr>
        <p:xfrm>
          <a:off x="8208714" y="4882291"/>
          <a:ext cx="3787170" cy="1222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390">
                  <a:extLst>
                    <a:ext uri="{9D8B030D-6E8A-4147-A177-3AD203B41FA5}">
                      <a16:colId xmlns:a16="http://schemas.microsoft.com/office/drawing/2014/main" val="3321080058"/>
                    </a:ext>
                  </a:extLst>
                </a:gridCol>
                <a:gridCol w="1262390">
                  <a:extLst>
                    <a:ext uri="{9D8B030D-6E8A-4147-A177-3AD203B41FA5}">
                      <a16:colId xmlns:a16="http://schemas.microsoft.com/office/drawing/2014/main" val="2227715226"/>
                    </a:ext>
                  </a:extLst>
                </a:gridCol>
                <a:gridCol w="1262390">
                  <a:extLst>
                    <a:ext uri="{9D8B030D-6E8A-4147-A177-3AD203B41FA5}">
                      <a16:colId xmlns:a16="http://schemas.microsoft.com/office/drawing/2014/main" val="348188967"/>
                    </a:ext>
                  </a:extLst>
                </a:gridCol>
              </a:tblGrid>
              <a:tr h="407637">
                <a:tc>
                  <a:txBody>
                    <a:bodyPr/>
                    <a:lstStyle/>
                    <a:p>
                      <a:r>
                        <a:rPr lang="pt-BR" dirty="0"/>
                        <a:t>Teclado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Teclado.gif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212506"/>
                  </a:ext>
                </a:extLst>
              </a:tr>
              <a:tr h="407637">
                <a:tc>
                  <a:txBody>
                    <a:bodyPr/>
                    <a:lstStyle/>
                    <a:p>
                      <a:r>
                        <a:rPr lang="pt-BR" dirty="0"/>
                        <a:t>Monitor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Monitor.gif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664529"/>
                  </a:ext>
                </a:extLst>
              </a:tr>
              <a:tr h="407637">
                <a:tc>
                  <a:txBody>
                    <a:bodyPr/>
                    <a:lstStyle/>
                    <a:p>
                      <a:r>
                        <a:rPr lang="pt-BR" dirty="0"/>
                        <a:t>Mouse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MS09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Mouse.gif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525891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7EC55FD-76EC-E68E-519E-43213A3A6F35}"/>
              </a:ext>
            </a:extLst>
          </p:cNvPr>
          <p:cNvCxnSpPr>
            <a:cxnSpLocks/>
          </p:cNvCxnSpPr>
          <p:nvPr/>
        </p:nvCxnSpPr>
        <p:spPr>
          <a:xfrm>
            <a:off x="1916681" y="2196942"/>
            <a:ext cx="0" cy="5275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5F39029-FBA3-CD7C-4D41-17D2726AB3D1}"/>
              </a:ext>
            </a:extLst>
          </p:cNvPr>
          <p:cNvCxnSpPr>
            <a:cxnSpLocks/>
          </p:cNvCxnSpPr>
          <p:nvPr/>
        </p:nvCxnSpPr>
        <p:spPr>
          <a:xfrm>
            <a:off x="6022442" y="2196942"/>
            <a:ext cx="0" cy="5275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0C5E95-95D4-B6C4-300F-45986CB478C2}"/>
              </a:ext>
            </a:extLst>
          </p:cNvPr>
          <p:cNvCxnSpPr>
            <a:cxnSpLocks/>
          </p:cNvCxnSpPr>
          <p:nvPr/>
        </p:nvCxnSpPr>
        <p:spPr>
          <a:xfrm>
            <a:off x="10227518" y="2042732"/>
            <a:ext cx="0" cy="5275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292F790-9D5A-4EF2-F0B8-8DD6697EAED9}"/>
              </a:ext>
            </a:extLst>
          </p:cNvPr>
          <p:cNvCxnSpPr>
            <a:cxnSpLocks/>
          </p:cNvCxnSpPr>
          <p:nvPr/>
        </p:nvCxnSpPr>
        <p:spPr>
          <a:xfrm flipH="1">
            <a:off x="292962" y="4001294"/>
            <a:ext cx="1366021" cy="88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8F8FB75-7FF8-B27E-1ED1-0F1E5217E1BB}"/>
              </a:ext>
            </a:extLst>
          </p:cNvPr>
          <p:cNvCxnSpPr>
            <a:cxnSpLocks/>
            <a:stCxn id="16" idx="5"/>
          </p:cNvCxnSpPr>
          <p:nvPr/>
        </p:nvCxnSpPr>
        <p:spPr>
          <a:xfrm>
            <a:off x="2439712" y="3917354"/>
            <a:ext cx="1147460" cy="964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50C8636-4E11-2866-2D4D-2DEFDE1EA84F}"/>
              </a:ext>
            </a:extLst>
          </p:cNvPr>
          <p:cNvCxnSpPr>
            <a:cxnSpLocks/>
          </p:cNvCxnSpPr>
          <p:nvPr/>
        </p:nvCxnSpPr>
        <p:spPr>
          <a:xfrm flipH="1">
            <a:off x="4389553" y="4000175"/>
            <a:ext cx="1366021" cy="88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9AB30AF-BD2D-9F76-D7C0-5031FCB1F50E}"/>
              </a:ext>
            </a:extLst>
          </p:cNvPr>
          <p:cNvCxnSpPr>
            <a:cxnSpLocks/>
          </p:cNvCxnSpPr>
          <p:nvPr/>
        </p:nvCxnSpPr>
        <p:spPr>
          <a:xfrm>
            <a:off x="6519153" y="3916235"/>
            <a:ext cx="1147460" cy="964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411BDA8-793B-75B1-0C78-CF993FBC1E3A}"/>
              </a:ext>
            </a:extLst>
          </p:cNvPr>
          <p:cNvCxnSpPr>
            <a:cxnSpLocks/>
          </p:cNvCxnSpPr>
          <p:nvPr/>
        </p:nvCxnSpPr>
        <p:spPr>
          <a:xfrm flipH="1">
            <a:off x="8684536" y="3966359"/>
            <a:ext cx="1366021" cy="88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CEDDEF9-63EA-42E3-6639-6DA9338CEDFE}"/>
              </a:ext>
            </a:extLst>
          </p:cNvPr>
          <p:cNvCxnSpPr>
            <a:cxnSpLocks/>
          </p:cNvCxnSpPr>
          <p:nvPr/>
        </p:nvCxnSpPr>
        <p:spPr>
          <a:xfrm>
            <a:off x="10696315" y="3899886"/>
            <a:ext cx="1147460" cy="964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F09A864-4335-4EA9-DA72-76D93CD85682}"/>
              </a:ext>
            </a:extLst>
          </p:cNvPr>
          <p:cNvSpPr txBox="1"/>
          <p:nvPr/>
        </p:nvSpPr>
        <p:spPr>
          <a:xfrm>
            <a:off x="1130288" y="6279272"/>
            <a:ext cx="9097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FF0066"/>
                </a:solidFill>
              </a:rPr>
              <a:t>Os  Mesmos dados aparecem em todos os arquivos da fabrica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728CCE-051A-38F9-46E5-8CFE9ACDE811}"/>
              </a:ext>
            </a:extLst>
          </p:cNvPr>
          <p:cNvSpPr txBox="1"/>
          <p:nvPr/>
        </p:nvSpPr>
        <p:spPr>
          <a:xfrm>
            <a:off x="8325677" y="328350"/>
            <a:ext cx="16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66"/>
                </a:solidFill>
              </a:rPr>
              <a:t>de Uma Fabrica</a:t>
            </a:r>
          </a:p>
        </p:txBody>
      </p:sp>
    </p:spTree>
    <p:extLst>
      <p:ext uri="{BB962C8B-B14F-4D97-AF65-F5344CB8AC3E}">
        <p14:creationId xmlns:p14="http://schemas.microsoft.com/office/powerpoint/2010/main" val="50124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54B739-8676-49BB-C73D-6020DD27F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00" y="0"/>
            <a:ext cx="11588600" cy="627243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CD8BF28-1502-15EA-AEEF-17449AB4F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00" y="445181"/>
            <a:ext cx="11588600" cy="62724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" y="3"/>
            <a:ext cx="12180721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00" y="253592"/>
            <a:ext cx="11588600" cy="6272437"/>
          </a:xfrm>
          <a:prstGeom prst="rect">
            <a:avLst/>
          </a:prstGeom>
        </p:spPr>
      </p:pic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B2DCD15E-12C6-BB53-7562-23122E41FFA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EE29931-5165-2D96-1EDB-B37B15E20C4F}"/>
              </a:ext>
            </a:extLst>
          </p:cNvPr>
          <p:cNvSpPr txBox="1">
            <a:spLocks/>
          </p:cNvSpPr>
          <p:nvPr/>
        </p:nvSpPr>
        <p:spPr>
          <a:xfrm>
            <a:off x="838200" y="320488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r>
              <a:rPr lang="pt-BR" sz="3600" b="1" kern="0" cap="all" dirty="0">
                <a:solidFill>
                  <a:srgbClr val="FF006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Sistema de arquivos </a:t>
            </a:r>
          </a:p>
          <a:p>
            <a:pPr eaLnBrk="0" fontAlgn="base" hangingPunct="0">
              <a:spcAft>
                <a:spcPct val="0"/>
              </a:spcAft>
            </a:pPr>
            <a:r>
              <a:rPr lang="pt-BR" sz="2400" b="1" kern="0" cap="all" dirty="0">
                <a:solidFill>
                  <a:srgbClr val="FF006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Dados não integrados</a:t>
            </a: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A08E4D60-0147-5D50-EEF0-C0A2D237E1D7}"/>
              </a:ext>
            </a:extLst>
          </p:cNvPr>
          <p:cNvSpPr txBox="1">
            <a:spLocks/>
          </p:cNvSpPr>
          <p:nvPr/>
        </p:nvSpPr>
        <p:spPr>
          <a:xfrm>
            <a:off x="454100" y="1978025"/>
            <a:ext cx="11052100" cy="435133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marR="0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Mesmo objeto da realidade é representado várias vezes na base de dados</a:t>
            </a:r>
          </a:p>
          <a:p>
            <a:pPr marL="457200" marR="0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Exemplo - teclado, monitor e mouse</a:t>
            </a:r>
          </a:p>
          <a:p>
            <a:pPr marL="457200" marR="0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BR" sz="33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Redundância não controlada </a:t>
            </a: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dados</a:t>
            </a:r>
          </a:p>
          <a:p>
            <a:pPr marL="457200" marR="0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Não há gerência automática da redundância</a:t>
            </a:r>
          </a:p>
          <a:p>
            <a:pPr marL="457200" marR="0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Redundância leva a</a:t>
            </a:r>
          </a:p>
          <a:p>
            <a:pPr marL="1371600" lvl="2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inconsistência dos dados</a:t>
            </a:r>
          </a:p>
          <a:p>
            <a:pPr marL="1371600" lvl="2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redigitação de informações</a:t>
            </a:r>
          </a:p>
          <a:p>
            <a:pPr marL="1371600" lvl="2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dificuldade de extração de informações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BR" sz="2800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Dados pouco</a:t>
            </a:r>
            <a:r>
              <a:rPr lang="pt-BR" sz="33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confiáveis</a:t>
            </a: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 de </a:t>
            </a:r>
            <a:r>
              <a:rPr lang="pt-BR" sz="33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baixa disponibilidade</a:t>
            </a:r>
          </a:p>
        </p:txBody>
      </p:sp>
    </p:spTree>
    <p:extLst>
      <p:ext uri="{BB962C8B-B14F-4D97-AF65-F5344CB8AC3E}">
        <p14:creationId xmlns:p14="http://schemas.microsoft.com/office/powerpoint/2010/main" val="330780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54B739-8676-49BB-C73D-6020DD27F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00" y="0"/>
            <a:ext cx="11588600" cy="627243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CD8BF28-1502-15EA-AEEF-17449AB4F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00" y="445181"/>
            <a:ext cx="11588600" cy="62724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" y="3"/>
            <a:ext cx="12180721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00" y="253592"/>
            <a:ext cx="11588600" cy="6272437"/>
          </a:xfrm>
          <a:prstGeom prst="rect">
            <a:avLst/>
          </a:prstGeom>
        </p:spPr>
      </p:pic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B2DCD15E-12C6-BB53-7562-23122E41FFA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EE29931-5165-2D96-1EDB-B37B15E20C4F}"/>
              </a:ext>
            </a:extLst>
          </p:cNvPr>
          <p:cNvSpPr txBox="1">
            <a:spLocks/>
          </p:cNvSpPr>
          <p:nvPr/>
        </p:nvSpPr>
        <p:spPr>
          <a:xfrm>
            <a:off x="838200" y="320488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r>
              <a:rPr lang="pt-BR" sz="3600" b="1" kern="0" cap="all" dirty="0">
                <a:solidFill>
                  <a:srgbClr val="FF006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Sistema de arquivos </a:t>
            </a:r>
          </a:p>
          <a:p>
            <a:pPr eaLnBrk="0" fontAlgn="base" hangingPunct="0">
              <a:spcAft>
                <a:spcPct val="0"/>
              </a:spcAft>
            </a:pPr>
            <a:r>
              <a:rPr lang="pt-BR" sz="2400" b="1" kern="0" cap="all" dirty="0">
                <a:solidFill>
                  <a:srgbClr val="FF006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Dados não integrados</a:t>
            </a: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A08E4D60-0147-5D50-EEF0-C0A2D237E1D7}"/>
              </a:ext>
            </a:extLst>
          </p:cNvPr>
          <p:cNvSpPr txBox="1">
            <a:spLocks/>
          </p:cNvSpPr>
          <p:nvPr/>
        </p:nvSpPr>
        <p:spPr>
          <a:xfrm>
            <a:off x="454100" y="1978025"/>
            <a:ext cx="11052100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571500" marR="0" indent="-5715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BR" sz="40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Concorrência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Difícil implementação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Políticas de acesso concorrente consistente são independentes de domínio</a:t>
            </a:r>
          </a:p>
          <a:p>
            <a:pPr marL="457200" marR="0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30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Tolerância a falhas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Falta de luz, erro de disco, interrupção de funcionamento, etc.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Cópias? restauração do estado anterior? Consistência da base?</a:t>
            </a:r>
          </a:p>
          <a:p>
            <a:pPr marL="457200" marR="0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BR" sz="30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Segurança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Acesso diferenciado por tipo de usuário</a:t>
            </a:r>
          </a:p>
          <a:p>
            <a:pPr marL="1828800" lvl="3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pt-BR" sz="33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50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54B739-8676-49BB-C73D-6020DD27F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00" y="0"/>
            <a:ext cx="11588600" cy="627243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CD8BF28-1502-15EA-AEEF-17449AB4F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00" y="445181"/>
            <a:ext cx="11588600" cy="62724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" y="3"/>
            <a:ext cx="12180721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00" y="253592"/>
            <a:ext cx="11588600" cy="6272437"/>
          </a:xfrm>
          <a:prstGeom prst="rect">
            <a:avLst/>
          </a:prstGeom>
        </p:spPr>
      </p:pic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B2DCD15E-12C6-BB53-7562-23122E41FFA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EE29931-5165-2D96-1EDB-B37B15E20C4F}"/>
              </a:ext>
            </a:extLst>
          </p:cNvPr>
          <p:cNvSpPr txBox="1">
            <a:spLocks/>
          </p:cNvSpPr>
          <p:nvPr/>
        </p:nvSpPr>
        <p:spPr>
          <a:xfrm>
            <a:off x="838200" y="320488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r>
              <a:rPr lang="pt-BR" sz="3600" b="1" kern="0" cap="all" dirty="0">
                <a:solidFill>
                  <a:srgbClr val="FF006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Sistema de arquivos </a:t>
            </a:r>
          </a:p>
          <a:p>
            <a:pPr eaLnBrk="0" fontAlgn="base" hangingPunct="0">
              <a:spcAft>
                <a:spcPct val="0"/>
              </a:spcAft>
            </a:pPr>
            <a:r>
              <a:rPr lang="pt-BR" sz="2400" b="1" kern="0" cap="all" dirty="0">
                <a:solidFill>
                  <a:srgbClr val="FF006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Dados não integrados</a:t>
            </a: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A08E4D60-0147-5D50-EEF0-C0A2D237E1D7}"/>
              </a:ext>
            </a:extLst>
          </p:cNvPr>
          <p:cNvSpPr txBox="1">
            <a:spLocks/>
          </p:cNvSpPr>
          <p:nvPr/>
        </p:nvSpPr>
        <p:spPr>
          <a:xfrm>
            <a:off x="454100" y="1978025"/>
            <a:ext cx="11052100" cy="4351338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571500" marR="0" indent="-5715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BR" sz="51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Outros problemas:</a:t>
            </a:r>
          </a:p>
          <a:p>
            <a:pPr marL="1028700" lvl="1" indent="-5715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pt-BR" sz="4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Número máximo de arquivos</a:t>
            </a:r>
          </a:p>
          <a:p>
            <a:pPr marL="1028700" lvl="1" indent="-5715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pt-BR" sz="4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Tamanho de memória</a:t>
            </a:r>
          </a:p>
          <a:p>
            <a:pPr marL="1028700" lvl="1" indent="-5715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pt-BR" sz="4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Limitações do tipo de arquivo, tipo de acesso</a:t>
            </a:r>
          </a:p>
          <a:p>
            <a:pPr marL="1028700" lvl="1" indent="-5715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pt-BR" sz="4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Preocupações técnicas junto com problemas do domínio</a:t>
            </a:r>
          </a:p>
          <a:p>
            <a:pPr marL="571500" marR="0" indent="-5715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BR" sz="51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Exemplo: efetuar aluguel de um automóvel</a:t>
            </a:r>
          </a:p>
          <a:p>
            <a:pPr marL="1028700" lvl="1" indent="-5715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pt-BR" sz="4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Sem reservas? sem multas?</a:t>
            </a:r>
          </a:p>
          <a:p>
            <a:pPr marL="1028700" lvl="1" indent="-5715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pt-BR" sz="4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Como registrar um empréstimo?</a:t>
            </a:r>
          </a:p>
          <a:p>
            <a:pPr marL="1485900" lvl="2" indent="-571500" algn="just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pt-BR" sz="4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abrir arquivos (fechando outros …)</a:t>
            </a:r>
          </a:p>
          <a:p>
            <a:pPr marL="1485900" lvl="2" indent="-571500" algn="just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pt-BR" sz="4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carregar registros na memória (abre índice, usa ponteiro, estourou memória?, ….</a:t>
            </a:r>
            <a:endParaRPr lang="pt-BR" sz="33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42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54B739-8676-49BB-C73D-6020DD27F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00" y="0"/>
            <a:ext cx="11588600" cy="627243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CD8BF28-1502-15EA-AEEF-17449AB4F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00" y="445181"/>
            <a:ext cx="11588600" cy="62724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" y="3"/>
            <a:ext cx="12180721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00" y="253592"/>
            <a:ext cx="11588600" cy="6272437"/>
          </a:xfrm>
          <a:prstGeom prst="rect">
            <a:avLst/>
          </a:prstGeom>
        </p:spPr>
      </p:pic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B2DCD15E-12C6-BB53-7562-23122E41FFA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EE29931-5165-2D96-1EDB-B37B15E20C4F}"/>
              </a:ext>
            </a:extLst>
          </p:cNvPr>
          <p:cNvSpPr txBox="1">
            <a:spLocks/>
          </p:cNvSpPr>
          <p:nvPr/>
        </p:nvSpPr>
        <p:spPr>
          <a:xfrm>
            <a:off x="990600" y="94967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pt-BR" sz="3600" b="1" kern="0" cap="all" dirty="0">
                <a:solidFill>
                  <a:srgbClr val="FF006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Sistema gerenciador de banco de dados</a:t>
            </a: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A08E4D60-0147-5D50-EEF0-C0A2D237E1D7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Um Sistema Gerenciador de Banco de Dados (SGBD) é um software que permite o gerenciamento de dados em um banco de dados. Os </a:t>
            </a:r>
            <a:r>
              <a:rPr lang="pt-BR" sz="2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SGBDs</a:t>
            </a: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desempenham um papel crucial em muitos sistemas de software e aplicativos, ajudando a armazenar, organizar, recuperar e manipular dados de maneira eficiente e segura. Aqui estão algumas características e funções típicas de um SGBD:</a:t>
            </a:r>
          </a:p>
        </p:txBody>
      </p:sp>
    </p:spTree>
    <p:extLst>
      <p:ext uri="{BB962C8B-B14F-4D97-AF65-F5344CB8AC3E}">
        <p14:creationId xmlns:p14="http://schemas.microsoft.com/office/powerpoint/2010/main" val="361385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54B739-8676-49BB-C73D-6020DD27F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00" y="0"/>
            <a:ext cx="11588600" cy="627243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CD8BF28-1502-15EA-AEEF-17449AB4F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00" y="445181"/>
            <a:ext cx="11588600" cy="62724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" y="3"/>
            <a:ext cx="12180721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9162" y="417142"/>
            <a:ext cx="11588600" cy="6272437"/>
          </a:xfrm>
          <a:prstGeom prst="rect">
            <a:avLst/>
          </a:prstGeom>
        </p:spPr>
      </p:pic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B2DCD15E-12C6-BB53-7562-23122E41FFA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EE29931-5165-2D96-1EDB-B37B15E20C4F}"/>
              </a:ext>
            </a:extLst>
          </p:cNvPr>
          <p:cNvSpPr txBox="1">
            <a:spLocks/>
          </p:cNvSpPr>
          <p:nvPr/>
        </p:nvSpPr>
        <p:spPr>
          <a:xfrm>
            <a:off x="951743" y="-7636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pt-BR" sz="3600" b="1" kern="0" cap="all" dirty="0">
                <a:solidFill>
                  <a:srgbClr val="FF006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Sistema gerenciador de banco de dados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46BD5E-9E34-7E45-90DC-BDA644CC803F}"/>
              </a:ext>
            </a:extLst>
          </p:cNvPr>
          <p:cNvSpPr/>
          <p:nvPr/>
        </p:nvSpPr>
        <p:spPr>
          <a:xfrm>
            <a:off x="1170062" y="729851"/>
            <a:ext cx="2189747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Sistema para setor de Vendas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621DF9-8405-6D07-185E-20A3A36DC662}"/>
              </a:ext>
            </a:extLst>
          </p:cNvPr>
          <p:cNvSpPr/>
          <p:nvPr/>
        </p:nvSpPr>
        <p:spPr>
          <a:xfrm>
            <a:off x="7441760" y="668492"/>
            <a:ext cx="2189747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Sistema para setor de Engenharia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C3DED5-44DE-42FE-B789-686D9C5A4B21}"/>
              </a:ext>
            </a:extLst>
          </p:cNvPr>
          <p:cNvSpPr/>
          <p:nvPr/>
        </p:nvSpPr>
        <p:spPr>
          <a:xfrm>
            <a:off x="4305911" y="690759"/>
            <a:ext cx="2189747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Sistema para setor de Produção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3E1F705E-4DFF-7B88-4CB2-45A00279A9F4}"/>
              </a:ext>
            </a:extLst>
          </p:cNvPr>
          <p:cNvSpPr/>
          <p:nvPr/>
        </p:nvSpPr>
        <p:spPr>
          <a:xfrm>
            <a:off x="4414218" y="3038562"/>
            <a:ext cx="2309153" cy="10330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Banco de dados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EE328D94-CC4F-798E-3FEC-8854C4123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070268"/>
              </p:ext>
            </p:extLst>
          </p:nvPr>
        </p:nvGraphicFramePr>
        <p:xfrm>
          <a:off x="4414218" y="4947564"/>
          <a:ext cx="2518806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9403">
                  <a:extLst>
                    <a:ext uri="{9D8B030D-6E8A-4147-A177-3AD203B41FA5}">
                      <a16:colId xmlns:a16="http://schemas.microsoft.com/office/drawing/2014/main" val="468513333"/>
                    </a:ext>
                  </a:extLst>
                </a:gridCol>
                <a:gridCol w="1259403">
                  <a:extLst>
                    <a:ext uri="{9D8B030D-6E8A-4147-A177-3AD203B41FA5}">
                      <a16:colId xmlns:a16="http://schemas.microsoft.com/office/drawing/2014/main" val="747061746"/>
                    </a:ext>
                  </a:extLst>
                </a:gridCol>
              </a:tblGrid>
              <a:tr h="299144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FF00"/>
                          </a:solidFill>
                        </a:rPr>
                        <a:t>Teclado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FF00"/>
                          </a:solidFill>
                        </a:rPr>
                        <a:t>TC60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833255"/>
                  </a:ext>
                </a:extLst>
              </a:tr>
              <a:tr h="299144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92D050"/>
                          </a:solidFill>
                        </a:rPr>
                        <a:t>Monitor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92D050"/>
                          </a:solidFill>
                        </a:rPr>
                        <a:t>M70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721607"/>
                  </a:ext>
                </a:extLst>
              </a:tr>
              <a:tr h="299144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Mouse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MS90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59359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7072424-822A-E735-734E-A67473FFB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410433"/>
              </p:ext>
            </p:extLst>
          </p:nvPr>
        </p:nvGraphicFramePr>
        <p:xfrm>
          <a:off x="1005533" y="4947564"/>
          <a:ext cx="2518806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9403">
                  <a:extLst>
                    <a:ext uri="{9D8B030D-6E8A-4147-A177-3AD203B41FA5}">
                      <a16:colId xmlns:a16="http://schemas.microsoft.com/office/drawing/2014/main" val="468513333"/>
                    </a:ext>
                  </a:extLst>
                </a:gridCol>
                <a:gridCol w="1259403">
                  <a:extLst>
                    <a:ext uri="{9D8B030D-6E8A-4147-A177-3AD203B41FA5}">
                      <a16:colId xmlns:a16="http://schemas.microsoft.com/office/drawing/2014/main" val="747061746"/>
                    </a:ext>
                  </a:extLst>
                </a:gridCol>
              </a:tblGrid>
              <a:tr h="299144"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FF00"/>
                          </a:solidFill>
                        </a:rPr>
                        <a:t>R$ 70,00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833255"/>
                  </a:ext>
                </a:extLst>
              </a:tr>
              <a:tr h="299144"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92D050"/>
                          </a:solidFill>
                        </a:rPr>
                        <a:t>R$ 400,00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721607"/>
                  </a:ext>
                </a:extLst>
              </a:tr>
              <a:tr h="299144"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R$ 50,00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59359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A77AB80-2C2D-F17D-AC91-A79A59B66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255256"/>
              </p:ext>
            </p:extLst>
          </p:nvPr>
        </p:nvGraphicFramePr>
        <p:xfrm>
          <a:off x="6933024" y="4399712"/>
          <a:ext cx="2641504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9676">
                  <a:extLst>
                    <a:ext uri="{9D8B030D-6E8A-4147-A177-3AD203B41FA5}">
                      <a16:colId xmlns:a16="http://schemas.microsoft.com/office/drawing/2014/main" val="468513333"/>
                    </a:ext>
                  </a:extLst>
                </a:gridCol>
                <a:gridCol w="1801828">
                  <a:extLst>
                    <a:ext uri="{9D8B030D-6E8A-4147-A177-3AD203B41FA5}">
                      <a16:colId xmlns:a16="http://schemas.microsoft.com/office/drawing/2014/main" val="747061746"/>
                    </a:ext>
                  </a:extLst>
                </a:gridCol>
              </a:tblGrid>
              <a:tr h="299144"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FF00"/>
                          </a:solidFill>
                        </a:rPr>
                        <a:t>teclado.gif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833255"/>
                  </a:ext>
                </a:extLst>
              </a:tr>
              <a:tr h="299144"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92D050"/>
                          </a:solidFill>
                        </a:rPr>
                        <a:t>monitor.gif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721607"/>
                  </a:ext>
                </a:extLst>
              </a:tr>
              <a:tr h="299144"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mouse.gif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593594"/>
                  </a:ext>
                </a:extLst>
              </a:tr>
              <a:tr h="299144"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FF00"/>
                          </a:solidFill>
                        </a:rPr>
                        <a:t>10/11/2000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051433"/>
                  </a:ext>
                </a:extLst>
              </a:tr>
              <a:tr h="299144"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92D050"/>
                          </a:solidFill>
                        </a:rPr>
                        <a:t>20/11/2000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416183"/>
                  </a:ext>
                </a:extLst>
              </a:tr>
              <a:tr h="299144"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30/11/2000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826945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88058C-6BB8-430E-5FF7-9E051B569A31}"/>
              </a:ext>
            </a:extLst>
          </p:cNvPr>
          <p:cNvCxnSpPr>
            <a:cxnSpLocks/>
          </p:cNvCxnSpPr>
          <p:nvPr/>
        </p:nvCxnSpPr>
        <p:spPr>
          <a:xfrm flipV="1">
            <a:off x="6312983" y="4619466"/>
            <a:ext cx="1509920" cy="55333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7C7930-BC87-81AD-2FDD-D20862263BAE}"/>
              </a:ext>
            </a:extLst>
          </p:cNvPr>
          <p:cNvCxnSpPr>
            <a:cxnSpLocks/>
          </p:cNvCxnSpPr>
          <p:nvPr/>
        </p:nvCxnSpPr>
        <p:spPr>
          <a:xfrm>
            <a:off x="6370516" y="5172797"/>
            <a:ext cx="1365789" cy="54220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BE80DB-6423-7950-1B3C-51A72A6459CE}"/>
              </a:ext>
            </a:extLst>
          </p:cNvPr>
          <p:cNvCxnSpPr>
            <a:cxnSpLocks/>
          </p:cNvCxnSpPr>
          <p:nvPr/>
        </p:nvCxnSpPr>
        <p:spPr>
          <a:xfrm flipV="1">
            <a:off x="6209543" y="4953164"/>
            <a:ext cx="1509920" cy="55333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687D7CA-F688-FB95-D273-83E665C522E9}"/>
              </a:ext>
            </a:extLst>
          </p:cNvPr>
          <p:cNvCxnSpPr>
            <a:cxnSpLocks/>
          </p:cNvCxnSpPr>
          <p:nvPr/>
        </p:nvCxnSpPr>
        <p:spPr>
          <a:xfrm>
            <a:off x="6267076" y="5506495"/>
            <a:ext cx="1365789" cy="54220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7F0ABF-D339-38A3-CDFC-EB8EFDAA3631}"/>
              </a:ext>
            </a:extLst>
          </p:cNvPr>
          <p:cNvCxnSpPr>
            <a:cxnSpLocks/>
          </p:cNvCxnSpPr>
          <p:nvPr/>
        </p:nvCxnSpPr>
        <p:spPr>
          <a:xfrm flipV="1">
            <a:off x="6361943" y="5381302"/>
            <a:ext cx="1509920" cy="55333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EBAB268-8CAA-E1AE-D7DE-C6C3CF760F5F}"/>
              </a:ext>
            </a:extLst>
          </p:cNvPr>
          <p:cNvCxnSpPr>
            <a:cxnSpLocks/>
          </p:cNvCxnSpPr>
          <p:nvPr/>
        </p:nvCxnSpPr>
        <p:spPr>
          <a:xfrm>
            <a:off x="6419476" y="5934633"/>
            <a:ext cx="1365789" cy="54220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70FA953-09E5-00D7-7115-1AC39F6925CC}"/>
              </a:ext>
            </a:extLst>
          </p:cNvPr>
          <p:cNvSpPr/>
          <p:nvPr/>
        </p:nvSpPr>
        <p:spPr>
          <a:xfrm>
            <a:off x="1637011" y="4427579"/>
            <a:ext cx="7937517" cy="21945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0A3626A-0674-B3F1-5922-695B6FB907EB}"/>
              </a:ext>
            </a:extLst>
          </p:cNvPr>
          <p:cNvCxnSpPr>
            <a:cxnSpLocks/>
          </p:cNvCxnSpPr>
          <p:nvPr/>
        </p:nvCxnSpPr>
        <p:spPr>
          <a:xfrm flipV="1">
            <a:off x="1637011" y="3839699"/>
            <a:ext cx="2893451" cy="581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EA74823-9D24-A702-9883-A45BE4E180D2}"/>
              </a:ext>
            </a:extLst>
          </p:cNvPr>
          <p:cNvCxnSpPr>
            <a:cxnSpLocks/>
          </p:cNvCxnSpPr>
          <p:nvPr/>
        </p:nvCxnSpPr>
        <p:spPr>
          <a:xfrm>
            <a:off x="6723371" y="3839699"/>
            <a:ext cx="2851157" cy="531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B99A05-8A5F-6021-F6C9-4869A2870EC7}"/>
              </a:ext>
            </a:extLst>
          </p:cNvPr>
          <p:cNvCxnSpPr>
            <a:cxnSpLocks/>
          </p:cNvCxnSpPr>
          <p:nvPr/>
        </p:nvCxnSpPr>
        <p:spPr>
          <a:xfrm>
            <a:off x="2635199" y="1819372"/>
            <a:ext cx="1575854" cy="129370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932AF35-7D17-7226-5642-246A5D6109C9}"/>
              </a:ext>
            </a:extLst>
          </p:cNvPr>
          <p:cNvCxnSpPr>
            <a:cxnSpLocks/>
          </p:cNvCxnSpPr>
          <p:nvPr/>
        </p:nvCxnSpPr>
        <p:spPr>
          <a:xfrm>
            <a:off x="5400784" y="1694372"/>
            <a:ext cx="0" cy="1139791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816C3BF-6FBB-2BF5-639F-89D6680690DB}"/>
              </a:ext>
            </a:extLst>
          </p:cNvPr>
          <p:cNvCxnSpPr>
            <a:cxnSpLocks/>
          </p:cNvCxnSpPr>
          <p:nvPr/>
        </p:nvCxnSpPr>
        <p:spPr>
          <a:xfrm flipV="1">
            <a:off x="6791217" y="1758184"/>
            <a:ext cx="2280594" cy="1325504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ight Brace 50">
            <a:extLst>
              <a:ext uri="{FF2B5EF4-FFF2-40B4-BE49-F238E27FC236}">
                <a16:creationId xmlns:a16="http://schemas.microsoft.com/office/drawing/2014/main" id="{AE09A7C8-F37F-9ADB-9B3C-E8C5534AF176}"/>
              </a:ext>
            </a:extLst>
          </p:cNvPr>
          <p:cNvSpPr/>
          <p:nvPr/>
        </p:nvSpPr>
        <p:spPr>
          <a:xfrm>
            <a:off x="9912372" y="4371673"/>
            <a:ext cx="327179" cy="22161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398CB9-D039-4D07-8E84-71EFCC647BC8}"/>
              </a:ext>
            </a:extLst>
          </p:cNvPr>
          <p:cNvSpPr txBox="1"/>
          <p:nvPr/>
        </p:nvSpPr>
        <p:spPr>
          <a:xfrm>
            <a:off x="10372459" y="4989642"/>
            <a:ext cx="1665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66"/>
                </a:solidFill>
              </a:rPr>
              <a:t>Dados aparecem uma única vez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F90B3BC-BD63-AD5E-39FF-A80D28883040}"/>
              </a:ext>
            </a:extLst>
          </p:cNvPr>
          <p:cNvCxnSpPr>
            <a:cxnSpLocks/>
          </p:cNvCxnSpPr>
          <p:nvPr/>
        </p:nvCxnSpPr>
        <p:spPr>
          <a:xfrm flipH="1" flipV="1">
            <a:off x="3414357" y="5147948"/>
            <a:ext cx="891554" cy="156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563EED3-3D5B-E463-241D-703D274591AD}"/>
              </a:ext>
            </a:extLst>
          </p:cNvPr>
          <p:cNvCxnSpPr>
            <a:cxnSpLocks/>
          </p:cNvCxnSpPr>
          <p:nvPr/>
        </p:nvCxnSpPr>
        <p:spPr>
          <a:xfrm flipH="1" flipV="1">
            <a:off x="3387106" y="5519593"/>
            <a:ext cx="891554" cy="1568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77EA795-4F6F-D6DC-4A6F-ACAE3E2DA46F}"/>
              </a:ext>
            </a:extLst>
          </p:cNvPr>
          <p:cNvCxnSpPr>
            <a:cxnSpLocks/>
          </p:cNvCxnSpPr>
          <p:nvPr/>
        </p:nvCxnSpPr>
        <p:spPr>
          <a:xfrm flipH="1" flipV="1">
            <a:off x="3423126" y="5841713"/>
            <a:ext cx="891554" cy="1568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92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" y="3"/>
            <a:ext cx="12180721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00" y="214404"/>
            <a:ext cx="11588600" cy="6272437"/>
          </a:xfrm>
          <a:prstGeom prst="rect">
            <a:avLst/>
          </a:prstGeom>
        </p:spPr>
      </p:pic>
      <p:sp>
        <p:nvSpPr>
          <p:cNvPr id="2" name="CaixaDeTexto 2">
            <a:extLst>
              <a:ext uri="{FF2B5EF4-FFF2-40B4-BE49-F238E27FC236}">
                <a16:creationId xmlns:a16="http://schemas.microsoft.com/office/drawing/2014/main" id="{1892A6BA-9EE2-D650-2BB5-05E45CFFEF89}"/>
              </a:ext>
            </a:extLst>
          </p:cNvPr>
          <p:cNvSpPr txBox="1"/>
          <p:nvPr/>
        </p:nvSpPr>
        <p:spPr>
          <a:xfrm>
            <a:off x="1261363" y="1506870"/>
            <a:ext cx="8849289" cy="265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3200" b="1" cap="all" dirty="0">
                <a:solidFill>
                  <a:srgbClr val="FF0066"/>
                </a:solidFill>
                <a:latin typeface="Gotham HTF Light"/>
                <a:cs typeface="+mj-cs"/>
              </a:rPr>
              <a:t>Agenda: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O que é um sistema de arquivos?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O que é um sistema gerenciador de banco de dados?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Qual  diferença entre um sistema de arquivos e SGBD?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43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54B739-8676-49BB-C73D-6020DD27F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00" y="0"/>
            <a:ext cx="11588600" cy="627243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CD8BF28-1502-15EA-AEEF-17449AB4F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00" y="445181"/>
            <a:ext cx="11588600" cy="62724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" y="3"/>
            <a:ext cx="12180721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4800" y="389103"/>
            <a:ext cx="11588600" cy="6272437"/>
          </a:xfrm>
          <a:prstGeom prst="rect">
            <a:avLst/>
          </a:prstGeom>
        </p:spPr>
      </p:pic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B2DCD15E-12C6-BB53-7562-23122E41FFA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EE29931-5165-2D96-1EDB-B37B15E20C4F}"/>
              </a:ext>
            </a:extLst>
          </p:cNvPr>
          <p:cNvSpPr txBox="1">
            <a:spLocks/>
          </p:cNvSpPr>
          <p:nvPr/>
        </p:nvSpPr>
        <p:spPr>
          <a:xfrm>
            <a:off x="951743" y="-7636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pt-BR" sz="3600" b="1" kern="0" cap="all" dirty="0">
                <a:solidFill>
                  <a:srgbClr val="FF006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Sistema gerenciador de banco de dados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46BD5E-9E34-7E45-90DC-BDA644CC803F}"/>
              </a:ext>
            </a:extLst>
          </p:cNvPr>
          <p:cNvSpPr/>
          <p:nvPr/>
        </p:nvSpPr>
        <p:spPr>
          <a:xfrm>
            <a:off x="1170062" y="729851"/>
            <a:ext cx="2189747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Sistema para setor de Vendas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621DF9-8405-6D07-185E-20A3A36DC662}"/>
              </a:ext>
            </a:extLst>
          </p:cNvPr>
          <p:cNvSpPr/>
          <p:nvPr/>
        </p:nvSpPr>
        <p:spPr>
          <a:xfrm>
            <a:off x="7441760" y="668492"/>
            <a:ext cx="2189747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Sistema para setor de Engenharia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C3DED5-44DE-42FE-B789-686D9C5A4B21}"/>
              </a:ext>
            </a:extLst>
          </p:cNvPr>
          <p:cNvSpPr/>
          <p:nvPr/>
        </p:nvSpPr>
        <p:spPr>
          <a:xfrm>
            <a:off x="4305911" y="690759"/>
            <a:ext cx="2189747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Sistema para setor de Produção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3E1F705E-4DFF-7B88-4CB2-45A00279A9F4}"/>
              </a:ext>
            </a:extLst>
          </p:cNvPr>
          <p:cNvSpPr/>
          <p:nvPr/>
        </p:nvSpPr>
        <p:spPr>
          <a:xfrm>
            <a:off x="4648767" y="3450121"/>
            <a:ext cx="1956298" cy="71746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Banco de dados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EE328D94-CC4F-798E-3FEC-8854C4123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335633"/>
              </p:ext>
            </p:extLst>
          </p:nvPr>
        </p:nvGraphicFramePr>
        <p:xfrm>
          <a:off x="4414218" y="4947564"/>
          <a:ext cx="2518806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9403">
                  <a:extLst>
                    <a:ext uri="{9D8B030D-6E8A-4147-A177-3AD203B41FA5}">
                      <a16:colId xmlns:a16="http://schemas.microsoft.com/office/drawing/2014/main" val="468513333"/>
                    </a:ext>
                  </a:extLst>
                </a:gridCol>
                <a:gridCol w="1259403">
                  <a:extLst>
                    <a:ext uri="{9D8B030D-6E8A-4147-A177-3AD203B41FA5}">
                      <a16:colId xmlns:a16="http://schemas.microsoft.com/office/drawing/2014/main" val="747061746"/>
                    </a:ext>
                  </a:extLst>
                </a:gridCol>
              </a:tblGrid>
              <a:tr h="299144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FF00"/>
                          </a:solidFill>
                        </a:rPr>
                        <a:t>Teclado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FF00"/>
                          </a:solidFill>
                        </a:rPr>
                        <a:t>TC60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833255"/>
                  </a:ext>
                </a:extLst>
              </a:tr>
              <a:tr h="299144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92D050"/>
                          </a:solidFill>
                        </a:rPr>
                        <a:t>Monitor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92D050"/>
                          </a:solidFill>
                        </a:rPr>
                        <a:t>M70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721607"/>
                  </a:ext>
                </a:extLst>
              </a:tr>
              <a:tr h="299144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Mouse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MS90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59359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7072424-822A-E735-734E-A67473FFB67F}"/>
              </a:ext>
            </a:extLst>
          </p:cNvPr>
          <p:cNvGraphicFramePr>
            <a:graphicFrameLocks noGrp="1"/>
          </p:cNvGraphicFramePr>
          <p:nvPr/>
        </p:nvGraphicFramePr>
        <p:xfrm>
          <a:off x="1005533" y="4947564"/>
          <a:ext cx="2518806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9403">
                  <a:extLst>
                    <a:ext uri="{9D8B030D-6E8A-4147-A177-3AD203B41FA5}">
                      <a16:colId xmlns:a16="http://schemas.microsoft.com/office/drawing/2014/main" val="468513333"/>
                    </a:ext>
                  </a:extLst>
                </a:gridCol>
                <a:gridCol w="1259403">
                  <a:extLst>
                    <a:ext uri="{9D8B030D-6E8A-4147-A177-3AD203B41FA5}">
                      <a16:colId xmlns:a16="http://schemas.microsoft.com/office/drawing/2014/main" val="747061746"/>
                    </a:ext>
                  </a:extLst>
                </a:gridCol>
              </a:tblGrid>
              <a:tr h="299144"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FF00"/>
                          </a:solidFill>
                        </a:rPr>
                        <a:t>R$ 70,00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833255"/>
                  </a:ext>
                </a:extLst>
              </a:tr>
              <a:tr h="299144"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92D050"/>
                          </a:solidFill>
                        </a:rPr>
                        <a:t>R$ 400,00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721607"/>
                  </a:ext>
                </a:extLst>
              </a:tr>
              <a:tr h="299144"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R$ 50,00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59359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A77AB80-2C2D-F17D-AC91-A79A59B66BB8}"/>
              </a:ext>
            </a:extLst>
          </p:cNvPr>
          <p:cNvGraphicFramePr>
            <a:graphicFrameLocks noGrp="1"/>
          </p:cNvGraphicFramePr>
          <p:nvPr/>
        </p:nvGraphicFramePr>
        <p:xfrm>
          <a:off x="6933024" y="4399712"/>
          <a:ext cx="2641504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9676">
                  <a:extLst>
                    <a:ext uri="{9D8B030D-6E8A-4147-A177-3AD203B41FA5}">
                      <a16:colId xmlns:a16="http://schemas.microsoft.com/office/drawing/2014/main" val="468513333"/>
                    </a:ext>
                  </a:extLst>
                </a:gridCol>
                <a:gridCol w="1801828">
                  <a:extLst>
                    <a:ext uri="{9D8B030D-6E8A-4147-A177-3AD203B41FA5}">
                      <a16:colId xmlns:a16="http://schemas.microsoft.com/office/drawing/2014/main" val="747061746"/>
                    </a:ext>
                  </a:extLst>
                </a:gridCol>
              </a:tblGrid>
              <a:tr h="299144"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FF00"/>
                          </a:solidFill>
                        </a:rPr>
                        <a:t>teclado.gif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833255"/>
                  </a:ext>
                </a:extLst>
              </a:tr>
              <a:tr h="299144"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92D050"/>
                          </a:solidFill>
                        </a:rPr>
                        <a:t>monitor.gif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721607"/>
                  </a:ext>
                </a:extLst>
              </a:tr>
              <a:tr h="299144"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mouse.gif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593594"/>
                  </a:ext>
                </a:extLst>
              </a:tr>
              <a:tr h="299144"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FF00"/>
                          </a:solidFill>
                        </a:rPr>
                        <a:t>10/11/2000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051433"/>
                  </a:ext>
                </a:extLst>
              </a:tr>
              <a:tr h="299144"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92D050"/>
                          </a:solidFill>
                        </a:rPr>
                        <a:t>20/11/2000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416183"/>
                  </a:ext>
                </a:extLst>
              </a:tr>
              <a:tr h="299144"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30/11/2000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826945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88058C-6BB8-430E-5FF7-9E051B569A31}"/>
              </a:ext>
            </a:extLst>
          </p:cNvPr>
          <p:cNvCxnSpPr>
            <a:cxnSpLocks/>
          </p:cNvCxnSpPr>
          <p:nvPr/>
        </p:nvCxnSpPr>
        <p:spPr>
          <a:xfrm flipV="1">
            <a:off x="6312983" y="4619466"/>
            <a:ext cx="1509920" cy="55333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7C7930-BC87-81AD-2FDD-D20862263BAE}"/>
              </a:ext>
            </a:extLst>
          </p:cNvPr>
          <p:cNvCxnSpPr>
            <a:cxnSpLocks/>
          </p:cNvCxnSpPr>
          <p:nvPr/>
        </p:nvCxnSpPr>
        <p:spPr>
          <a:xfrm>
            <a:off x="6370516" y="5172797"/>
            <a:ext cx="1365789" cy="54220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BE80DB-6423-7950-1B3C-51A72A6459CE}"/>
              </a:ext>
            </a:extLst>
          </p:cNvPr>
          <p:cNvCxnSpPr>
            <a:cxnSpLocks/>
          </p:cNvCxnSpPr>
          <p:nvPr/>
        </p:nvCxnSpPr>
        <p:spPr>
          <a:xfrm flipV="1">
            <a:off x="6209543" y="4953164"/>
            <a:ext cx="1509920" cy="55333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687D7CA-F688-FB95-D273-83E665C522E9}"/>
              </a:ext>
            </a:extLst>
          </p:cNvPr>
          <p:cNvCxnSpPr>
            <a:cxnSpLocks/>
          </p:cNvCxnSpPr>
          <p:nvPr/>
        </p:nvCxnSpPr>
        <p:spPr>
          <a:xfrm>
            <a:off x="6267076" y="5506495"/>
            <a:ext cx="1365789" cy="54220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7F0ABF-D339-38A3-CDFC-EB8EFDAA3631}"/>
              </a:ext>
            </a:extLst>
          </p:cNvPr>
          <p:cNvCxnSpPr>
            <a:cxnSpLocks/>
          </p:cNvCxnSpPr>
          <p:nvPr/>
        </p:nvCxnSpPr>
        <p:spPr>
          <a:xfrm flipV="1">
            <a:off x="6361943" y="5381302"/>
            <a:ext cx="1509920" cy="55333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EBAB268-8CAA-E1AE-D7DE-C6C3CF760F5F}"/>
              </a:ext>
            </a:extLst>
          </p:cNvPr>
          <p:cNvCxnSpPr>
            <a:cxnSpLocks/>
          </p:cNvCxnSpPr>
          <p:nvPr/>
        </p:nvCxnSpPr>
        <p:spPr>
          <a:xfrm>
            <a:off x="6419476" y="5934633"/>
            <a:ext cx="1365789" cy="54220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70FA953-09E5-00D7-7115-1AC39F6925CC}"/>
              </a:ext>
            </a:extLst>
          </p:cNvPr>
          <p:cNvSpPr/>
          <p:nvPr/>
        </p:nvSpPr>
        <p:spPr>
          <a:xfrm>
            <a:off x="1637011" y="4427579"/>
            <a:ext cx="7937517" cy="21945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0A3626A-0674-B3F1-5922-695B6FB907EB}"/>
              </a:ext>
            </a:extLst>
          </p:cNvPr>
          <p:cNvCxnSpPr>
            <a:cxnSpLocks/>
          </p:cNvCxnSpPr>
          <p:nvPr/>
        </p:nvCxnSpPr>
        <p:spPr>
          <a:xfrm flipV="1">
            <a:off x="1637011" y="3958783"/>
            <a:ext cx="3264555" cy="46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EA74823-9D24-A702-9883-A45BE4E180D2}"/>
              </a:ext>
            </a:extLst>
          </p:cNvPr>
          <p:cNvCxnSpPr>
            <a:cxnSpLocks/>
          </p:cNvCxnSpPr>
          <p:nvPr/>
        </p:nvCxnSpPr>
        <p:spPr>
          <a:xfrm>
            <a:off x="6605065" y="3953023"/>
            <a:ext cx="2969463" cy="418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B99A05-8A5F-6021-F6C9-4869A2870EC7}"/>
              </a:ext>
            </a:extLst>
          </p:cNvPr>
          <p:cNvCxnSpPr>
            <a:cxnSpLocks/>
          </p:cNvCxnSpPr>
          <p:nvPr/>
        </p:nvCxnSpPr>
        <p:spPr>
          <a:xfrm>
            <a:off x="2166502" y="1819372"/>
            <a:ext cx="2153153" cy="1062122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932AF35-7D17-7226-5642-246A5D6109C9}"/>
              </a:ext>
            </a:extLst>
          </p:cNvPr>
          <p:cNvCxnSpPr>
            <a:cxnSpLocks/>
          </p:cNvCxnSpPr>
          <p:nvPr/>
        </p:nvCxnSpPr>
        <p:spPr>
          <a:xfrm>
            <a:off x="5558385" y="1663866"/>
            <a:ext cx="0" cy="615691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816C3BF-6FBB-2BF5-639F-89D6680690DB}"/>
              </a:ext>
            </a:extLst>
          </p:cNvPr>
          <p:cNvCxnSpPr>
            <a:cxnSpLocks/>
          </p:cNvCxnSpPr>
          <p:nvPr/>
        </p:nvCxnSpPr>
        <p:spPr>
          <a:xfrm flipV="1">
            <a:off x="6633616" y="1708085"/>
            <a:ext cx="1957917" cy="1196892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ight Brace 50">
            <a:extLst>
              <a:ext uri="{FF2B5EF4-FFF2-40B4-BE49-F238E27FC236}">
                <a16:creationId xmlns:a16="http://schemas.microsoft.com/office/drawing/2014/main" id="{AE09A7C8-F37F-9ADB-9B3C-E8C5534AF176}"/>
              </a:ext>
            </a:extLst>
          </p:cNvPr>
          <p:cNvSpPr/>
          <p:nvPr/>
        </p:nvSpPr>
        <p:spPr>
          <a:xfrm>
            <a:off x="9912372" y="4371673"/>
            <a:ext cx="327179" cy="22161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398CB9-D039-4D07-8E84-71EFCC647BC8}"/>
              </a:ext>
            </a:extLst>
          </p:cNvPr>
          <p:cNvSpPr txBox="1"/>
          <p:nvPr/>
        </p:nvSpPr>
        <p:spPr>
          <a:xfrm>
            <a:off x="10372459" y="4989642"/>
            <a:ext cx="1665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66"/>
                </a:solidFill>
              </a:rPr>
              <a:t>Dados aparecem uma única vez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F90B3BC-BD63-AD5E-39FF-A80D28883040}"/>
              </a:ext>
            </a:extLst>
          </p:cNvPr>
          <p:cNvCxnSpPr>
            <a:cxnSpLocks/>
          </p:cNvCxnSpPr>
          <p:nvPr/>
        </p:nvCxnSpPr>
        <p:spPr>
          <a:xfrm flipH="1" flipV="1">
            <a:off x="3414357" y="5147948"/>
            <a:ext cx="891554" cy="156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563EED3-3D5B-E463-241D-703D274591AD}"/>
              </a:ext>
            </a:extLst>
          </p:cNvPr>
          <p:cNvCxnSpPr>
            <a:cxnSpLocks/>
          </p:cNvCxnSpPr>
          <p:nvPr/>
        </p:nvCxnSpPr>
        <p:spPr>
          <a:xfrm flipH="1" flipV="1">
            <a:off x="3387106" y="5519593"/>
            <a:ext cx="891554" cy="1568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77EA795-4F6F-D6DC-4A6F-ACAE3E2DA46F}"/>
              </a:ext>
            </a:extLst>
          </p:cNvPr>
          <p:cNvCxnSpPr>
            <a:cxnSpLocks/>
          </p:cNvCxnSpPr>
          <p:nvPr/>
        </p:nvCxnSpPr>
        <p:spPr>
          <a:xfrm flipH="1" flipV="1">
            <a:off x="3423126" y="5841713"/>
            <a:ext cx="891554" cy="1568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C400880-5969-30A9-73A7-61343B188313}"/>
              </a:ext>
            </a:extLst>
          </p:cNvPr>
          <p:cNvSpPr/>
          <p:nvPr/>
        </p:nvSpPr>
        <p:spPr>
          <a:xfrm>
            <a:off x="4511705" y="2420936"/>
            <a:ext cx="2093360" cy="78685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SGBD</a:t>
            </a:r>
            <a:endParaRPr lang="pt-BR" dirty="0"/>
          </a:p>
        </p:txBody>
      </p:sp>
      <p:sp>
        <p:nvSpPr>
          <p:cNvPr id="33" name="Wave 32">
            <a:extLst>
              <a:ext uri="{FF2B5EF4-FFF2-40B4-BE49-F238E27FC236}">
                <a16:creationId xmlns:a16="http://schemas.microsoft.com/office/drawing/2014/main" id="{62494C4C-D6D1-E0F7-8C52-6B98F1E51057}"/>
              </a:ext>
            </a:extLst>
          </p:cNvPr>
          <p:cNvSpPr/>
          <p:nvPr/>
        </p:nvSpPr>
        <p:spPr>
          <a:xfrm>
            <a:off x="8500112" y="1892638"/>
            <a:ext cx="3478229" cy="2190820"/>
          </a:xfrm>
          <a:prstGeom prst="wave">
            <a:avLst/>
          </a:prstGeom>
          <a:solidFill>
            <a:srgbClr val="FFC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Software que permite a criação e gerência da base de dados</a:t>
            </a:r>
          </a:p>
        </p:txBody>
      </p:sp>
      <p:sp>
        <p:nvSpPr>
          <p:cNvPr id="35" name="Wave 34">
            <a:extLst>
              <a:ext uri="{FF2B5EF4-FFF2-40B4-BE49-F238E27FC236}">
                <a16:creationId xmlns:a16="http://schemas.microsoft.com/office/drawing/2014/main" id="{6BACFCF6-2EBC-E086-2E3A-C38CC9F53F53}"/>
              </a:ext>
            </a:extLst>
          </p:cNvPr>
          <p:cNvSpPr/>
          <p:nvPr/>
        </p:nvSpPr>
        <p:spPr>
          <a:xfrm>
            <a:off x="8547938" y="4187974"/>
            <a:ext cx="3503335" cy="2434164"/>
          </a:xfrm>
          <a:prstGeom prst="wave">
            <a:avLst/>
          </a:prstGeom>
          <a:solidFill>
            <a:srgbClr val="FFC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Exemplos destes Softwares: • Livres: • </a:t>
            </a:r>
            <a:r>
              <a:rPr lang="pt-BR" dirty="0" err="1"/>
              <a:t>FireBird</a:t>
            </a:r>
            <a:r>
              <a:rPr lang="pt-BR" dirty="0"/>
              <a:t>, PostgreSQL e MySQL • Comerciais (pagos) • Oracle, DB2 e </a:t>
            </a:r>
            <a:r>
              <a:rPr lang="pt-BR" dirty="0" err="1"/>
              <a:t>SQLServer</a:t>
            </a:r>
            <a:r>
              <a:rPr lang="pt-BR" dirty="0"/>
              <a:t> 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E03F043-B8BB-A195-1763-A758BACEB9FF}"/>
              </a:ext>
            </a:extLst>
          </p:cNvPr>
          <p:cNvCxnSpPr>
            <a:cxnSpLocks/>
          </p:cNvCxnSpPr>
          <p:nvPr/>
        </p:nvCxnSpPr>
        <p:spPr>
          <a:xfrm>
            <a:off x="6495658" y="2988048"/>
            <a:ext cx="1995881" cy="397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31581F-76A7-3281-0C6C-F434E9EAA5D4}"/>
              </a:ext>
            </a:extLst>
          </p:cNvPr>
          <p:cNvCxnSpPr>
            <a:cxnSpLocks/>
          </p:cNvCxnSpPr>
          <p:nvPr/>
        </p:nvCxnSpPr>
        <p:spPr>
          <a:xfrm>
            <a:off x="6559019" y="3022517"/>
            <a:ext cx="1853830" cy="13295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51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54B739-8676-49BB-C73D-6020DD27F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00" y="0"/>
            <a:ext cx="11588600" cy="627243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CD8BF28-1502-15EA-AEEF-17449AB4F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00" y="445181"/>
            <a:ext cx="11588600" cy="62724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" y="3"/>
            <a:ext cx="12180721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00" y="253592"/>
            <a:ext cx="11588600" cy="6272437"/>
          </a:xfrm>
          <a:prstGeom prst="rect">
            <a:avLst/>
          </a:prstGeom>
        </p:spPr>
      </p:pic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B2DCD15E-12C6-BB53-7562-23122E41FFA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A08E4D60-0147-5D50-EEF0-C0A2D237E1D7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marR="0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Um SGBD (Sistema Gerenciador de Banco de Dados) consiste em uma coleção de dados inter-relacionados e em um conjunto de programas para acessá-los.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BR" sz="2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SGBDs</a:t>
            </a: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são projetados para gerenciar grandes grupos de informações</a:t>
            </a:r>
          </a:p>
          <a:p>
            <a:pPr marL="457200" marR="0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BR" sz="2800" dirty="0">
                <a:solidFill>
                  <a:schemeClr val="bg1"/>
                </a:solidFill>
              </a:rPr>
              <a:t>O gerenciamento envolve 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pt-BR" sz="2800" dirty="0">
                <a:solidFill>
                  <a:schemeClr val="bg1"/>
                </a:solidFill>
              </a:rPr>
              <a:t>A definição de estruturas para o armazenamento da informação 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pt-BR" sz="2800" dirty="0">
                <a:solidFill>
                  <a:schemeClr val="bg1"/>
                </a:solidFill>
              </a:rPr>
              <a:t>O fornecimento de mecanismos para manipular as informações</a:t>
            </a: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3B4F68E-85D9-46B6-FCAD-280B4D74C669}"/>
              </a:ext>
            </a:extLst>
          </p:cNvPr>
          <p:cNvSpPr txBox="1">
            <a:spLocks/>
          </p:cNvSpPr>
          <p:nvPr/>
        </p:nvSpPr>
        <p:spPr>
          <a:xfrm>
            <a:off x="990600" y="94967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r>
              <a:rPr lang="pt-BR" sz="3600" b="1" kern="0" cap="all" dirty="0">
                <a:solidFill>
                  <a:srgbClr val="FF006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SGBD</a:t>
            </a:r>
          </a:p>
        </p:txBody>
      </p:sp>
    </p:spTree>
    <p:extLst>
      <p:ext uri="{BB962C8B-B14F-4D97-AF65-F5344CB8AC3E}">
        <p14:creationId xmlns:p14="http://schemas.microsoft.com/office/powerpoint/2010/main" val="328373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54B739-8676-49BB-C73D-6020DD27F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00" y="0"/>
            <a:ext cx="11588600" cy="627243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CD8BF28-1502-15EA-AEEF-17449AB4F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00" y="445181"/>
            <a:ext cx="11588600" cy="62724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" y="3"/>
            <a:ext cx="12180721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00" y="253592"/>
            <a:ext cx="11588600" cy="6272437"/>
          </a:xfrm>
          <a:prstGeom prst="rect">
            <a:avLst/>
          </a:prstGeom>
        </p:spPr>
      </p:pic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B2DCD15E-12C6-BB53-7562-23122E41FFA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A08E4D60-0147-5D50-EEF0-C0A2D237E1D7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marR="0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BR" sz="2800" dirty="0">
                <a:solidFill>
                  <a:schemeClr val="bg1"/>
                </a:solidFill>
              </a:rPr>
              <a:t>Quando vários usuários acessam os dados o SGBD precisa garantir a INTEGRIDADE dos dados, evitando resultados anômalos </a:t>
            </a:r>
          </a:p>
          <a:p>
            <a:pPr marL="457200" marR="0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BR" sz="2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SGBDs</a:t>
            </a: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são projetados para gerenciar grandes grupos de informações</a:t>
            </a:r>
          </a:p>
          <a:p>
            <a:pPr marL="457200" marR="0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BR" sz="2800" dirty="0">
                <a:solidFill>
                  <a:schemeClr val="bg1"/>
                </a:solidFill>
              </a:rPr>
              <a:t>O gerenciamento envolve 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pt-BR" sz="2800" dirty="0">
                <a:solidFill>
                  <a:schemeClr val="bg1"/>
                </a:solidFill>
              </a:rPr>
              <a:t>A definição de estruturas para o armazenamento da informação 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pt-BR" sz="2800" dirty="0">
                <a:solidFill>
                  <a:schemeClr val="bg1"/>
                </a:solidFill>
              </a:rPr>
              <a:t>O fornecimento de mecanismos para manipular as informações</a:t>
            </a: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3B4F68E-85D9-46B6-FCAD-280B4D74C669}"/>
              </a:ext>
            </a:extLst>
          </p:cNvPr>
          <p:cNvSpPr txBox="1">
            <a:spLocks/>
          </p:cNvSpPr>
          <p:nvPr/>
        </p:nvSpPr>
        <p:spPr>
          <a:xfrm>
            <a:off x="990600" y="94967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r>
              <a:rPr lang="pt-BR" sz="3600" b="1" kern="0" cap="all" dirty="0">
                <a:solidFill>
                  <a:srgbClr val="FF006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SGBD</a:t>
            </a:r>
          </a:p>
        </p:txBody>
      </p:sp>
    </p:spTree>
    <p:extLst>
      <p:ext uri="{BB962C8B-B14F-4D97-AF65-F5344CB8AC3E}">
        <p14:creationId xmlns:p14="http://schemas.microsoft.com/office/powerpoint/2010/main" val="399336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54B739-8676-49BB-C73D-6020DD27F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00" y="0"/>
            <a:ext cx="11588600" cy="627243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CD8BF28-1502-15EA-AEEF-17449AB4F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00" y="445181"/>
            <a:ext cx="11588600" cy="62724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" y="3"/>
            <a:ext cx="12180721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00" y="253592"/>
            <a:ext cx="11588600" cy="6272437"/>
          </a:xfrm>
          <a:prstGeom prst="rect">
            <a:avLst/>
          </a:prstGeom>
        </p:spPr>
      </p:pic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B2DCD15E-12C6-BB53-7562-23122E41FFA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A08E4D60-0147-5D50-EEF0-C0A2D237E1D7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marR="0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Um SGBD (Sistema Gerenciador de Banco de Dados) consiste em uma coleção de dados inter-relacionados e em um conjunto de programas para acessá-los.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BR" sz="2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SGBDs</a:t>
            </a: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são projetados para gerenciar grandes grupos de informações</a:t>
            </a:r>
          </a:p>
          <a:p>
            <a:pPr marL="457200" marR="0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BR" sz="2800" dirty="0">
                <a:solidFill>
                  <a:schemeClr val="bg1"/>
                </a:solidFill>
              </a:rPr>
              <a:t>O gerenciamento envolve 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pt-BR" sz="2800" dirty="0">
                <a:solidFill>
                  <a:schemeClr val="bg1"/>
                </a:solidFill>
              </a:rPr>
              <a:t>A definição de estruturas para o armazenamento da informação 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pt-BR" sz="2800" dirty="0">
                <a:solidFill>
                  <a:schemeClr val="bg1"/>
                </a:solidFill>
              </a:rPr>
              <a:t>O fornecimento de mecanismos para manipular as informações</a:t>
            </a: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3B4F68E-85D9-46B6-FCAD-280B4D74C669}"/>
              </a:ext>
            </a:extLst>
          </p:cNvPr>
          <p:cNvSpPr txBox="1">
            <a:spLocks/>
          </p:cNvSpPr>
          <p:nvPr/>
        </p:nvSpPr>
        <p:spPr>
          <a:xfrm>
            <a:off x="990600" y="94967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r>
              <a:rPr lang="pt-BR" sz="3600" b="1" kern="0" cap="all" dirty="0">
                <a:solidFill>
                  <a:srgbClr val="FF006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SGBD</a:t>
            </a:r>
          </a:p>
        </p:txBody>
      </p:sp>
    </p:spTree>
    <p:extLst>
      <p:ext uri="{BB962C8B-B14F-4D97-AF65-F5344CB8AC3E}">
        <p14:creationId xmlns:p14="http://schemas.microsoft.com/office/powerpoint/2010/main" val="359565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54B739-8676-49BB-C73D-6020DD27F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00" y="0"/>
            <a:ext cx="11588600" cy="627243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CD8BF28-1502-15EA-AEEF-17449AB4F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00" y="445181"/>
            <a:ext cx="11588600" cy="62724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" y="3"/>
            <a:ext cx="12180721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00" y="253592"/>
            <a:ext cx="11588600" cy="6272437"/>
          </a:xfrm>
          <a:prstGeom prst="rect">
            <a:avLst/>
          </a:prstGeom>
        </p:spPr>
      </p:pic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B2DCD15E-12C6-BB53-7562-23122E41FFA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EE29931-5165-2D96-1EDB-B37B15E20C4F}"/>
              </a:ext>
            </a:extLst>
          </p:cNvPr>
          <p:cNvSpPr txBox="1">
            <a:spLocks/>
          </p:cNvSpPr>
          <p:nvPr/>
        </p:nvSpPr>
        <p:spPr>
          <a:xfrm>
            <a:off x="990600" y="94967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r>
              <a:rPr lang="pt-BR" sz="3600" b="1" kern="0" cap="all" dirty="0">
                <a:solidFill>
                  <a:srgbClr val="FF006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Objetivos de um SGBD</a:t>
            </a: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A08E4D60-0147-5D50-EEF0-C0A2D237E1D7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Os objetivos de um Sistema Gerenciador de Banco de Dados (SGBD) são proporcionar um ambiente eficiente, seguro e flexível para o armazenamento, gerenciamento e recuperação de dados. </a:t>
            </a:r>
          </a:p>
        </p:txBody>
      </p:sp>
    </p:spTree>
    <p:extLst>
      <p:ext uri="{BB962C8B-B14F-4D97-AF65-F5344CB8AC3E}">
        <p14:creationId xmlns:p14="http://schemas.microsoft.com/office/powerpoint/2010/main" val="77362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54B739-8676-49BB-C73D-6020DD27F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00" y="0"/>
            <a:ext cx="11588600" cy="627243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CD8BF28-1502-15EA-AEEF-17449AB4F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00" y="445181"/>
            <a:ext cx="11588600" cy="62724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" y="3"/>
            <a:ext cx="12180721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00" y="253592"/>
            <a:ext cx="11588600" cy="6272437"/>
          </a:xfrm>
          <a:prstGeom prst="rect">
            <a:avLst/>
          </a:prstGeom>
        </p:spPr>
      </p:pic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B2DCD15E-12C6-BB53-7562-23122E41FFA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EE29931-5165-2D96-1EDB-B37B15E20C4F}"/>
              </a:ext>
            </a:extLst>
          </p:cNvPr>
          <p:cNvSpPr txBox="1">
            <a:spLocks/>
          </p:cNvSpPr>
          <p:nvPr/>
        </p:nvSpPr>
        <p:spPr>
          <a:xfrm>
            <a:off x="990600" y="94967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pt-BR" sz="3600" b="1" kern="0" cap="all" dirty="0">
                <a:solidFill>
                  <a:srgbClr val="FF006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Entre os objetivos e funções de um </a:t>
            </a:r>
            <a:r>
              <a:rPr lang="pt-BR" sz="3600" b="1" kern="0" cap="all" dirty="0" err="1">
                <a:solidFill>
                  <a:srgbClr val="FF006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sgbd</a:t>
            </a:r>
            <a:r>
              <a:rPr lang="pt-BR" sz="3600" b="1" kern="0" cap="all" dirty="0">
                <a:solidFill>
                  <a:srgbClr val="FF006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 estão:</a:t>
            </a: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A08E4D60-0147-5D50-EEF0-C0A2D237E1D7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marR="0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pt-BR" sz="2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Armazenamento de Dados:</a:t>
            </a: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Os </a:t>
            </a:r>
            <a:r>
              <a:rPr lang="pt-BR" sz="2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SGBDs</a:t>
            </a: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permitem armazenar dados de forma estruturada, organizada em tabelas, relacionamentos e campos.</a:t>
            </a:r>
          </a:p>
          <a:p>
            <a:pPr marL="457200" marR="0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pt-BR" sz="2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Recuperação de Dados:</a:t>
            </a: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Eles fornecem mecanismos para recuperar dados específicos com base em consultas, pesquisas e filtros.</a:t>
            </a:r>
          </a:p>
          <a:p>
            <a:pPr marL="457200" marR="0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pt-BR" sz="2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Gerenciamento de Transações:</a:t>
            </a: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Os </a:t>
            </a:r>
            <a:r>
              <a:rPr lang="pt-BR" sz="2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SGBDs</a:t>
            </a: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garantem a integridade dos dados, permitindo que as operações sejam agrupadas em transações. Isso garante que as operações sejam executadas com sucesso ou revertidas se ocorrerem erros.</a:t>
            </a:r>
          </a:p>
        </p:txBody>
      </p:sp>
    </p:spTree>
    <p:extLst>
      <p:ext uri="{BB962C8B-B14F-4D97-AF65-F5344CB8AC3E}">
        <p14:creationId xmlns:p14="http://schemas.microsoft.com/office/powerpoint/2010/main" val="177330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54B739-8676-49BB-C73D-6020DD27F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00" y="0"/>
            <a:ext cx="11588600" cy="627243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CD8BF28-1502-15EA-AEEF-17449AB4F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00" y="445181"/>
            <a:ext cx="11588600" cy="62724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" y="3"/>
            <a:ext cx="12180721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00" y="253592"/>
            <a:ext cx="11588600" cy="6272437"/>
          </a:xfrm>
          <a:prstGeom prst="rect">
            <a:avLst/>
          </a:prstGeom>
        </p:spPr>
      </p:pic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B2DCD15E-12C6-BB53-7562-23122E41FFA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A08E4D60-0147-5D50-EEF0-C0A2D237E1D7}"/>
              </a:ext>
            </a:extLst>
          </p:cNvPr>
          <p:cNvSpPr txBox="1">
            <a:spLocks/>
          </p:cNvSpPr>
          <p:nvPr/>
        </p:nvSpPr>
        <p:spPr>
          <a:xfrm>
            <a:off x="838200" y="960548"/>
            <a:ext cx="10515600" cy="5643859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marR="0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pt-BR" sz="2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Controle de Concorrência:</a:t>
            </a: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Quando várias pessoas ou processos acessam o banco de dados ao mesmo tempo, o SGBD controla o acesso para evitar conflitos e garantir a consistência dos dados.</a:t>
            </a:r>
          </a:p>
          <a:p>
            <a:pPr marL="457200" marR="0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pt-BR" sz="2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Segurança:</a:t>
            </a: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Os </a:t>
            </a:r>
            <a:r>
              <a:rPr lang="pt-BR" sz="2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SGBDs</a:t>
            </a: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oferecem recursos de segurança, como autenticação e autorização, para proteger os dados contra acessos não autorizados.</a:t>
            </a:r>
          </a:p>
          <a:p>
            <a:pPr marL="457200" marR="0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pt-BR" sz="2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Backup e Recuperação</a:t>
            </a: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Eles permitem fazer backup dos dados do banco de dados e recuperá-los em caso de falha do sistema.</a:t>
            </a:r>
          </a:p>
          <a:p>
            <a:pPr marL="457200" marR="0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pt-BR" sz="2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Controle de Versão:</a:t>
            </a: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 ambientes de desenvolvimento de software, os </a:t>
            </a:r>
            <a:r>
              <a:rPr lang="pt-BR" sz="2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SGBDs</a:t>
            </a: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muitas vezes suportam o controle de versão para rastrear e gerenciar alterações nos esquemas e nos dados.</a:t>
            </a:r>
          </a:p>
          <a:p>
            <a:pPr marL="457200" marR="0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pt-BR" sz="2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Replicação e Escalonamento:</a:t>
            </a: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 garantir alta disponibilidade e desempenho, alguns </a:t>
            </a:r>
            <a:r>
              <a:rPr lang="pt-BR" sz="2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SGBDs</a:t>
            </a: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suportam replicação de dados e escalonamento horizontal ou vertical.</a:t>
            </a: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BR" sz="2800" kern="100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pt-BR" sz="2800" kern="1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36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54B739-8676-49BB-C73D-6020DD27F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00" y="0"/>
            <a:ext cx="11588600" cy="627243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CD8BF28-1502-15EA-AEEF-17449AB4F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00" y="445181"/>
            <a:ext cx="11588600" cy="62724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" y="3"/>
            <a:ext cx="12180721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00" y="253592"/>
            <a:ext cx="11588600" cy="6272437"/>
          </a:xfrm>
          <a:prstGeom prst="rect">
            <a:avLst/>
          </a:prstGeom>
        </p:spPr>
      </p:pic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B2DCD15E-12C6-BB53-7562-23122E41FFA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A08E4D60-0147-5D50-EEF0-C0A2D237E1D7}"/>
              </a:ext>
            </a:extLst>
          </p:cNvPr>
          <p:cNvSpPr txBox="1">
            <a:spLocks/>
          </p:cNvSpPr>
          <p:nvPr/>
        </p:nvSpPr>
        <p:spPr>
          <a:xfrm>
            <a:off x="838200" y="960548"/>
            <a:ext cx="10515600" cy="5643859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marR="0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pt-BR" sz="2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Linguagem de Consulta</a:t>
            </a: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Eles oferecem uma linguagem de consulta, como SQL (</a:t>
            </a:r>
            <a:r>
              <a:rPr lang="pt-BR" sz="2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Structured</a:t>
            </a: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Query </a:t>
            </a:r>
            <a:r>
              <a:rPr lang="pt-BR" sz="2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Language</a:t>
            </a: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 para interagir com o banco de dados e recuperar informações.</a:t>
            </a: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BR" sz="2800" kern="100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pt-BR" sz="2800" kern="1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11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54B739-8676-49BB-C73D-6020DD27F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00" y="0"/>
            <a:ext cx="11588600" cy="627243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CD8BF28-1502-15EA-AEEF-17449AB4F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00" y="445181"/>
            <a:ext cx="11588600" cy="62724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" y="3"/>
            <a:ext cx="12180721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59" y="292781"/>
            <a:ext cx="11588600" cy="6272437"/>
          </a:xfrm>
          <a:prstGeom prst="rect">
            <a:avLst/>
          </a:prstGeom>
        </p:spPr>
      </p:pic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B2DCD15E-12C6-BB53-7562-23122E41FFA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EE29931-5165-2D96-1EDB-B37B15E20C4F}"/>
              </a:ext>
            </a:extLst>
          </p:cNvPr>
          <p:cNvSpPr txBox="1">
            <a:spLocks/>
          </p:cNvSpPr>
          <p:nvPr/>
        </p:nvSpPr>
        <p:spPr>
          <a:xfrm>
            <a:off x="990600" y="94967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pt-BR" sz="3600" b="1" kern="0" cap="all" dirty="0">
                <a:solidFill>
                  <a:srgbClr val="FF006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Vantagens do </a:t>
            </a:r>
            <a:r>
              <a:rPr lang="pt-BR" sz="3600" b="1" kern="0" cap="all" dirty="0" err="1">
                <a:solidFill>
                  <a:srgbClr val="FF006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sgbd</a:t>
            </a:r>
            <a:endParaRPr lang="pt-BR" sz="3600" b="1" kern="0" cap="all" dirty="0">
              <a:solidFill>
                <a:srgbClr val="FF0066"/>
              </a:solidFill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A08E4D60-0147-5D50-EEF0-C0A2D237E1D7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marR="0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BR" sz="2800" dirty="0">
                <a:solidFill>
                  <a:schemeClr val="bg1"/>
                </a:solidFill>
              </a:rPr>
              <a:t>Isolar os usuários dos detalhes mais internos do banco de dados (abstração de dados). </a:t>
            </a:r>
          </a:p>
          <a:p>
            <a:pPr marL="457200" marR="0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BR" sz="2800" dirty="0">
                <a:solidFill>
                  <a:schemeClr val="bg1"/>
                </a:solidFill>
              </a:rPr>
              <a:t>Prover independência de dados às aplicações (estrutura física de armazenamento e a estratégia de acesso).</a:t>
            </a:r>
          </a:p>
          <a:p>
            <a:pPr marL="457200" marR="0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BR" sz="2800" dirty="0">
                <a:solidFill>
                  <a:schemeClr val="bg1"/>
                </a:solidFill>
              </a:rPr>
              <a:t> rapidez na manipulação e no acesso à informação,</a:t>
            </a:r>
          </a:p>
          <a:p>
            <a:pPr marL="457200" marR="0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BR" sz="2800" dirty="0">
                <a:solidFill>
                  <a:schemeClr val="bg1"/>
                </a:solidFill>
              </a:rPr>
              <a:t>redução do esforço humano (desenvolvimento e utilização),</a:t>
            </a:r>
          </a:p>
          <a:p>
            <a:pPr marL="457200" marR="0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BR" sz="2800" dirty="0">
                <a:solidFill>
                  <a:schemeClr val="bg1"/>
                </a:solidFill>
              </a:rPr>
              <a:t> redução da redundância e dá inconsistência de informações,</a:t>
            </a:r>
          </a:p>
          <a:p>
            <a:pPr marL="457200" marR="0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BR" sz="2800" dirty="0">
                <a:solidFill>
                  <a:schemeClr val="bg1"/>
                </a:solidFill>
              </a:rPr>
              <a:t> redução de problemas de integridade,</a:t>
            </a:r>
          </a:p>
          <a:p>
            <a:pPr marL="457200" marR="0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BR" sz="2800" dirty="0">
                <a:solidFill>
                  <a:schemeClr val="bg1"/>
                </a:solidFill>
              </a:rPr>
              <a:t> compartilhamento de dados,</a:t>
            </a:r>
          </a:p>
          <a:p>
            <a:pPr marL="457200" marR="0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BR" sz="2800" dirty="0">
                <a:solidFill>
                  <a:schemeClr val="bg1"/>
                </a:solidFill>
              </a:rPr>
              <a:t> aplicação automática de restrições de segurança,</a:t>
            </a:r>
          </a:p>
          <a:p>
            <a:pPr marL="457200" marR="0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BR" sz="2800" dirty="0">
                <a:solidFill>
                  <a:schemeClr val="bg1"/>
                </a:solidFill>
              </a:rPr>
              <a:t> controle integrado de informações distribuídas fisicamente.</a:t>
            </a:r>
          </a:p>
          <a:p>
            <a:pPr marL="457200" marR="0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71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54B739-8676-49BB-C73D-6020DD27F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00" y="0"/>
            <a:ext cx="11588600" cy="627243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CD8BF28-1502-15EA-AEEF-17449AB4F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00" y="445181"/>
            <a:ext cx="11588600" cy="62724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" y="3"/>
            <a:ext cx="12180721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00" y="253592"/>
            <a:ext cx="11588600" cy="6272437"/>
          </a:xfrm>
          <a:prstGeom prst="rect">
            <a:avLst/>
          </a:prstGeom>
        </p:spPr>
      </p:pic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B2DCD15E-12C6-BB53-7562-23122E41FFA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A08E4D60-0147-5D50-EEF0-C0A2D237E1D7}"/>
              </a:ext>
            </a:extLst>
          </p:cNvPr>
          <p:cNvSpPr txBox="1">
            <a:spLocks/>
          </p:cNvSpPr>
          <p:nvPr/>
        </p:nvSpPr>
        <p:spPr>
          <a:xfrm>
            <a:off x="445889" y="1895818"/>
            <a:ext cx="11444411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grande objetivo de um SGBD é prover aos usuários uma visão ABSTRATA dos dados.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sistema omite certos detalhes de como os dados são armazenados e mantidos.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Mas oferece mecanismos eficientes para BUSCA 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63828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54B739-8676-49BB-C73D-6020DD27F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00" y="0"/>
            <a:ext cx="11588600" cy="627243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CD8BF28-1502-15EA-AEEF-17449AB4F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00" y="445181"/>
            <a:ext cx="11588600" cy="62724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" y="3"/>
            <a:ext cx="12180721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00" y="253592"/>
            <a:ext cx="11588600" cy="6272437"/>
          </a:xfrm>
          <a:prstGeom prst="rect">
            <a:avLst/>
          </a:prstGeom>
        </p:spPr>
      </p:pic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B2DCD15E-12C6-BB53-7562-23122E41FFA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EE29931-5165-2D96-1EDB-B37B15E20C4F}"/>
              </a:ext>
            </a:extLst>
          </p:cNvPr>
          <p:cNvSpPr txBox="1">
            <a:spLocks/>
          </p:cNvSpPr>
          <p:nvPr/>
        </p:nvSpPr>
        <p:spPr>
          <a:xfrm>
            <a:off x="990600" y="94967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pt-BR" sz="3600" b="1" kern="0" cap="all" dirty="0">
                <a:solidFill>
                  <a:srgbClr val="FF006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O que é um sistema de arquivos?</a:t>
            </a: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A08E4D60-0147-5D50-EEF0-C0A2D237E1D7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Um sistema de arquivos simples é uma estrutura de armazenamento de dados que organiza informações em arquivos individuais.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8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ão estruturas ou métodos utilizados por sistemas operacionais e dispositivos de armazenamento para organizar, armazenar e recuperar dados. Eles são projetados para gerenciar como os dados são armazenados, nomeados, organizados e acessados em um dispositivo de armazenamento, como um disco rígido, SSD, </a:t>
            </a:r>
            <a:r>
              <a:rPr lang="pt-BR" sz="2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pendrive</a:t>
            </a: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ou até mesmo em servidores de rede.</a:t>
            </a:r>
          </a:p>
        </p:txBody>
      </p:sp>
    </p:spTree>
    <p:extLst>
      <p:ext uri="{BB962C8B-B14F-4D97-AF65-F5344CB8AC3E}">
        <p14:creationId xmlns:p14="http://schemas.microsoft.com/office/powerpoint/2010/main" val="54111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54B739-8676-49BB-C73D-6020DD27F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00" y="0"/>
            <a:ext cx="11588600" cy="627243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CD8BF28-1502-15EA-AEEF-17449AB4F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00" y="445181"/>
            <a:ext cx="11588600" cy="62724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" y="3"/>
            <a:ext cx="12180721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00" y="140382"/>
            <a:ext cx="11588600" cy="6272437"/>
          </a:xfrm>
          <a:prstGeom prst="rect">
            <a:avLst/>
          </a:prstGeom>
        </p:spPr>
      </p:pic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B2DCD15E-12C6-BB53-7562-23122E41FFA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EE29931-5165-2D96-1EDB-B37B15E20C4F}"/>
              </a:ext>
            </a:extLst>
          </p:cNvPr>
          <p:cNvSpPr txBox="1">
            <a:spLocks/>
          </p:cNvSpPr>
          <p:nvPr/>
        </p:nvSpPr>
        <p:spPr>
          <a:xfrm>
            <a:off x="822349" y="-45081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pt-BR" sz="3600" b="1" kern="0" cap="all" dirty="0">
                <a:solidFill>
                  <a:srgbClr val="FF006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Arquitetura Geral de um SGBD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36774D02-06DF-4D93-BF37-471F7F669DF7}"/>
              </a:ext>
            </a:extLst>
          </p:cNvPr>
          <p:cNvSpPr/>
          <p:nvPr/>
        </p:nvSpPr>
        <p:spPr>
          <a:xfrm>
            <a:off x="533400" y="585563"/>
            <a:ext cx="4150895" cy="5827256"/>
          </a:xfrm>
          <a:prstGeom prst="flowChartAlternateProcess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4612DB-BF95-56CE-F3A9-39BA53AFD426}"/>
              </a:ext>
            </a:extLst>
          </p:cNvPr>
          <p:cNvSpPr/>
          <p:nvPr/>
        </p:nvSpPr>
        <p:spPr>
          <a:xfrm>
            <a:off x="854051" y="811260"/>
            <a:ext cx="345325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A5F1A1-A0D0-3251-FC0D-1144CE997865}"/>
              </a:ext>
            </a:extLst>
          </p:cNvPr>
          <p:cNvSpPr/>
          <p:nvPr/>
        </p:nvSpPr>
        <p:spPr>
          <a:xfrm>
            <a:off x="854051" y="1725660"/>
            <a:ext cx="345325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PROCESSAMENTO DE CONSULTAS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E54FE3-022D-AC15-610E-FA3682EFC83A}"/>
              </a:ext>
            </a:extLst>
          </p:cNvPr>
          <p:cNvSpPr/>
          <p:nvPr/>
        </p:nvSpPr>
        <p:spPr>
          <a:xfrm>
            <a:off x="854051" y="2591733"/>
            <a:ext cx="345325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PROCESSAMENTO DE TRASAÇÕES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8F59B7-CED1-2D24-5DC9-DFF0C570E1D4}"/>
              </a:ext>
            </a:extLst>
          </p:cNvPr>
          <p:cNvSpPr/>
          <p:nvPr/>
        </p:nvSpPr>
        <p:spPr>
          <a:xfrm>
            <a:off x="854051" y="3483124"/>
            <a:ext cx="345325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ACESSO A ARQUIVOS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1DFF75-4931-AB90-334F-2DA9843546F4}"/>
              </a:ext>
            </a:extLst>
          </p:cNvPr>
          <p:cNvSpPr/>
          <p:nvPr/>
        </p:nvSpPr>
        <p:spPr>
          <a:xfrm>
            <a:off x="854051" y="4702323"/>
            <a:ext cx="345325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pt-BR" dirty="0"/>
              <a:t>BASE DE DADOS</a:t>
            </a: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6D80186B-B380-20F2-BD37-6FAC20524AEB}"/>
              </a:ext>
            </a:extLst>
          </p:cNvPr>
          <p:cNvSpPr/>
          <p:nvPr/>
        </p:nvSpPr>
        <p:spPr>
          <a:xfrm>
            <a:off x="1397483" y="4824637"/>
            <a:ext cx="417095" cy="39704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AC94112A-876D-74DA-89CD-D3192046199B}"/>
              </a:ext>
            </a:extLst>
          </p:cNvPr>
          <p:cNvSpPr/>
          <p:nvPr/>
        </p:nvSpPr>
        <p:spPr>
          <a:xfrm>
            <a:off x="2400299" y="4814361"/>
            <a:ext cx="417095" cy="39704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E03D5A19-B376-D08D-F06F-DAACF6CB1997}"/>
              </a:ext>
            </a:extLst>
          </p:cNvPr>
          <p:cNvSpPr/>
          <p:nvPr/>
        </p:nvSpPr>
        <p:spPr>
          <a:xfrm>
            <a:off x="3403115" y="4824637"/>
            <a:ext cx="417095" cy="39704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1B3B89-A52C-A070-A6F7-CF6666FCA9C6}"/>
              </a:ext>
            </a:extLst>
          </p:cNvPr>
          <p:cNvSpPr txBox="1"/>
          <p:nvPr/>
        </p:nvSpPr>
        <p:spPr>
          <a:xfrm>
            <a:off x="2043546" y="5772010"/>
            <a:ext cx="1359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FFFF00"/>
                </a:solidFill>
              </a:rPr>
              <a:t>SGBD</a:t>
            </a:r>
          </a:p>
        </p:txBody>
      </p:sp>
      <p:sp>
        <p:nvSpPr>
          <p:cNvPr id="19" name="Thought Bubble: Cloud 18">
            <a:extLst>
              <a:ext uri="{FF2B5EF4-FFF2-40B4-BE49-F238E27FC236}">
                <a16:creationId xmlns:a16="http://schemas.microsoft.com/office/drawing/2014/main" id="{F6914F78-B524-DC4E-B64D-646976AD6E0F}"/>
              </a:ext>
            </a:extLst>
          </p:cNvPr>
          <p:cNvSpPr/>
          <p:nvPr/>
        </p:nvSpPr>
        <p:spPr>
          <a:xfrm>
            <a:off x="5319508" y="1271336"/>
            <a:ext cx="5172029" cy="2338138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Modelagem de Dados (“projeto estrutural”)</a:t>
            </a:r>
          </a:p>
        </p:txBody>
      </p:sp>
    </p:spTree>
    <p:extLst>
      <p:ext uri="{BB962C8B-B14F-4D97-AF65-F5344CB8AC3E}">
        <p14:creationId xmlns:p14="http://schemas.microsoft.com/office/powerpoint/2010/main" val="205962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54B739-8676-49BB-C73D-6020DD27F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00" y="0"/>
            <a:ext cx="11588600" cy="627243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CD8BF28-1502-15EA-AEEF-17449AB4F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00" y="445181"/>
            <a:ext cx="11588600" cy="62724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" y="3"/>
            <a:ext cx="12180721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00" y="253592"/>
            <a:ext cx="11588600" cy="6272437"/>
          </a:xfrm>
          <a:prstGeom prst="rect">
            <a:avLst/>
          </a:prstGeom>
        </p:spPr>
      </p:pic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B2DCD15E-12C6-BB53-7562-23122E41FFA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EE29931-5165-2D96-1EDB-B37B15E20C4F}"/>
              </a:ext>
            </a:extLst>
          </p:cNvPr>
          <p:cNvSpPr txBox="1">
            <a:spLocks/>
          </p:cNvSpPr>
          <p:nvPr/>
        </p:nvSpPr>
        <p:spPr>
          <a:xfrm>
            <a:off x="158038" y="168088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pt-BR" sz="3600" b="1" kern="0" cap="all" dirty="0">
                <a:solidFill>
                  <a:srgbClr val="FF006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Abstração de Dados</a:t>
            </a:r>
          </a:p>
        </p:txBody>
      </p:sp>
      <p:sp>
        <p:nvSpPr>
          <p:cNvPr id="9" name="Explosion: 8 Points 8">
            <a:extLst>
              <a:ext uri="{FF2B5EF4-FFF2-40B4-BE49-F238E27FC236}">
                <a16:creationId xmlns:a16="http://schemas.microsoft.com/office/drawing/2014/main" id="{59DD21D9-8612-1AC7-5C7B-4FEB6355517E}"/>
              </a:ext>
            </a:extLst>
          </p:cNvPr>
          <p:cNvSpPr/>
          <p:nvPr/>
        </p:nvSpPr>
        <p:spPr>
          <a:xfrm>
            <a:off x="1925051" y="807462"/>
            <a:ext cx="2382253" cy="1467853"/>
          </a:xfrm>
          <a:prstGeom prst="irregularSeal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MUNDO REAL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6A860500-FD6D-658F-137A-C6A2A7EB7E5F}"/>
              </a:ext>
            </a:extLst>
          </p:cNvPr>
          <p:cNvSpPr/>
          <p:nvPr/>
        </p:nvSpPr>
        <p:spPr>
          <a:xfrm>
            <a:off x="1925051" y="2720493"/>
            <a:ext cx="2382253" cy="61264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MODELO LÓGICO  E/R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AA7B084D-1F78-9C72-BBCA-EB8C3E4F6AB7}"/>
              </a:ext>
            </a:extLst>
          </p:cNvPr>
          <p:cNvSpPr/>
          <p:nvPr/>
        </p:nvSpPr>
        <p:spPr>
          <a:xfrm>
            <a:off x="1925051" y="3665115"/>
            <a:ext cx="2382253" cy="61264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MODELO FISICO</a:t>
            </a: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B189CEAF-70DB-36DD-1194-6A6FF2799A5A}"/>
              </a:ext>
            </a:extLst>
          </p:cNvPr>
          <p:cNvSpPr/>
          <p:nvPr/>
        </p:nvSpPr>
        <p:spPr>
          <a:xfrm>
            <a:off x="1925050" y="4488457"/>
            <a:ext cx="2382254" cy="146785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EMPLEMENTAÇÃO NO SGBD</a:t>
            </a:r>
          </a:p>
          <a:p>
            <a:pPr algn="ctr"/>
            <a:endParaRPr lang="pt-BR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9A5956-E620-2C21-0131-A87CA1A7FD35}"/>
              </a:ext>
            </a:extLst>
          </p:cNvPr>
          <p:cNvCxnSpPr>
            <a:cxnSpLocks/>
          </p:cNvCxnSpPr>
          <p:nvPr/>
        </p:nvCxnSpPr>
        <p:spPr>
          <a:xfrm>
            <a:off x="1010653" y="807462"/>
            <a:ext cx="0" cy="5051917"/>
          </a:xfrm>
          <a:prstGeom prst="straightConnector1">
            <a:avLst/>
          </a:prstGeom>
          <a:ln w="127000" cmpd="sng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03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54B739-8676-49BB-C73D-6020DD27F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00" y="0"/>
            <a:ext cx="11588600" cy="627243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CD8BF28-1502-15EA-AEEF-17449AB4F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00" y="445181"/>
            <a:ext cx="11588600" cy="62724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" y="3"/>
            <a:ext cx="12180721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00" y="253592"/>
            <a:ext cx="11588600" cy="6272437"/>
          </a:xfrm>
          <a:prstGeom prst="rect">
            <a:avLst/>
          </a:prstGeom>
        </p:spPr>
      </p:pic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B2DCD15E-12C6-BB53-7562-23122E41FFA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EE29931-5165-2D96-1EDB-B37B15E20C4F}"/>
              </a:ext>
            </a:extLst>
          </p:cNvPr>
          <p:cNvSpPr txBox="1">
            <a:spLocks/>
          </p:cNvSpPr>
          <p:nvPr/>
        </p:nvSpPr>
        <p:spPr>
          <a:xfrm>
            <a:off x="115947" y="2766218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pt-BR" sz="3600" b="1" kern="0" cap="all">
                <a:solidFill>
                  <a:srgbClr val="FF006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Dúvidas?</a:t>
            </a:r>
            <a:endParaRPr lang="pt-BR" sz="3600" b="1" kern="0" cap="all" dirty="0">
              <a:solidFill>
                <a:srgbClr val="FF0066"/>
              </a:solidFill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67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54B739-8676-49BB-C73D-6020DD27F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00" y="0"/>
            <a:ext cx="11588600" cy="627243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CD8BF28-1502-15EA-AEEF-17449AB4F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00" y="445181"/>
            <a:ext cx="11588600" cy="62724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" y="3"/>
            <a:ext cx="12180721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00" y="214404"/>
            <a:ext cx="11588600" cy="6272437"/>
          </a:xfrm>
          <a:prstGeom prst="rect">
            <a:avLst/>
          </a:prstGeom>
        </p:spPr>
      </p:pic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B2DCD15E-12C6-BB53-7562-23122E41FFA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A08E4D60-0147-5D50-EEF0-C0A2D237E1D7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44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Aqui estão alguns conceitos chave relacionados a sistemas de arquivos:</a:t>
            </a:r>
          </a:p>
        </p:txBody>
      </p:sp>
    </p:spTree>
    <p:extLst>
      <p:ext uri="{BB962C8B-B14F-4D97-AF65-F5344CB8AC3E}">
        <p14:creationId xmlns:p14="http://schemas.microsoft.com/office/powerpoint/2010/main" val="279907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54B739-8676-49BB-C73D-6020DD27F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00" y="0"/>
            <a:ext cx="11588600" cy="627243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CD8BF28-1502-15EA-AEEF-17449AB4F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00" y="445181"/>
            <a:ext cx="11588600" cy="62724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" y="3"/>
            <a:ext cx="12180721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00" y="253592"/>
            <a:ext cx="11588600" cy="6272437"/>
          </a:xfrm>
          <a:prstGeom prst="rect">
            <a:avLst/>
          </a:prstGeom>
        </p:spPr>
      </p:pic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B2DCD15E-12C6-BB53-7562-23122E41FFA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EE29931-5165-2D96-1EDB-B37B15E20C4F}"/>
              </a:ext>
            </a:extLst>
          </p:cNvPr>
          <p:cNvSpPr txBox="1">
            <a:spLocks/>
          </p:cNvSpPr>
          <p:nvPr/>
        </p:nvSpPr>
        <p:spPr>
          <a:xfrm>
            <a:off x="990600" y="94967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r>
              <a:rPr lang="pt-BR" sz="3600" b="1" kern="0" cap="all" dirty="0">
                <a:solidFill>
                  <a:srgbClr val="FF006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Hierarquia de Diretórios</a:t>
            </a: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A08E4D60-0147-5D50-EEF0-C0A2D237E1D7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maioria dos sistemas de arquivos organiza os dados em uma hierarquia de diretórios ou pastas. Isso permite que os arquivos sejam agrupados e organizados de maneira lógica, facilitando a localização e a estruturação dos dados</a:t>
            </a:r>
          </a:p>
        </p:txBody>
      </p:sp>
    </p:spTree>
    <p:extLst>
      <p:ext uri="{BB962C8B-B14F-4D97-AF65-F5344CB8AC3E}">
        <p14:creationId xmlns:p14="http://schemas.microsoft.com/office/powerpoint/2010/main" val="268455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54B739-8676-49BB-C73D-6020DD27F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00" y="0"/>
            <a:ext cx="11588600" cy="627243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CD8BF28-1502-15EA-AEEF-17449AB4F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00" y="445181"/>
            <a:ext cx="11588600" cy="62724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" y="3"/>
            <a:ext cx="12180721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00" y="253592"/>
            <a:ext cx="11588600" cy="6272437"/>
          </a:xfrm>
          <a:prstGeom prst="rect">
            <a:avLst/>
          </a:prstGeom>
        </p:spPr>
      </p:pic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B2DCD15E-12C6-BB53-7562-23122E41FFA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EE29931-5165-2D96-1EDB-B37B15E20C4F}"/>
              </a:ext>
            </a:extLst>
          </p:cNvPr>
          <p:cNvSpPr txBox="1">
            <a:spLocks/>
          </p:cNvSpPr>
          <p:nvPr/>
        </p:nvSpPr>
        <p:spPr>
          <a:xfrm>
            <a:off x="990600" y="94967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r>
              <a:rPr lang="pt-BR" sz="3600" b="1" kern="0" cap="all" dirty="0">
                <a:solidFill>
                  <a:srgbClr val="FF006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Nomes de Arquivos</a:t>
            </a: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A08E4D60-0147-5D50-EEF0-C0A2D237E1D7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Os arquivos em um sistema de arquivos são identificados por nomes exclusivos. Esses nomes são usados para acessar e referenciar os arquivos.</a:t>
            </a:r>
          </a:p>
        </p:txBody>
      </p:sp>
    </p:spTree>
    <p:extLst>
      <p:ext uri="{BB962C8B-B14F-4D97-AF65-F5344CB8AC3E}">
        <p14:creationId xmlns:p14="http://schemas.microsoft.com/office/powerpoint/2010/main" val="257413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54B739-8676-49BB-C73D-6020DD27F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00" y="0"/>
            <a:ext cx="11588600" cy="627243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CD8BF28-1502-15EA-AEEF-17449AB4F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00" y="445181"/>
            <a:ext cx="11588600" cy="62724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" y="3"/>
            <a:ext cx="12180721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00" y="253592"/>
            <a:ext cx="11588600" cy="6272437"/>
          </a:xfrm>
          <a:prstGeom prst="rect">
            <a:avLst/>
          </a:prstGeom>
        </p:spPr>
      </p:pic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B2DCD15E-12C6-BB53-7562-23122E41FFA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EE29931-5165-2D96-1EDB-B37B15E20C4F}"/>
              </a:ext>
            </a:extLst>
          </p:cNvPr>
          <p:cNvSpPr txBox="1">
            <a:spLocks/>
          </p:cNvSpPr>
          <p:nvPr/>
        </p:nvSpPr>
        <p:spPr>
          <a:xfrm>
            <a:off x="990600" y="94967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r>
              <a:rPr lang="pt-BR" sz="3600" b="1" kern="0" cap="all" dirty="0">
                <a:solidFill>
                  <a:srgbClr val="FF006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Estrutura de Diretórios</a:t>
            </a: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A08E4D60-0147-5D50-EEF0-C0A2D237E1D7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forma como os diretórios são organizados em um sistema de arquivos pode variar. Alguns sistemas usam uma estrutura de diretórios hierárquica, enquanto outros podem usar uma abordagem plana.</a:t>
            </a:r>
          </a:p>
        </p:txBody>
      </p:sp>
    </p:spTree>
    <p:extLst>
      <p:ext uri="{BB962C8B-B14F-4D97-AF65-F5344CB8AC3E}">
        <p14:creationId xmlns:p14="http://schemas.microsoft.com/office/powerpoint/2010/main" val="218196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54B739-8676-49BB-C73D-6020DD27F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00" y="0"/>
            <a:ext cx="11588600" cy="627243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CD8BF28-1502-15EA-AEEF-17449AB4F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00" y="445181"/>
            <a:ext cx="11588600" cy="62724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" y="3"/>
            <a:ext cx="12180721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00" y="253592"/>
            <a:ext cx="11588600" cy="6272437"/>
          </a:xfrm>
          <a:prstGeom prst="rect">
            <a:avLst/>
          </a:prstGeom>
        </p:spPr>
      </p:pic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B2DCD15E-12C6-BB53-7562-23122E41FFA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EE29931-5165-2D96-1EDB-B37B15E20C4F}"/>
              </a:ext>
            </a:extLst>
          </p:cNvPr>
          <p:cNvSpPr txBox="1">
            <a:spLocks/>
          </p:cNvSpPr>
          <p:nvPr/>
        </p:nvSpPr>
        <p:spPr>
          <a:xfrm>
            <a:off x="990600" y="94967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r>
              <a:rPr lang="pt-BR" sz="3600" b="1" kern="0" cap="all" dirty="0">
                <a:solidFill>
                  <a:srgbClr val="FF006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Permissões de Acesso</a:t>
            </a: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A08E4D60-0147-5D50-EEF0-C0A2D237E1D7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Os sistemas de arquivos geralmente incluem um sistema de controle de acesso que define quem pode ler, gravar ou executar arquivos e diretórios. Isso é fundamental para a segurança dos dados.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12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54B739-8676-49BB-C73D-6020DD27F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00" y="0"/>
            <a:ext cx="11588600" cy="627243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CD8BF28-1502-15EA-AEEF-17449AB4F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00" y="445181"/>
            <a:ext cx="11588600" cy="62724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" y="3"/>
            <a:ext cx="12180721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00" y="253592"/>
            <a:ext cx="11588600" cy="6272437"/>
          </a:xfrm>
          <a:prstGeom prst="rect">
            <a:avLst/>
          </a:prstGeom>
        </p:spPr>
      </p:pic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B2DCD15E-12C6-BB53-7562-23122E41FFA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B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EE29931-5165-2D96-1EDB-B37B15E20C4F}"/>
              </a:ext>
            </a:extLst>
          </p:cNvPr>
          <p:cNvSpPr txBox="1">
            <a:spLocks/>
          </p:cNvSpPr>
          <p:nvPr/>
        </p:nvSpPr>
        <p:spPr>
          <a:xfrm>
            <a:off x="990600" y="94967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r>
              <a:rPr lang="pt-BR" sz="3600" b="1" kern="0" cap="all" dirty="0">
                <a:solidFill>
                  <a:srgbClr val="FF006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Metadados</a:t>
            </a: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A08E4D60-0147-5D50-EEF0-C0A2D237E1D7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Além dos dados reais dos arquivos, os sistemas de arquivos armazenam informações adicionais conhecidas como metadados. Isso pode incluir informações como data de criação, tamanho do arquivo, proprietário, permissões e muito mais.</a:t>
            </a:r>
          </a:p>
        </p:txBody>
      </p:sp>
    </p:spTree>
    <p:extLst>
      <p:ext uri="{BB962C8B-B14F-4D97-AF65-F5344CB8AC3E}">
        <p14:creationId xmlns:p14="http://schemas.microsoft.com/office/powerpoint/2010/main" val="331235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5E8FFB4BADE9C4AA27420827F0B6B02" ma:contentTypeVersion="7" ma:contentTypeDescription="Crie um novo documento." ma:contentTypeScope="" ma:versionID="8b5f83e3ff4fd4db95a4863e3f2afca2">
  <xsd:schema xmlns:xsd="http://www.w3.org/2001/XMLSchema" xmlns:xs="http://www.w3.org/2001/XMLSchema" xmlns:p="http://schemas.microsoft.com/office/2006/metadata/properties" xmlns:ns3="3c1dc2a5-f87b-4340-a568-c485be23fc77" xmlns:ns4="2252625f-9dae-43d1-b737-452d42f6f3f1" targetNamespace="http://schemas.microsoft.com/office/2006/metadata/properties" ma:root="true" ma:fieldsID="00cf84ae4df08af3b71da1b45eed2295" ns3:_="" ns4:_="">
    <xsd:import namespace="3c1dc2a5-f87b-4340-a568-c485be23fc77"/>
    <xsd:import namespace="2252625f-9dae-43d1-b737-452d42f6f3f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1dc2a5-f87b-4340-a568-c485be23fc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52625f-9dae-43d1-b737-452d42f6f3f1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c1dc2a5-f87b-4340-a568-c485be23fc7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F1CFCF-5089-4F5F-8609-C3407EEE6D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1dc2a5-f87b-4340-a568-c485be23fc77"/>
    <ds:schemaRef ds:uri="2252625f-9dae-43d1-b737-452d42f6f3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A0C59D-4771-43B5-B6A9-E65F8F251B04}">
  <ds:schemaRefs>
    <ds:schemaRef ds:uri="http://purl.org/dc/terms/"/>
    <ds:schemaRef ds:uri="http://www.w3.org/XML/1998/namespace"/>
    <ds:schemaRef ds:uri="http://schemas.microsoft.com/office/2006/documentManagement/types"/>
    <ds:schemaRef ds:uri="3c1dc2a5-f87b-4340-a568-c485be23fc77"/>
    <ds:schemaRef ds:uri="http://purl.org/dc/elements/1.1/"/>
    <ds:schemaRef ds:uri="http://schemas.microsoft.com/office/2006/metadata/properties"/>
    <ds:schemaRef ds:uri="http://purl.org/dc/dcmitype/"/>
    <ds:schemaRef ds:uri="2252625f-9dae-43d1-b737-452d42f6f3f1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5F08B5A7-CCFA-45A2-98E2-90D369CEBC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4376</TotalTime>
  <Words>1629</Words>
  <Application>Microsoft Office PowerPoint</Application>
  <PresentationFormat>Widescreen</PresentationFormat>
  <Paragraphs>248</Paragraphs>
  <Slides>32</Slides>
  <Notes>32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3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Application &amp; Data Science</dc:title>
  <dc:creator>Logon PF Fiap</dc:creator>
  <cp:lastModifiedBy>Vergílio Valério dos Santos</cp:lastModifiedBy>
  <cp:revision>36</cp:revision>
  <dcterms:created xsi:type="dcterms:W3CDTF">2022-12-06T11:52:36Z</dcterms:created>
  <dcterms:modified xsi:type="dcterms:W3CDTF">2023-09-03T21:59:44Z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0x01010025E8FFB4BADE9C4AA27420827F0B6B02</vt:lpwstr>
  </property>
</Properties>
</file>