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5"/>
  </p:notesMasterIdLst>
  <p:sldIdLst>
    <p:sldId id="294" r:id="rId5"/>
    <p:sldId id="295" r:id="rId6"/>
    <p:sldId id="338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43" r:id="rId23"/>
    <p:sldId id="3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03C6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43D90-67E2-4FC5-96A1-9A5B503E4982}" v="1" dt="2023-09-03T22:15:26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63F2-35D9-463B-9434-DD95CD619908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3657-B93B-47A0-A988-1D3D915882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7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1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93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39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5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77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65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56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11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91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41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9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2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4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7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0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3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11176001" y="279400"/>
            <a:ext cx="711199" cy="3047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7" y="2851616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838200" y="483326"/>
            <a:ext cx="10668000" cy="584603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Diagramas Gráficos: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representação mais comum da modelagem conceitual é o uso de diagramas gráficos. Um exemplo bem conhecido é o Diagrama de Entidade-Relacionamento (ERD), que usa caixas para representar entidades, linhas para representar relacionamentos e elipses para representar atributos.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Independência de Tecnologia: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modelo conceitual não está vinculado a uma tecnologia específica ou sistema de gerenciamento de banco de dados. Ele é independente de detalhes técnicos, o que significa que pode ser usado como uma base sólida para o desenvolvimento de sistemas em diferentes plataformas.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3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744583" y="849086"/>
            <a:ext cx="11145717" cy="54802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Captura de Requisitos: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modelagem conceitual é frequentemente usada no início de um projeto para capturar e documentar requisitos de alto nível. Ela ajuda a entender o domínio do problema e a definir os principais conceitos e relações que serão usados no sistema.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Comunicação: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representação abstrata da modelagem conceitual é valiosa para a comunicação entre equipes de desenvolvimento, analistas de negócios, clientes e outros stakeholders. Ela fornece uma visão clara e compartilhada do sistema, facilitando o entendimento mútuo.</a:t>
            </a:r>
          </a:p>
        </p:txBody>
      </p:sp>
    </p:spTree>
    <p:extLst>
      <p:ext uri="{BB962C8B-B14F-4D97-AF65-F5344CB8AC3E}">
        <p14:creationId xmlns:p14="http://schemas.microsoft.com/office/powerpoint/2010/main" val="13331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650966" y="68103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Evolução do Modelo: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À medida que o projeto avança, o modelo conceitual pode ser refinado e estendido à medida que novos requisitos e insights surgem. Essa evolução ajuda a garantir que o sistema seja projetado de forma flexível e adaptável.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9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650966" y="8116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resumo, a modelagem conceitual é uma etapa essencial no processo de desenvolvimento de sistemas de informação. Ela fornece uma representação de alto nível dos conceitos, entidades e relacionamentos envolvidos no sistema, ajudando a estabelecer uma base sólida para o projeto e a comunicação entre as partes interessadas. À medida que o projeto progride, o modelo conceitual pode ser refinado e detalhado nos modelos lógicos e físicos, que descrevem a estrutura e a implementação do sistema em níveis mais detalhados.</a:t>
            </a:r>
          </a:p>
        </p:txBody>
      </p:sp>
    </p:spTree>
    <p:extLst>
      <p:ext uri="{BB962C8B-B14F-4D97-AF65-F5344CB8AC3E}">
        <p14:creationId xmlns:p14="http://schemas.microsoft.com/office/powerpoint/2010/main" val="173093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FAC829-0683-DD5E-12D0-A2CDE100AFC0}"/>
              </a:ext>
            </a:extLst>
          </p:cNvPr>
          <p:cNvSpPr txBox="1">
            <a:spLocks/>
          </p:cNvSpPr>
          <p:nvPr/>
        </p:nvSpPr>
        <p:spPr>
          <a:xfrm>
            <a:off x="838200" y="7972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Criando um modelo Conceitual para uma loja de eletrônicos</a:t>
            </a:r>
          </a:p>
          <a:p>
            <a:pPr algn="ctr" eaLnBrk="0" fontAlgn="base" hangingPunct="0">
              <a:spcAft>
                <a:spcPct val="0"/>
              </a:spcAft>
            </a:pPr>
            <a:endParaRPr lang="pt-BR" sz="360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742406" y="2122838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FFFF00"/>
                </a:solidFill>
                <a:effectLst/>
                <a:latin typeface="Söhne"/>
              </a:rPr>
              <a:t>Entidades:</a:t>
            </a:r>
          </a:p>
          <a:p>
            <a:pPr algn="l"/>
            <a:endParaRPr lang="pt-BR" sz="24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Cliente:</a:t>
            </a:r>
            <a:r>
              <a:rPr lang="pt-BR" sz="2400" b="0" i="0" dirty="0">
                <a:solidFill>
                  <a:srgbClr val="FF0066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Representa os clientes que compram produtos eletrônicos na loja.</a:t>
            </a:r>
          </a:p>
          <a:p>
            <a:pPr lvl="1" algn="l"/>
            <a:r>
              <a:rPr lang="pt-BR" sz="2400" b="0" i="0" dirty="0">
                <a:solidFill>
                  <a:srgbClr val="FFFF00"/>
                </a:solidFill>
                <a:effectLst/>
                <a:latin typeface="Söhne"/>
              </a:rPr>
              <a:t>Atributos: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ID do cliente, nome, endereço, número de telefone, e-mail.</a:t>
            </a:r>
          </a:p>
          <a:p>
            <a:pPr lvl="1" algn="l"/>
            <a:endParaRPr lang="pt-BR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Funcionário:</a:t>
            </a:r>
            <a:r>
              <a:rPr lang="pt-BR" sz="2400" b="0" i="0" dirty="0">
                <a:solidFill>
                  <a:srgbClr val="FF0066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Representa os funcionários da loja.</a:t>
            </a:r>
          </a:p>
          <a:p>
            <a:pPr lvl="1" algn="l"/>
            <a:r>
              <a:rPr lang="pt-BR" sz="2400" b="0" i="0" dirty="0">
                <a:solidFill>
                  <a:srgbClr val="FFFF00"/>
                </a:solidFill>
                <a:effectLst/>
                <a:latin typeface="Söhne"/>
              </a:rPr>
              <a:t>Atributos: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ID do funcionário, nome, cargo, salário, data de contratação.</a:t>
            </a:r>
          </a:p>
          <a:p>
            <a:pPr lvl="1" algn="l"/>
            <a:endParaRPr lang="pt-BR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Produto Eletrônico: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Representa os produtos eletrônicos disponíveis na loja.</a:t>
            </a:r>
          </a:p>
          <a:p>
            <a:pPr lvl="1" algn="l"/>
            <a:r>
              <a:rPr lang="pt-BR" sz="2400" b="0" i="0" dirty="0">
                <a:solidFill>
                  <a:srgbClr val="FFFF00"/>
                </a:solidFill>
                <a:effectLst/>
                <a:latin typeface="Söhne"/>
              </a:rPr>
              <a:t>Atributos: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ID do produto, nome, marca, descrição, preço, categoria (exemplo: smartphones, laptops, TVs), especificações técnicas.</a:t>
            </a:r>
            <a:endParaRPr lang="pt-BR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2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690155" y="102555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Fornecedor:</a:t>
            </a:r>
            <a:r>
              <a:rPr lang="pt-BR" sz="2400" b="0" i="0" dirty="0">
                <a:solidFill>
                  <a:srgbClr val="FF0066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Representa os fornecedores que fornecem produtos eletrônicos à loja.</a:t>
            </a:r>
          </a:p>
          <a:p>
            <a:pPr lvl="1" algn="l"/>
            <a:r>
              <a:rPr lang="pt-BR" sz="2400" b="0" i="0" dirty="0">
                <a:solidFill>
                  <a:srgbClr val="FFFF00"/>
                </a:solidFill>
                <a:effectLst/>
                <a:latin typeface="Söhne"/>
              </a:rPr>
              <a:t>Atributos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: ID do fornecedor, nome, endereço, número de telefone, e-mail.</a:t>
            </a:r>
          </a:p>
          <a:p>
            <a:pPr lvl="1" algn="l"/>
            <a:endParaRPr lang="pt-BR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Compra:</a:t>
            </a:r>
            <a:r>
              <a:rPr lang="pt-BR" sz="2400" b="0" i="0" dirty="0">
                <a:solidFill>
                  <a:srgbClr val="FF0066"/>
                </a:solidFill>
                <a:effectLst/>
                <a:latin typeface="Söhne"/>
              </a:rPr>
              <a:t>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Representa as compras individuais feitas pelos clientes.</a:t>
            </a:r>
          </a:p>
          <a:p>
            <a:pPr lvl="1" algn="l"/>
            <a:r>
              <a:rPr lang="pt-BR" sz="2400" b="0" i="0" dirty="0">
                <a:solidFill>
                  <a:srgbClr val="FFFF00"/>
                </a:solidFill>
                <a:effectLst/>
                <a:latin typeface="Söhne"/>
              </a:rPr>
              <a:t>Atributos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: ID da compra, data e hora da compra, total.</a:t>
            </a:r>
          </a:p>
          <a:p>
            <a:pPr algn="l"/>
            <a:endParaRPr lang="pt-BR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Estoque:</a:t>
            </a:r>
            <a:r>
              <a:rPr lang="pt-BR" sz="2400" b="0" i="0" dirty="0">
                <a:solidFill>
                  <a:srgbClr val="FF0066"/>
                </a:solidFill>
                <a:effectLst/>
                <a:latin typeface="Söhne"/>
              </a:rPr>
              <a:t>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Representa o estoque de produtos eletrônicos na loja.</a:t>
            </a:r>
          </a:p>
          <a:p>
            <a:pPr lvl="1" algn="l"/>
            <a:r>
              <a:rPr lang="pt-BR" sz="2400" b="0" i="0" dirty="0">
                <a:solidFill>
                  <a:srgbClr val="FFFF00"/>
                </a:solidFill>
                <a:effectLst/>
                <a:latin typeface="Söhne"/>
              </a:rPr>
              <a:t>Atributos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: ID do item de estoque, quantidade disponível, data de entrada em estoque.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5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690155" y="1025558"/>
            <a:ext cx="10515600" cy="435133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FFFF00"/>
                </a:solidFill>
                <a:effectLst/>
                <a:latin typeface="Söhne"/>
              </a:rPr>
              <a:t>Relacionamentos:</a:t>
            </a:r>
          </a:p>
          <a:p>
            <a:pPr algn="l"/>
            <a:endParaRPr lang="pt-BR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Cliente faz Compras:</a:t>
            </a:r>
            <a:r>
              <a:rPr lang="pt-BR" sz="2400" b="0" i="0" dirty="0">
                <a:solidFill>
                  <a:srgbClr val="FF0066"/>
                </a:solidFill>
                <a:effectLst/>
                <a:latin typeface="Söhne"/>
              </a:rPr>
              <a:t>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Relacionamento entre o cliente e a compra.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Um cliente pode fazer várias compras.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Uma compra é feita por um único cliente.</a:t>
            </a:r>
          </a:p>
          <a:p>
            <a:pPr algn="l"/>
            <a:endParaRPr lang="pt-BR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Compra inclui Produtos :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Relacionamento entre a compra e os produtos eletrônicos comprados.</a:t>
            </a:r>
          </a:p>
          <a:p>
            <a:pPr algn="l"/>
            <a:endParaRPr lang="pt-BR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Uma compra pode incluir vários produtos eletrônicos.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Um produto eletrônico pode estar em várias compras.</a:t>
            </a:r>
          </a:p>
          <a:p>
            <a:pPr algn="l"/>
            <a:endParaRPr lang="pt-BR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2400" b="1" i="0" dirty="0">
                <a:solidFill>
                  <a:srgbClr val="FF0066"/>
                </a:solidFill>
                <a:effectLst/>
                <a:latin typeface="Söhne"/>
              </a:rPr>
              <a:t>Funcionário realiza Vendas:</a:t>
            </a:r>
            <a:r>
              <a:rPr lang="pt-BR" sz="2400" b="0" i="0" dirty="0">
                <a:solidFill>
                  <a:srgbClr val="FF0066"/>
                </a:solidFill>
                <a:effectLst/>
                <a:latin typeface="Söhne"/>
              </a:rPr>
              <a:t>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Söhne"/>
              </a:rPr>
              <a:t>Relacionamento entre o funcionário e a venda.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funcionário pode realizar várias vendas.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venda é realizada por um único funcionário.</a:t>
            </a:r>
            <a:endParaRPr lang="pt-BR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7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690155" y="1025557"/>
            <a:ext cx="10515600" cy="504867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sz="3400" b="1" i="0" dirty="0">
                <a:solidFill>
                  <a:srgbClr val="FF0066"/>
                </a:solidFill>
                <a:effectLst/>
                <a:latin typeface="Söhne"/>
              </a:rPr>
              <a:t>Produto fornecido pelo Fornecedor: </a:t>
            </a:r>
            <a:r>
              <a:rPr lang="pt-BR" sz="3400" b="0" i="0" dirty="0">
                <a:solidFill>
                  <a:schemeClr val="bg1"/>
                </a:solidFill>
                <a:effectLst/>
                <a:latin typeface="Söhne"/>
              </a:rPr>
              <a:t>Relacionamento entre o produto e o fornecedor.</a:t>
            </a:r>
          </a:p>
          <a:p>
            <a:pPr algn="l"/>
            <a:endParaRPr lang="pt-BR" sz="3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3400" b="0" i="0" dirty="0">
                <a:solidFill>
                  <a:schemeClr val="bg1"/>
                </a:solidFill>
                <a:effectLst/>
                <a:latin typeface="Söhne"/>
              </a:rPr>
              <a:t>Um produto pode ser fornecido por um único fornecedor.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3400" b="0" i="0" dirty="0">
                <a:solidFill>
                  <a:schemeClr val="bg1"/>
                </a:solidFill>
                <a:effectLst/>
                <a:latin typeface="Söhne"/>
              </a:rPr>
              <a:t>Um fornecedor pode fornecer vários produtos.</a:t>
            </a:r>
          </a:p>
          <a:p>
            <a:pPr algn="l"/>
            <a:endParaRPr lang="pt-BR" sz="3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pt-BR" sz="3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3400" b="1" i="0" dirty="0">
                <a:solidFill>
                  <a:srgbClr val="FF0066"/>
                </a:solidFill>
                <a:effectLst/>
                <a:latin typeface="Söhne"/>
              </a:rPr>
              <a:t>Estoque mantém Produtos : </a:t>
            </a:r>
            <a:r>
              <a:rPr lang="pt-BR" sz="3400" b="0" i="0" dirty="0">
                <a:solidFill>
                  <a:schemeClr val="bg1"/>
                </a:solidFill>
                <a:effectLst/>
                <a:latin typeface="Söhne"/>
              </a:rPr>
              <a:t>Relacionamento entre o estoque e os produtos eletrônicos.</a:t>
            </a:r>
          </a:p>
          <a:p>
            <a:pPr algn="l"/>
            <a:endParaRPr lang="pt-BR" sz="3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3400" b="0" i="0" dirty="0">
                <a:solidFill>
                  <a:schemeClr val="bg1"/>
                </a:solidFill>
                <a:effectLst/>
                <a:latin typeface="Söhne"/>
              </a:rPr>
              <a:t>Um item de estoque pode estar associado a um único produto eletrônico.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3400" b="0" i="0" dirty="0">
                <a:solidFill>
                  <a:schemeClr val="bg1"/>
                </a:solidFill>
                <a:effectLst/>
                <a:latin typeface="Söhne"/>
              </a:rPr>
              <a:t>Um produto eletrônico pode estar presente em vários itens de estoque.</a:t>
            </a:r>
          </a:p>
          <a:p>
            <a:pPr algn="l"/>
            <a:endParaRPr lang="pt-BR" sz="3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3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34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7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690155" y="1025557"/>
            <a:ext cx="10515600" cy="50486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400" b="1" i="0" dirty="0">
                <a:solidFill>
                  <a:schemeClr val="bg1"/>
                </a:solidFill>
                <a:effectLst/>
                <a:latin typeface="Söhne"/>
              </a:rPr>
              <a:t>Este modelo conceitual para uma loja de produtos eletrônicos considera informações sobre clientes, funcionários, produtos eletrônicos, fornecedores, compras e estoque. Ele pode ser usado como base para o desenvolvimento de sistemas de informação para a gestão eficaz de uma loja de eletrônicos. Lembre-se de que, na prática, modelos conceituais podem continuar a evoluir à medida que mais detalhes são considerados e que requisitos específicos são incorporados.</a:t>
            </a:r>
          </a:p>
          <a:p>
            <a:pPr algn="l"/>
            <a:r>
              <a:rPr lang="pt-BR" sz="3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34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8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0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1959429" y="2508068"/>
            <a:ext cx="7391444" cy="4491670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6600" kern="100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Dúvidas</a:t>
            </a:r>
            <a:endParaRPr lang="pt-BR" sz="6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1892A6BA-9EE2-D650-2BB5-05E45CFFEF89}"/>
              </a:ext>
            </a:extLst>
          </p:cNvPr>
          <p:cNvSpPr txBox="1"/>
          <p:nvPr/>
        </p:nvSpPr>
        <p:spPr>
          <a:xfrm>
            <a:off x="627017" y="1885693"/>
            <a:ext cx="10829109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3200" b="1" cap="all" dirty="0">
                <a:solidFill>
                  <a:srgbClr val="FF0066"/>
                </a:solidFill>
                <a:latin typeface="Gotham HTF Light"/>
                <a:cs typeface="+mj-cs"/>
              </a:rPr>
              <a:t>Agenda: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O que é um Modelo de Dados?</a:t>
            </a:r>
          </a:p>
          <a:p>
            <a:r>
              <a:rPr lang="pt-BR" sz="2800" dirty="0">
                <a:solidFill>
                  <a:schemeClr val="bg1"/>
                </a:solidFill>
              </a:rPr>
              <a:t>O que é modelagem conceitual ou modelo conceitual de dados?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3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690155" y="1025557"/>
            <a:ext cx="10515600" cy="504867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400" b="1" i="0" dirty="0">
                <a:solidFill>
                  <a:srgbClr val="FF0066"/>
                </a:solidFill>
                <a:effectLst/>
                <a:latin typeface="Söhne"/>
              </a:rPr>
              <a:t>Exercícios</a:t>
            </a:r>
            <a:r>
              <a:rPr lang="pt-BR" sz="3400" b="1" dirty="0">
                <a:solidFill>
                  <a:srgbClr val="FF0066"/>
                </a:solidFill>
                <a:latin typeface="Söhne"/>
              </a:rPr>
              <a:t>:</a:t>
            </a:r>
          </a:p>
          <a:p>
            <a:pPr algn="just"/>
            <a:endParaRPr lang="pt-BR" sz="3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pt-BR" sz="3400" b="1" i="0" dirty="0">
                <a:solidFill>
                  <a:schemeClr val="bg1"/>
                </a:solidFill>
                <a:effectLst/>
                <a:latin typeface="Söhne"/>
              </a:rPr>
              <a:t>Desenvolva um modelo conceitual com entidades e relacionamentos, para o seguimento que melhor adapte a sua realidade.</a:t>
            </a:r>
          </a:p>
          <a:p>
            <a:pPr algn="l"/>
            <a:r>
              <a:rPr lang="pt-BR" sz="3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34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6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FAC829-0683-DD5E-12D0-A2CDE100AFC0}"/>
              </a:ext>
            </a:extLst>
          </p:cNvPr>
          <p:cNvSpPr txBox="1">
            <a:spLocks/>
          </p:cNvSpPr>
          <p:nvPr/>
        </p:nvSpPr>
        <p:spPr>
          <a:xfrm>
            <a:off x="838200" y="7972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que é um modelo de dados?</a:t>
            </a:r>
            <a:endParaRPr lang="pt-BR" sz="3600" b="1" kern="0" cap="all" dirty="0">
              <a:solidFill>
                <a:srgbClr val="FF0066"/>
              </a:solidFill>
              <a:latin typeface="Gotham HTF Light"/>
              <a:ea typeface="+mn-ea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modelo de dados é uma representação abstrata e estruturada de como os dados são organizados e armazenados em um sistema de informação. Ele descreve a estrutura, as relações, os tipos de dados e as restrições que se aplicam aos dados em um sistema específico. Modelos de dados são usados em diversas áreas da computação, como bancos de dados, sistemas de informação, engenharia de software e muito mais.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0" i="0" dirty="0">
                <a:solidFill>
                  <a:srgbClr val="FFFF00"/>
                </a:solidFill>
                <a:effectLst/>
                <a:latin typeface="Söhne"/>
              </a:rPr>
              <a:t>Existem três principais tipos de modelos de dados: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Modelo Conceitual: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é o nível mais alto de abstração e descreve os conceitos e entidades do mundo real em um sistema de informação, independentemente de como esses dados serão fisicamente armazenados. Um exemplo de modelo conceitual é o Diagrama de Entidade-Relacionamento (ERD), usado para representar entidades, atributos e relacionamentos em um sistema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60217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Modelo Lógico: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modelo lógico é um nível intermediário que descreve como os dados são organizados e relacionados no sistema, mas ainda não se preocupa com a implementação física. Um exemplo é o modelo de dados relacional, que descreve tabelas, chaves primárias, chaves estrangeiras e relacionamentos em um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45821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Modelo Físico: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modelo físico é a representação concreta e detalhada de como os dados são implementados em um sistema de armazenamento específico, como um banco de dados. Ele inclui detalhes técnicos, como tipos de dados, índices, partições e estruturas de armazenamento. O modelo físico é diretamente relacionado à implementação do sistema..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b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3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838200" y="985246"/>
            <a:ext cx="10515600" cy="493222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escolha do tipo de modelo de dados depende do estágio do projeto e dos objetivos. A modelagem conceitual é usada no início do projeto para capturar requisitos de alto nível e entender o domínio do problema. O modelo lógico é usado para projetar a estrutura de dados de forma independente de um sistema de gerenciamento de banco de dados específico. O modelo físico entra em cena quando é necessário implementar o sistema e detalhar como os dados serão armazenados.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resumo, um modelo de dados é uma representação abstrata que ajuda a compreender, projetar e implementar a estrutura de dados em sistemas de informação. Cada tipo de modelo de dados tem seu próprio foco e finalidade, desde a visão conceitual de alto nível até a implementação física detalhada.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1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FAC829-0683-DD5E-12D0-A2CDE100AFC0}"/>
              </a:ext>
            </a:extLst>
          </p:cNvPr>
          <p:cNvSpPr txBox="1">
            <a:spLocks/>
          </p:cNvSpPr>
          <p:nvPr/>
        </p:nvSpPr>
        <p:spPr>
          <a:xfrm>
            <a:off x="838200" y="7972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Modelagem Conceitual o Que é?</a:t>
            </a:r>
          </a:p>
          <a:p>
            <a:pPr algn="ctr" eaLnBrk="0" fontAlgn="base" hangingPunct="0">
              <a:spcAft>
                <a:spcPct val="0"/>
              </a:spcAft>
            </a:pPr>
            <a:endParaRPr lang="pt-BR" sz="360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modelagem conceitual é uma técnica usada no desenvolvimento de software para representar e descrever os conceitos, entidades e relações em um sistema de informação de uma forma abstrata e independente de detalhes técnicos. Ela se concentra em capturar a visão de alto nível do sistema, sem entrar em detalhes sobre como os dados serão armazenados ou como as operações serão realizadas.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Alguns aspectos importantes da modelagem conceitual: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7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53E9F2-A461-C0CF-8604-8FCFC6FEB02B}"/>
              </a:ext>
            </a:extLst>
          </p:cNvPr>
          <p:cNvSpPr txBox="1">
            <a:spLocks/>
          </p:cNvSpPr>
          <p:nvPr/>
        </p:nvSpPr>
        <p:spPr>
          <a:xfrm>
            <a:off x="838200" y="292781"/>
            <a:ext cx="10668000" cy="60365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Abstração: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modelagem conceitual é altamente abstrata e se concentra apenas nos conceitos essenciais do sistema. Ela visa criar uma representação simplificada que seja compreensível para todas as partes interessadas, independentemente de sua experiência técnica.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Entidades e Relacionamentos: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 nível conceitual, os principais elementos são as entidades (ou conceitos) e os relacionamentos entre elas. As entidades representam objetos, conceitos ou elementos significativos no sistema, enquanto os relacionamentos descrevem como essas entidades estão conectadas ou interagem umas com as outras.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8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1dc2a5-f87b-4340-a568-c485be23fc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E8FFB4BADE9C4AA27420827F0B6B02" ma:contentTypeVersion="7" ma:contentTypeDescription="Crie um novo documento." ma:contentTypeScope="" ma:versionID="8b5f83e3ff4fd4db95a4863e3f2afca2">
  <xsd:schema xmlns:xsd="http://www.w3.org/2001/XMLSchema" xmlns:xs="http://www.w3.org/2001/XMLSchema" xmlns:p="http://schemas.microsoft.com/office/2006/metadata/properties" xmlns:ns3="3c1dc2a5-f87b-4340-a568-c485be23fc77" xmlns:ns4="2252625f-9dae-43d1-b737-452d42f6f3f1" targetNamespace="http://schemas.microsoft.com/office/2006/metadata/properties" ma:root="true" ma:fieldsID="00cf84ae4df08af3b71da1b45eed2295" ns3:_="" ns4:_="">
    <xsd:import namespace="3c1dc2a5-f87b-4340-a568-c485be23fc77"/>
    <xsd:import namespace="2252625f-9dae-43d1-b737-452d42f6f3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dc2a5-f87b-4340-a568-c485be23f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625f-9dae-43d1-b737-452d42f6f3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8B5A7-CCFA-45A2-98E2-90D369CEB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A0C59D-4771-43B5-B6A9-E65F8F251B04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2252625f-9dae-43d1-b737-452d42f6f3f1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c1dc2a5-f87b-4340-a568-c485be23fc77"/>
  </ds:schemaRefs>
</ds:datastoreItem>
</file>

<file path=customXml/itemProps3.xml><?xml version="1.0" encoding="utf-8"?>
<ds:datastoreItem xmlns:ds="http://schemas.openxmlformats.org/officeDocument/2006/customXml" ds:itemID="{3FF1CFCF-5089-4F5F-8609-C3407EEE6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dc2a5-f87b-4340-a568-c485be23fc77"/>
    <ds:schemaRef ds:uri="2252625f-9dae-43d1-b737-452d42f6f3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1386</Words>
  <Application>Microsoft Office PowerPoint</Application>
  <PresentationFormat>Widescreen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Gotham HTF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&amp; Data Science</dc:title>
  <dc:creator>Logon PF Fiap</dc:creator>
  <cp:lastModifiedBy>Vergílio Valério dos Santos</cp:lastModifiedBy>
  <cp:revision>36</cp:revision>
  <dcterms:created xsi:type="dcterms:W3CDTF">2022-12-06T11:52:36Z</dcterms:created>
  <dcterms:modified xsi:type="dcterms:W3CDTF">2023-09-04T10:20:16Z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0x01010025E8FFB4BADE9C4AA27420827F0B6B02</vt:lpwstr>
  </property>
</Properties>
</file>