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27"/>
  </p:notesMasterIdLst>
  <p:sldIdLst>
    <p:sldId id="294" r:id="rId5"/>
    <p:sldId id="295"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5050"/>
    <a:srgbClr val="A03C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90FD1C-8AD4-49C7-828F-4E38DAC6D8F4}" v="3" dt="2023-09-24T23:34:18.9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3" d="100"/>
          <a:sy n="73" d="100"/>
        </p:scale>
        <p:origin x="41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363F2-35D9-463B-9434-DD95CD619908}" type="datetimeFigureOut">
              <a:rPr lang="pt-BR" smtClean="0"/>
              <a:t>25/09/2023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03657-B93B-47A0-A988-1D3D915882DE}" type="slidenum">
              <a:rPr lang="pt-BR" smtClean="0"/>
              <a:t>‹nº›</a:t>
            </a:fld>
            <a:endParaRPr lang="pt-BR"/>
          </a:p>
        </p:txBody>
      </p:sp>
    </p:spTree>
    <p:extLst>
      <p:ext uri="{BB962C8B-B14F-4D97-AF65-F5344CB8AC3E}">
        <p14:creationId xmlns:p14="http://schemas.microsoft.com/office/powerpoint/2010/main" val="1578374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a:t>
            </a:fld>
            <a:endParaRPr lang="en-US" dirty="0"/>
          </a:p>
        </p:txBody>
      </p:sp>
    </p:spTree>
    <p:extLst>
      <p:ext uri="{BB962C8B-B14F-4D97-AF65-F5344CB8AC3E}">
        <p14:creationId xmlns:p14="http://schemas.microsoft.com/office/powerpoint/2010/main" val="1413051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10</a:t>
            </a:fld>
            <a:endParaRPr lang="en-US" dirty="0"/>
          </a:p>
        </p:txBody>
      </p:sp>
    </p:spTree>
    <p:extLst>
      <p:ext uri="{BB962C8B-B14F-4D97-AF65-F5344CB8AC3E}">
        <p14:creationId xmlns:p14="http://schemas.microsoft.com/office/powerpoint/2010/main" val="135848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11</a:t>
            </a:fld>
            <a:endParaRPr lang="en-US" dirty="0"/>
          </a:p>
        </p:txBody>
      </p:sp>
    </p:spTree>
    <p:extLst>
      <p:ext uri="{BB962C8B-B14F-4D97-AF65-F5344CB8AC3E}">
        <p14:creationId xmlns:p14="http://schemas.microsoft.com/office/powerpoint/2010/main" val="526211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12</a:t>
            </a:fld>
            <a:endParaRPr lang="en-US" dirty="0"/>
          </a:p>
        </p:txBody>
      </p:sp>
    </p:spTree>
    <p:extLst>
      <p:ext uri="{BB962C8B-B14F-4D97-AF65-F5344CB8AC3E}">
        <p14:creationId xmlns:p14="http://schemas.microsoft.com/office/powerpoint/2010/main" val="2665844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13</a:t>
            </a:fld>
            <a:endParaRPr lang="en-US" dirty="0"/>
          </a:p>
        </p:txBody>
      </p:sp>
    </p:spTree>
    <p:extLst>
      <p:ext uri="{BB962C8B-B14F-4D97-AF65-F5344CB8AC3E}">
        <p14:creationId xmlns:p14="http://schemas.microsoft.com/office/powerpoint/2010/main" val="2162959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14</a:t>
            </a:fld>
            <a:endParaRPr lang="en-US" dirty="0"/>
          </a:p>
        </p:txBody>
      </p:sp>
    </p:spTree>
    <p:extLst>
      <p:ext uri="{BB962C8B-B14F-4D97-AF65-F5344CB8AC3E}">
        <p14:creationId xmlns:p14="http://schemas.microsoft.com/office/powerpoint/2010/main" val="3931943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15</a:t>
            </a:fld>
            <a:endParaRPr lang="en-US" dirty="0"/>
          </a:p>
        </p:txBody>
      </p:sp>
    </p:spTree>
    <p:extLst>
      <p:ext uri="{BB962C8B-B14F-4D97-AF65-F5344CB8AC3E}">
        <p14:creationId xmlns:p14="http://schemas.microsoft.com/office/powerpoint/2010/main" val="2240484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16</a:t>
            </a:fld>
            <a:endParaRPr lang="en-US" dirty="0"/>
          </a:p>
        </p:txBody>
      </p:sp>
    </p:spTree>
    <p:extLst>
      <p:ext uri="{BB962C8B-B14F-4D97-AF65-F5344CB8AC3E}">
        <p14:creationId xmlns:p14="http://schemas.microsoft.com/office/powerpoint/2010/main" val="3231231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17</a:t>
            </a:fld>
            <a:endParaRPr lang="en-US" dirty="0"/>
          </a:p>
        </p:txBody>
      </p:sp>
    </p:spTree>
    <p:extLst>
      <p:ext uri="{BB962C8B-B14F-4D97-AF65-F5344CB8AC3E}">
        <p14:creationId xmlns:p14="http://schemas.microsoft.com/office/powerpoint/2010/main" val="75693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18</a:t>
            </a:fld>
            <a:endParaRPr lang="en-US" dirty="0"/>
          </a:p>
        </p:txBody>
      </p:sp>
    </p:spTree>
    <p:extLst>
      <p:ext uri="{BB962C8B-B14F-4D97-AF65-F5344CB8AC3E}">
        <p14:creationId xmlns:p14="http://schemas.microsoft.com/office/powerpoint/2010/main" val="702016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19</a:t>
            </a:fld>
            <a:endParaRPr lang="en-US" dirty="0"/>
          </a:p>
        </p:txBody>
      </p:sp>
    </p:spTree>
    <p:extLst>
      <p:ext uri="{BB962C8B-B14F-4D97-AF65-F5344CB8AC3E}">
        <p14:creationId xmlns:p14="http://schemas.microsoft.com/office/powerpoint/2010/main" val="3838630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2</a:t>
            </a:fld>
            <a:endParaRPr lang="en-US" dirty="0"/>
          </a:p>
        </p:txBody>
      </p:sp>
    </p:spTree>
    <p:extLst>
      <p:ext uri="{BB962C8B-B14F-4D97-AF65-F5344CB8AC3E}">
        <p14:creationId xmlns:p14="http://schemas.microsoft.com/office/powerpoint/2010/main" val="27971413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20</a:t>
            </a:fld>
            <a:endParaRPr lang="en-US" dirty="0"/>
          </a:p>
        </p:txBody>
      </p:sp>
    </p:spTree>
    <p:extLst>
      <p:ext uri="{BB962C8B-B14F-4D97-AF65-F5344CB8AC3E}">
        <p14:creationId xmlns:p14="http://schemas.microsoft.com/office/powerpoint/2010/main" val="1640022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21</a:t>
            </a:fld>
            <a:endParaRPr lang="en-US" dirty="0"/>
          </a:p>
        </p:txBody>
      </p:sp>
    </p:spTree>
    <p:extLst>
      <p:ext uri="{BB962C8B-B14F-4D97-AF65-F5344CB8AC3E}">
        <p14:creationId xmlns:p14="http://schemas.microsoft.com/office/powerpoint/2010/main" val="629826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22</a:t>
            </a:fld>
            <a:endParaRPr lang="en-US" dirty="0"/>
          </a:p>
        </p:txBody>
      </p:sp>
    </p:spTree>
    <p:extLst>
      <p:ext uri="{BB962C8B-B14F-4D97-AF65-F5344CB8AC3E}">
        <p14:creationId xmlns:p14="http://schemas.microsoft.com/office/powerpoint/2010/main" val="1593311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3</a:t>
            </a:fld>
            <a:endParaRPr lang="en-US" dirty="0"/>
          </a:p>
        </p:txBody>
      </p:sp>
    </p:spTree>
    <p:extLst>
      <p:ext uri="{BB962C8B-B14F-4D97-AF65-F5344CB8AC3E}">
        <p14:creationId xmlns:p14="http://schemas.microsoft.com/office/powerpoint/2010/main" val="2613235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4</a:t>
            </a:fld>
            <a:endParaRPr lang="en-US" dirty="0"/>
          </a:p>
        </p:txBody>
      </p:sp>
    </p:spTree>
    <p:extLst>
      <p:ext uri="{BB962C8B-B14F-4D97-AF65-F5344CB8AC3E}">
        <p14:creationId xmlns:p14="http://schemas.microsoft.com/office/powerpoint/2010/main" val="1938194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5</a:t>
            </a:fld>
            <a:endParaRPr lang="en-US" dirty="0"/>
          </a:p>
        </p:txBody>
      </p:sp>
    </p:spTree>
    <p:extLst>
      <p:ext uri="{BB962C8B-B14F-4D97-AF65-F5344CB8AC3E}">
        <p14:creationId xmlns:p14="http://schemas.microsoft.com/office/powerpoint/2010/main" val="2057277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6</a:t>
            </a:fld>
            <a:endParaRPr lang="en-US" dirty="0"/>
          </a:p>
        </p:txBody>
      </p:sp>
    </p:spTree>
    <p:extLst>
      <p:ext uri="{BB962C8B-B14F-4D97-AF65-F5344CB8AC3E}">
        <p14:creationId xmlns:p14="http://schemas.microsoft.com/office/powerpoint/2010/main" val="586082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7</a:t>
            </a:fld>
            <a:endParaRPr lang="en-US" dirty="0"/>
          </a:p>
        </p:txBody>
      </p:sp>
    </p:spTree>
    <p:extLst>
      <p:ext uri="{BB962C8B-B14F-4D97-AF65-F5344CB8AC3E}">
        <p14:creationId xmlns:p14="http://schemas.microsoft.com/office/powerpoint/2010/main" val="3176076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8</a:t>
            </a:fld>
            <a:endParaRPr lang="en-US" dirty="0"/>
          </a:p>
        </p:txBody>
      </p:sp>
    </p:spTree>
    <p:extLst>
      <p:ext uri="{BB962C8B-B14F-4D97-AF65-F5344CB8AC3E}">
        <p14:creationId xmlns:p14="http://schemas.microsoft.com/office/powerpoint/2010/main" val="9777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9</a:t>
            </a:fld>
            <a:endParaRPr lang="en-US" dirty="0"/>
          </a:p>
        </p:txBody>
      </p:sp>
    </p:spTree>
    <p:extLst>
      <p:ext uri="{BB962C8B-B14F-4D97-AF65-F5344CB8AC3E}">
        <p14:creationId xmlns:p14="http://schemas.microsoft.com/office/powerpoint/2010/main" val="1503755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Logo +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5343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6"/>
          <p:cNvPicPr>
            <a:picLocks noChangeAspect="1"/>
          </p:cNvPicPr>
          <p:nvPr userDrawn="1"/>
        </p:nvPicPr>
        <p:blipFill>
          <a:blip r:embed="rId3"/>
          <a:stretch>
            <a:fillRect/>
          </a:stretch>
        </p:blipFill>
        <p:spPr>
          <a:xfrm>
            <a:off x="0" y="2"/>
            <a:ext cx="12192000" cy="6864351"/>
          </a:xfrm>
          <a:prstGeom prst="rect">
            <a:avLst/>
          </a:prstGeom>
        </p:spPr>
      </p:pic>
      <p:pic>
        <p:nvPicPr>
          <p:cNvPr id="8" name="Imagem 7"/>
          <p:cNvPicPr>
            <a:picLocks noChangeAspect="1"/>
          </p:cNvPicPr>
          <p:nvPr userDrawn="1"/>
        </p:nvPicPr>
        <p:blipFill rotWithShape="1">
          <a:blip r:embed="rId4" cstate="print">
            <a:extLst>
              <a:ext uri="{28A0092B-C50C-407E-A947-70E740481C1C}">
                <a14:useLocalDpi xmlns:a14="http://schemas.microsoft.com/office/drawing/2010/main"/>
              </a:ext>
            </a:extLst>
          </a:blip>
          <a:srcRect l="-10475" t="-31201" b="-62954"/>
          <a:stretch/>
        </p:blipFill>
        <p:spPr>
          <a:xfrm>
            <a:off x="11176001" y="279400"/>
            <a:ext cx="711199" cy="304799"/>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5641" y="3"/>
            <a:ext cx="12180721" cy="6858000"/>
          </a:xfrm>
          <a:prstGeom prst="rect">
            <a:avLst/>
          </a:prstGeom>
        </p:spPr>
      </p:pic>
      <p:pic>
        <p:nvPicPr>
          <p:cNvPr id="15" name="Picture 14"/>
          <p:cNvPicPr>
            <a:picLocks noChangeAspect="1"/>
          </p:cNvPicPr>
          <p:nvPr/>
        </p:nvPicPr>
        <p:blipFill>
          <a:blip r:embed="rId4"/>
          <a:stretch>
            <a:fillRect/>
          </a:stretch>
        </p:blipFill>
        <p:spPr>
          <a:xfrm>
            <a:off x="301701" y="278672"/>
            <a:ext cx="11588600" cy="6272437"/>
          </a:xfrm>
          <a:prstGeom prst="rect">
            <a:avLst/>
          </a:prstGeom>
        </p:spPr>
      </p:pic>
      <p:pic>
        <p:nvPicPr>
          <p:cNvPr id="16" name="Imagem 1"/>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961367" y="2851616"/>
            <a:ext cx="4269268" cy="1148433"/>
          </a:xfrm>
          <a:prstGeom prst="rect">
            <a:avLst/>
          </a:prstGeom>
        </p:spPr>
      </p:pic>
    </p:spTree>
    <p:extLst>
      <p:ext uri="{BB962C8B-B14F-4D97-AF65-F5344CB8AC3E}">
        <p14:creationId xmlns:p14="http://schemas.microsoft.com/office/powerpoint/2010/main" val="196077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54B739-8676-49BB-C73D-6020DD27F46C}"/>
              </a:ext>
            </a:extLst>
          </p:cNvPr>
          <p:cNvPicPr>
            <a:picLocks noChangeAspect="1"/>
          </p:cNvPicPr>
          <p:nvPr/>
        </p:nvPicPr>
        <p:blipFill>
          <a:blip r:embed="rId3"/>
          <a:stretch>
            <a:fillRect/>
          </a:stretch>
        </p:blipFill>
        <p:spPr>
          <a:xfrm>
            <a:off x="149300" y="0"/>
            <a:ext cx="11588600" cy="6272437"/>
          </a:xfrm>
          <a:prstGeom prst="rect">
            <a:avLst/>
          </a:prstGeom>
        </p:spPr>
      </p:pic>
      <p:pic>
        <p:nvPicPr>
          <p:cNvPr id="2" name="Picture 1">
            <a:extLst>
              <a:ext uri="{FF2B5EF4-FFF2-40B4-BE49-F238E27FC236}">
                <a16:creationId xmlns:a16="http://schemas.microsoft.com/office/drawing/2014/main" id="{9CD8BF28-1502-15EA-AEEF-17449AB4FEC9}"/>
              </a:ext>
            </a:extLst>
          </p:cNvPr>
          <p:cNvPicPr>
            <a:picLocks noChangeAspect="1"/>
          </p:cNvPicPr>
          <p:nvPr/>
        </p:nvPicPr>
        <p:blipFill>
          <a:blip r:embed="rId3"/>
          <a:stretch>
            <a:fillRect/>
          </a:stretch>
        </p:blipFill>
        <p:spPr>
          <a:xfrm>
            <a:off x="454100" y="445181"/>
            <a:ext cx="11588600" cy="6272437"/>
          </a:xfrm>
          <a:prstGeom prst="rect">
            <a:avLst/>
          </a:prstGeom>
        </p:spPr>
      </p:pic>
      <p:pic>
        <p:nvPicPr>
          <p:cNvPr id="14" name="Picture 13"/>
          <p:cNvPicPr>
            <a:picLocks noChangeAspect="1"/>
          </p:cNvPicPr>
          <p:nvPr/>
        </p:nvPicPr>
        <p:blipFill>
          <a:blip r:embed="rId4"/>
          <a:stretch>
            <a:fillRect/>
          </a:stretch>
        </p:blipFill>
        <p:spPr>
          <a:xfrm>
            <a:off x="5641" y="3"/>
            <a:ext cx="12180721" cy="6858000"/>
          </a:xfrm>
          <a:prstGeom prst="rect">
            <a:avLst/>
          </a:prstGeom>
        </p:spPr>
      </p:pic>
      <p:pic>
        <p:nvPicPr>
          <p:cNvPr id="15" name="Picture 14"/>
          <p:cNvPicPr>
            <a:picLocks noChangeAspect="1"/>
          </p:cNvPicPr>
          <p:nvPr/>
        </p:nvPicPr>
        <p:blipFill>
          <a:blip r:embed="rId3"/>
          <a:stretch>
            <a:fillRect/>
          </a:stretch>
        </p:blipFill>
        <p:spPr>
          <a:xfrm>
            <a:off x="301700" y="292781"/>
            <a:ext cx="11588600" cy="6272437"/>
          </a:xfrm>
          <a:prstGeom prst="rect">
            <a:avLst/>
          </a:prstGeom>
        </p:spPr>
      </p:pic>
      <p:sp>
        <p:nvSpPr>
          <p:cNvPr id="3" name="Content Placeholder 9">
            <a:extLst>
              <a:ext uri="{FF2B5EF4-FFF2-40B4-BE49-F238E27FC236}">
                <a16:creationId xmlns:a16="http://schemas.microsoft.com/office/drawing/2014/main" id="{B2DCD15E-12C6-BB53-7562-23122E41FFAE}"/>
              </a:ext>
            </a:extLst>
          </p:cNvPr>
          <p:cNvSpPr txBox="1">
            <a:spLocks/>
          </p:cNvSpPr>
          <p:nvPr/>
        </p:nvSpPr>
        <p:spPr>
          <a:xfrm>
            <a:off x="838200" y="1825625"/>
            <a:ext cx="105156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algn="just">
              <a:lnSpc>
                <a:spcPct val="107000"/>
              </a:lnSpc>
              <a:spcBef>
                <a:spcPts val="0"/>
              </a:spcBef>
              <a:spcAft>
                <a:spcPts val="800"/>
              </a:spcAft>
            </a:pPr>
            <a:endParaRPr lang="pt-BR" sz="2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6" name="Content Placeholder 9">
            <a:extLst>
              <a:ext uri="{FF2B5EF4-FFF2-40B4-BE49-F238E27FC236}">
                <a16:creationId xmlns:a16="http://schemas.microsoft.com/office/drawing/2014/main" id="{D953E9F2-A461-C0CF-8604-8FCFC6FEB02B}"/>
              </a:ext>
            </a:extLst>
          </p:cNvPr>
          <p:cNvSpPr txBox="1">
            <a:spLocks/>
          </p:cNvSpPr>
          <p:nvPr/>
        </p:nvSpPr>
        <p:spPr>
          <a:xfrm>
            <a:off x="986230" y="793801"/>
            <a:ext cx="10519969" cy="5478635"/>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R="0" algn="ctr">
              <a:lnSpc>
                <a:spcPct val="107000"/>
              </a:lnSpc>
              <a:spcBef>
                <a:spcPts val="0"/>
              </a:spcBef>
              <a:spcAft>
                <a:spcPts val="800"/>
              </a:spcAft>
            </a:pPr>
            <a:endParaRPr lang="pt-BR" sz="6600" kern="100"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3C950464-A2AA-D18C-E952-6C17F218129A}"/>
              </a:ext>
            </a:extLst>
          </p:cNvPr>
          <p:cNvSpPr txBox="1"/>
          <p:nvPr/>
        </p:nvSpPr>
        <p:spPr>
          <a:xfrm>
            <a:off x="842567" y="2263115"/>
            <a:ext cx="10654891" cy="2677656"/>
          </a:xfrm>
          <a:prstGeom prst="rect">
            <a:avLst/>
          </a:prstGeom>
          <a:noFill/>
        </p:spPr>
        <p:txBody>
          <a:bodyPr wrap="square">
            <a:spAutoFit/>
          </a:bodyPr>
          <a:lstStyle/>
          <a:p>
            <a:r>
              <a:rPr lang="pt-BR" sz="2400" dirty="0">
                <a:solidFill>
                  <a:srgbClr val="FF0066"/>
                </a:solidFill>
              </a:rPr>
              <a:t>Conceito 2: Dependência Funcional Parcial:</a:t>
            </a:r>
          </a:p>
          <a:p>
            <a:endParaRPr lang="pt-BR" sz="2400" dirty="0">
              <a:solidFill>
                <a:schemeClr val="bg1"/>
              </a:solidFill>
            </a:endParaRPr>
          </a:p>
          <a:p>
            <a:pPr algn="just"/>
            <a:r>
              <a:rPr lang="pt-BR" sz="2400" dirty="0">
                <a:solidFill>
                  <a:schemeClr val="bg1"/>
                </a:solidFill>
              </a:rPr>
              <a:t>A dependência funcional parcial ocorre quando um atributo (ou conjunto de atributos) de uma tabela depende apenas de um subconjunto dos atributos que compõem a chave primária daquela tabela. Ou seja, a dependência não abrange todos os atributos da chave primária. Isso é uma violação da Primeira Forma Normal (1FN) e pode levar a problemas de redundância e inconsistência de dados. </a:t>
            </a:r>
          </a:p>
        </p:txBody>
      </p:sp>
    </p:spTree>
    <p:extLst>
      <p:ext uri="{BB962C8B-B14F-4D97-AF65-F5344CB8AC3E}">
        <p14:creationId xmlns:p14="http://schemas.microsoft.com/office/powerpoint/2010/main" val="1217759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54B739-8676-49BB-C73D-6020DD27F46C}"/>
              </a:ext>
            </a:extLst>
          </p:cNvPr>
          <p:cNvPicPr>
            <a:picLocks noChangeAspect="1"/>
          </p:cNvPicPr>
          <p:nvPr/>
        </p:nvPicPr>
        <p:blipFill>
          <a:blip r:embed="rId3"/>
          <a:stretch>
            <a:fillRect/>
          </a:stretch>
        </p:blipFill>
        <p:spPr>
          <a:xfrm>
            <a:off x="149300" y="0"/>
            <a:ext cx="11588600" cy="6272437"/>
          </a:xfrm>
          <a:prstGeom prst="rect">
            <a:avLst/>
          </a:prstGeom>
        </p:spPr>
      </p:pic>
      <p:pic>
        <p:nvPicPr>
          <p:cNvPr id="2" name="Picture 1">
            <a:extLst>
              <a:ext uri="{FF2B5EF4-FFF2-40B4-BE49-F238E27FC236}">
                <a16:creationId xmlns:a16="http://schemas.microsoft.com/office/drawing/2014/main" id="{9CD8BF28-1502-15EA-AEEF-17449AB4FEC9}"/>
              </a:ext>
            </a:extLst>
          </p:cNvPr>
          <p:cNvPicPr>
            <a:picLocks noChangeAspect="1"/>
          </p:cNvPicPr>
          <p:nvPr/>
        </p:nvPicPr>
        <p:blipFill>
          <a:blip r:embed="rId3"/>
          <a:stretch>
            <a:fillRect/>
          </a:stretch>
        </p:blipFill>
        <p:spPr>
          <a:xfrm>
            <a:off x="454100" y="445181"/>
            <a:ext cx="11588600" cy="6272437"/>
          </a:xfrm>
          <a:prstGeom prst="rect">
            <a:avLst/>
          </a:prstGeom>
        </p:spPr>
      </p:pic>
      <p:pic>
        <p:nvPicPr>
          <p:cNvPr id="14" name="Picture 13"/>
          <p:cNvPicPr>
            <a:picLocks noChangeAspect="1"/>
          </p:cNvPicPr>
          <p:nvPr/>
        </p:nvPicPr>
        <p:blipFill>
          <a:blip r:embed="rId4"/>
          <a:stretch>
            <a:fillRect/>
          </a:stretch>
        </p:blipFill>
        <p:spPr>
          <a:xfrm>
            <a:off x="5641" y="3"/>
            <a:ext cx="12180721" cy="6858000"/>
          </a:xfrm>
          <a:prstGeom prst="rect">
            <a:avLst/>
          </a:prstGeom>
        </p:spPr>
      </p:pic>
      <p:pic>
        <p:nvPicPr>
          <p:cNvPr id="15" name="Picture 14"/>
          <p:cNvPicPr>
            <a:picLocks noChangeAspect="1"/>
          </p:cNvPicPr>
          <p:nvPr/>
        </p:nvPicPr>
        <p:blipFill>
          <a:blip r:embed="rId3"/>
          <a:stretch>
            <a:fillRect/>
          </a:stretch>
        </p:blipFill>
        <p:spPr>
          <a:xfrm>
            <a:off x="301700" y="292781"/>
            <a:ext cx="11588600" cy="6272437"/>
          </a:xfrm>
          <a:prstGeom prst="rect">
            <a:avLst/>
          </a:prstGeom>
        </p:spPr>
      </p:pic>
      <p:sp>
        <p:nvSpPr>
          <p:cNvPr id="3" name="Content Placeholder 9">
            <a:extLst>
              <a:ext uri="{FF2B5EF4-FFF2-40B4-BE49-F238E27FC236}">
                <a16:creationId xmlns:a16="http://schemas.microsoft.com/office/drawing/2014/main" id="{B2DCD15E-12C6-BB53-7562-23122E41FFAE}"/>
              </a:ext>
            </a:extLst>
          </p:cNvPr>
          <p:cNvSpPr txBox="1">
            <a:spLocks/>
          </p:cNvSpPr>
          <p:nvPr/>
        </p:nvSpPr>
        <p:spPr>
          <a:xfrm>
            <a:off x="838200" y="1825625"/>
            <a:ext cx="105156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algn="just">
              <a:lnSpc>
                <a:spcPct val="107000"/>
              </a:lnSpc>
              <a:spcBef>
                <a:spcPts val="0"/>
              </a:spcBef>
              <a:spcAft>
                <a:spcPts val="800"/>
              </a:spcAft>
            </a:pPr>
            <a:endParaRPr lang="pt-BR" sz="2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6" name="Content Placeholder 9">
            <a:extLst>
              <a:ext uri="{FF2B5EF4-FFF2-40B4-BE49-F238E27FC236}">
                <a16:creationId xmlns:a16="http://schemas.microsoft.com/office/drawing/2014/main" id="{D953E9F2-A461-C0CF-8604-8FCFC6FEB02B}"/>
              </a:ext>
            </a:extLst>
          </p:cNvPr>
          <p:cNvSpPr txBox="1">
            <a:spLocks/>
          </p:cNvSpPr>
          <p:nvPr/>
        </p:nvSpPr>
        <p:spPr>
          <a:xfrm>
            <a:off x="986230" y="793801"/>
            <a:ext cx="10519969" cy="5478635"/>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R="0" algn="ctr">
              <a:lnSpc>
                <a:spcPct val="107000"/>
              </a:lnSpc>
              <a:spcBef>
                <a:spcPts val="0"/>
              </a:spcBef>
              <a:spcAft>
                <a:spcPts val="800"/>
              </a:spcAft>
            </a:pPr>
            <a:endParaRPr lang="pt-BR" sz="6600" kern="100"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066C4E78-2477-21B5-F2B4-5AFC06A7D614}"/>
              </a:ext>
            </a:extLst>
          </p:cNvPr>
          <p:cNvSpPr txBox="1"/>
          <p:nvPr/>
        </p:nvSpPr>
        <p:spPr>
          <a:xfrm>
            <a:off x="842568" y="1570617"/>
            <a:ext cx="10104106" cy="3970318"/>
          </a:xfrm>
          <a:prstGeom prst="rect">
            <a:avLst/>
          </a:prstGeom>
          <a:noFill/>
        </p:spPr>
        <p:txBody>
          <a:bodyPr wrap="square">
            <a:spAutoFit/>
          </a:bodyPr>
          <a:lstStyle/>
          <a:p>
            <a:r>
              <a:rPr lang="pt-BR" dirty="0">
                <a:solidFill>
                  <a:srgbClr val="FF0066"/>
                </a:solidFill>
              </a:rPr>
              <a:t>Exemplo:</a:t>
            </a:r>
          </a:p>
          <a:p>
            <a:endParaRPr lang="pt-BR" dirty="0">
              <a:solidFill>
                <a:schemeClr val="bg1"/>
              </a:solidFill>
            </a:endParaRPr>
          </a:p>
          <a:p>
            <a:r>
              <a:rPr lang="pt-BR" dirty="0">
                <a:solidFill>
                  <a:schemeClr val="bg1"/>
                </a:solidFill>
              </a:rPr>
              <a:t>Tabela Pedido </a:t>
            </a:r>
          </a:p>
          <a:p>
            <a:endParaRPr lang="pt-BR" dirty="0">
              <a:solidFill>
                <a:schemeClr val="bg1"/>
              </a:solidFill>
            </a:endParaRPr>
          </a:p>
          <a:p>
            <a:pPr marL="285750" indent="-285750">
              <a:buFont typeface="Arial" panose="020B0604020202020204" pitchFamily="34" charset="0"/>
              <a:buChar char="•"/>
            </a:pPr>
            <a:r>
              <a:rPr lang="pt-BR" dirty="0">
                <a:solidFill>
                  <a:schemeClr val="bg1"/>
                </a:solidFill>
              </a:rPr>
              <a:t>Número do Pedido (chave primária)</a:t>
            </a:r>
          </a:p>
          <a:p>
            <a:pPr marL="285750" indent="-285750">
              <a:buFont typeface="Arial" panose="020B0604020202020204" pitchFamily="34" charset="0"/>
              <a:buChar char="•"/>
            </a:pPr>
            <a:r>
              <a:rPr lang="pt-BR" dirty="0">
                <a:solidFill>
                  <a:schemeClr val="bg1"/>
                </a:solidFill>
              </a:rPr>
              <a:t>Cliente</a:t>
            </a:r>
          </a:p>
          <a:p>
            <a:pPr marL="285750" indent="-285750">
              <a:buFont typeface="Arial" panose="020B0604020202020204" pitchFamily="34" charset="0"/>
              <a:buChar char="•"/>
            </a:pPr>
            <a:r>
              <a:rPr lang="pt-BR" dirty="0">
                <a:solidFill>
                  <a:schemeClr val="bg1"/>
                </a:solidFill>
              </a:rPr>
              <a:t>Endereço de Entrega</a:t>
            </a:r>
          </a:p>
          <a:p>
            <a:pPr marL="285750" indent="-285750">
              <a:buFont typeface="Arial" panose="020B0604020202020204" pitchFamily="34" charset="0"/>
              <a:buChar char="•"/>
            </a:pPr>
            <a:r>
              <a:rPr lang="pt-BR" dirty="0">
                <a:solidFill>
                  <a:schemeClr val="bg1"/>
                </a:solidFill>
              </a:rPr>
              <a:t>Produto</a:t>
            </a:r>
          </a:p>
          <a:p>
            <a:pPr marL="285750" indent="-285750">
              <a:buFont typeface="Arial" panose="020B0604020202020204" pitchFamily="34" charset="0"/>
              <a:buChar char="•"/>
            </a:pPr>
            <a:r>
              <a:rPr lang="pt-BR" dirty="0">
                <a:solidFill>
                  <a:schemeClr val="bg1"/>
                </a:solidFill>
              </a:rPr>
              <a:t>Quantidade</a:t>
            </a:r>
          </a:p>
          <a:p>
            <a:endParaRPr lang="pt-BR" dirty="0">
              <a:solidFill>
                <a:schemeClr val="bg1"/>
              </a:solidFill>
            </a:endParaRPr>
          </a:p>
          <a:p>
            <a:r>
              <a:rPr lang="pt-BR" dirty="0">
                <a:solidFill>
                  <a:schemeClr val="bg1"/>
                </a:solidFill>
              </a:rPr>
              <a:t>Aqui, se o "Endereço de Entrega" depende apenas do "Cliente" e não do "Número do Pedido," temos uma dependência funcional parcial. Isso significa que o endereço de entrega está relacionado ao cliente, mas não depende especificamente do número do pedido. Se o mesmo cliente fizer vários pedidos, o endereço de entrega será o mesmo para todos eles, mesmo que tenham números de pedido diferentes.</a:t>
            </a:r>
          </a:p>
        </p:txBody>
      </p:sp>
    </p:spTree>
    <p:extLst>
      <p:ext uri="{BB962C8B-B14F-4D97-AF65-F5344CB8AC3E}">
        <p14:creationId xmlns:p14="http://schemas.microsoft.com/office/powerpoint/2010/main" val="147528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54B739-8676-49BB-C73D-6020DD27F46C}"/>
              </a:ext>
            </a:extLst>
          </p:cNvPr>
          <p:cNvPicPr>
            <a:picLocks noChangeAspect="1"/>
          </p:cNvPicPr>
          <p:nvPr/>
        </p:nvPicPr>
        <p:blipFill>
          <a:blip r:embed="rId3"/>
          <a:stretch>
            <a:fillRect/>
          </a:stretch>
        </p:blipFill>
        <p:spPr>
          <a:xfrm>
            <a:off x="149300" y="0"/>
            <a:ext cx="11588600" cy="6272437"/>
          </a:xfrm>
          <a:prstGeom prst="rect">
            <a:avLst/>
          </a:prstGeom>
        </p:spPr>
      </p:pic>
      <p:pic>
        <p:nvPicPr>
          <p:cNvPr id="2" name="Picture 1">
            <a:extLst>
              <a:ext uri="{FF2B5EF4-FFF2-40B4-BE49-F238E27FC236}">
                <a16:creationId xmlns:a16="http://schemas.microsoft.com/office/drawing/2014/main" id="{9CD8BF28-1502-15EA-AEEF-17449AB4FEC9}"/>
              </a:ext>
            </a:extLst>
          </p:cNvPr>
          <p:cNvPicPr>
            <a:picLocks noChangeAspect="1"/>
          </p:cNvPicPr>
          <p:nvPr/>
        </p:nvPicPr>
        <p:blipFill>
          <a:blip r:embed="rId3"/>
          <a:stretch>
            <a:fillRect/>
          </a:stretch>
        </p:blipFill>
        <p:spPr>
          <a:xfrm>
            <a:off x="454100" y="445181"/>
            <a:ext cx="11588600" cy="6272437"/>
          </a:xfrm>
          <a:prstGeom prst="rect">
            <a:avLst/>
          </a:prstGeom>
        </p:spPr>
      </p:pic>
      <p:pic>
        <p:nvPicPr>
          <p:cNvPr id="14" name="Picture 13"/>
          <p:cNvPicPr>
            <a:picLocks noChangeAspect="1"/>
          </p:cNvPicPr>
          <p:nvPr/>
        </p:nvPicPr>
        <p:blipFill>
          <a:blip r:embed="rId4"/>
          <a:stretch>
            <a:fillRect/>
          </a:stretch>
        </p:blipFill>
        <p:spPr>
          <a:xfrm>
            <a:off x="5641" y="3"/>
            <a:ext cx="12180721" cy="6858000"/>
          </a:xfrm>
          <a:prstGeom prst="rect">
            <a:avLst/>
          </a:prstGeom>
        </p:spPr>
      </p:pic>
      <p:pic>
        <p:nvPicPr>
          <p:cNvPr id="15" name="Picture 14"/>
          <p:cNvPicPr>
            <a:picLocks noChangeAspect="1"/>
          </p:cNvPicPr>
          <p:nvPr/>
        </p:nvPicPr>
        <p:blipFill>
          <a:blip r:embed="rId3"/>
          <a:stretch>
            <a:fillRect/>
          </a:stretch>
        </p:blipFill>
        <p:spPr>
          <a:xfrm>
            <a:off x="301700" y="292781"/>
            <a:ext cx="11588600" cy="6272437"/>
          </a:xfrm>
          <a:prstGeom prst="rect">
            <a:avLst/>
          </a:prstGeom>
        </p:spPr>
      </p:pic>
      <p:sp>
        <p:nvSpPr>
          <p:cNvPr id="3" name="Content Placeholder 9">
            <a:extLst>
              <a:ext uri="{FF2B5EF4-FFF2-40B4-BE49-F238E27FC236}">
                <a16:creationId xmlns:a16="http://schemas.microsoft.com/office/drawing/2014/main" id="{B2DCD15E-12C6-BB53-7562-23122E41FFAE}"/>
              </a:ext>
            </a:extLst>
          </p:cNvPr>
          <p:cNvSpPr txBox="1">
            <a:spLocks/>
          </p:cNvSpPr>
          <p:nvPr/>
        </p:nvSpPr>
        <p:spPr>
          <a:xfrm>
            <a:off x="838200" y="1825625"/>
            <a:ext cx="105156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algn="just">
              <a:lnSpc>
                <a:spcPct val="107000"/>
              </a:lnSpc>
              <a:spcBef>
                <a:spcPts val="0"/>
              </a:spcBef>
              <a:spcAft>
                <a:spcPts val="800"/>
              </a:spcAft>
            </a:pPr>
            <a:endParaRPr lang="pt-BR" sz="2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6" name="Content Placeholder 9">
            <a:extLst>
              <a:ext uri="{FF2B5EF4-FFF2-40B4-BE49-F238E27FC236}">
                <a16:creationId xmlns:a16="http://schemas.microsoft.com/office/drawing/2014/main" id="{D953E9F2-A461-C0CF-8604-8FCFC6FEB02B}"/>
              </a:ext>
            </a:extLst>
          </p:cNvPr>
          <p:cNvSpPr txBox="1">
            <a:spLocks/>
          </p:cNvSpPr>
          <p:nvPr/>
        </p:nvSpPr>
        <p:spPr>
          <a:xfrm>
            <a:off x="986230" y="793801"/>
            <a:ext cx="10519969" cy="5478635"/>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R="0" algn="ctr">
              <a:lnSpc>
                <a:spcPct val="107000"/>
              </a:lnSpc>
              <a:spcBef>
                <a:spcPts val="0"/>
              </a:spcBef>
              <a:spcAft>
                <a:spcPts val="800"/>
              </a:spcAft>
            </a:pPr>
            <a:endParaRPr lang="pt-BR" sz="6600" kern="100"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066C4E78-2477-21B5-F2B4-5AFC06A7D614}"/>
              </a:ext>
            </a:extLst>
          </p:cNvPr>
          <p:cNvSpPr txBox="1"/>
          <p:nvPr/>
        </p:nvSpPr>
        <p:spPr>
          <a:xfrm>
            <a:off x="842568" y="1570617"/>
            <a:ext cx="10104106" cy="3970318"/>
          </a:xfrm>
          <a:prstGeom prst="rect">
            <a:avLst/>
          </a:prstGeom>
          <a:noFill/>
        </p:spPr>
        <p:txBody>
          <a:bodyPr wrap="square">
            <a:spAutoFit/>
          </a:bodyPr>
          <a:lstStyle/>
          <a:p>
            <a:r>
              <a:rPr lang="pt-BR" dirty="0">
                <a:solidFill>
                  <a:srgbClr val="FF0066"/>
                </a:solidFill>
              </a:rPr>
              <a:t>Exemplo:</a:t>
            </a:r>
          </a:p>
          <a:p>
            <a:endParaRPr lang="pt-BR" dirty="0">
              <a:solidFill>
                <a:schemeClr val="bg1"/>
              </a:solidFill>
            </a:endParaRPr>
          </a:p>
          <a:p>
            <a:r>
              <a:rPr lang="pt-BR" dirty="0">
                <a:solidFill>
                  <a:schemeClr val="bg1"/>
                </a:solidFill>
              </a:rPr>
              <a:t>Tabela Pedido </a:t>
            </a:r>
          </a:p>
          <a:p>
            <a:endParaRPr lang="pt-BR" dirty="0">
              <a:solidFill>
                <a:schemeClr val="bg1"/>
              </a:solidFill>
            </a:endParaRPr>
          </a:p>
          <a:p>
            <a:pPr marL="285750" indent="-285750">
              <a:buFont typeface="Arial" panose="020B0604020202020204" pitchFamily="34" charset="0"/>
              <a:buChar char="•"/>
            </a:pPr>
            <a:r>
              <a:rPr lang="pt-BR" dirty="0">
                <a:solidFill>
                  <a:schemeClr val="bg1"/>
                </a:solidFill>
              </a:rPr>
              <a:t>Número do Pedido (chave primária)</a:t>
            </a:r>
          </a:p>
          <a:p>
            <a:pPr marL="285750" indent="-285750">
              <a:buFont typeface="Arial" panose="020B0604020202020204" pitchFamily="34" charset="0"/>
              <a:buChar char="•"/>
            </a:pPr>
            <a:r>
              <a:rPr lang="pt-BR" dirty="0">
                <a:solidFill>
                  <a:schemeClr val="bg1"/>
                </a:solidFill>
              </a:rPr>
              <a:t>Cliente</a:t>
            </a:r>
          </a:p>
          <a:p>
            <a:pPr marL="285750" indent="-285750">
              <a:buFont typeface="Arial" panose="020B0604020202020204" pitchFamily="34" charset="0"/>
              <a:buChar char="•"/>
            </a:pPr>
            <a:r>
              <a:rPr lang="pt-BR" dirty="0">
                <a:solidFill>
                  <a:schemeClr val="bg1"/>
                </a:solidFill>
              </a:rPr>
              <a:t>Endereço de Entrega</a:t>
            </a:r>
          </a:p>
          <a:p>
            <a:pPr marL="285750" indent="-285750">
              <a:buFont typeface="Arial" panose="020B0604020202020204" pitchFamily="34" charset="0"/>
              <a:buChar char="•"/>
            </a:pPr>
            <a:r>
              <a:rPr lang="pt-BR" dirty="0">
                <a:solidFill>
                  <a:schemeClr val="bg1"/>
                </a:solidFill>
              </a:rPr>
              <a:t>Produto</a:t>
            </a:r>
          </a:p>
          <a:p>
            <a:pPr marL="285750" indent="-285750">
              <a:buFont typeface="Arial" panose="020B0604020202020204" pitchFamily="34" charset="0"/>
              <a:buChar char="•"/>
            </a:pPr>
            <a:r>
              <a:rPr lang="pt-BR" dirty="0">
                <a:solidFill>
                  <a:schemeClr val="bg1"/>
                </a:solidFill>
              </a:rPr>
              <a:t>Quantidade</a:t>
            </a:r>
          </a:p>
          <a:p>
            <a:endParaRPr lang="pt-BR" dirty="0">
              <a:solidFill>
                <a:schemeClr val="bg1"/>
              </a:solidFill>
            </a:endParaRPr>
          </a:p>
          <a:p>
            <a:r>
              <a:rPr lang="pt-BR" dirty="0">
                <a:solidFill>
                  <a:schemeClr val="bg1"/>
                </a:solidFill>
              </a:rPr>
              <a:t>Aqui, se o "Endereço de Entrega" depende apenas do "Cliente" e não do "Número do Pedido," temos uma dependência funcional parcial. Isso significa que o endereço de entrega está relacionado ao cliente, mas não depende especificamente do número do pedido. Se o mesmo cliente fizer vários pedidos, o endereço de entrega será o mesmo para todos eles, mesmo que tenham números de pedido diferentes.</a:t>
            </a:r>
          </a:p>
        </p:txBody>
      </p:sp>
    </p:spTree>
    <p:extLst>
      <p:ext uri="{BB962C8B-B14F-4D97-AF65-F5344CB8AC3E}">
        <p14:creationId xmlns:p14="http://schemas.microsoft.com/office/powerpoint/2010/main" val="69332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54B739-8676-49BB-C73D-6020DD27F46C}"/>
              </a:ext>
            </a:extLst>
          </p:cNvPr>
          <p:cNvPicPr>
            <a:picLocks noChangeAspect="1"/>
          </p:cNvPicPr>
          <p:nvPr/>
        </p:nvPicPr>
        <p:blipFill>
          <a:blip r:embed="rId3"/>
          <a:stretch>
            <a:fillRect/>
          </a:stretch>
        </p:blipFill>
        <p:spPr>
          <a:xfrm>
            <a:off x="149300" y="0"/>
            <a:ext cx="11588600" cy="6272437"/>
          </a:xfrm>
          <a:prstGeom prst="rect">
            <a:avLst/>
          </a:prstGeom>
        </p:spPr>
      </p:pic>
      <p:pic>
        <p:nvPicPr>
          <p:cNvPr id="2" name="Picture 1">
            <a:extLst>
              <a:ext uri="{FF2B5EF4-FFF2-40B4-BE49-F238E27FC236}">
                <a16:creationId xmlns:a16="http://schemas.microsoft.com/office/drawing/2014/main" id="{9CD8BF28-1502-15EA-AEEF-17449AB4FEC9}"/>
              </a:ext>
            </a:extLst>
          </p:cNvPr>
          <p:cNvPicPr>
            <a:picLocks noChangeAspect="1"/>
          </p:cNvPicPr>
          <p:nvPr/>
        </p:nvPicPr>
        <p:blipFill>
          <a:blip r:embed="rId3"/>
          <a:stretch>
            <a:fillRect/>
          </a:stretch>
        </p:blipFill>
        <p:spPr>
          <a:xfrm>
            <a:off x="454100" y="445181"/>
            <a:ext cx="11588600" cy="6272437"/>
          </a:xfrm>
          <a:prstGeom prst="rect">
            <a:avLst/>
          </a:prstGeom>
        </p:spPr>
      </p:pic>
      <p:pic>
        <p:nvPicPr>
          <p:cNvPr id="14" name="Picture 13"/>
          <p:cNvPicPr>
            <a:picLocks noChangeAspect="1"/>
          </p:cNvPicPr>
          <p:nvPr/>
        </p:nvPicPr>
        <p:blipFill>
          <a:blip r:embed="rId4"/>
          <a:stretch>
            <a:fillRect/>
          </a:stretch>
        </p:blipFill>
        <p:spPr>
          <a:xfrm>
            <a:off x="5641" y="3"/>
            <a:ext cx="12180721" cy="6858000"/>
          </a:xfrm>
          <a:prstGeom prst="rect">
            <a:avLst/>
          </a:prstGeom>
        </p:spPr>
      </p:pic>
      <p:pic>
        <p:nvPicPr>
          <p:cNvPr id="15" name="Picture 14"/>
          <p:cNvPicPr>
            <a:picLocks noChangeAspect="1"/>
          </p:cNvPicPr>
          <p:nvPr/>
        </p:nvPicPr>
        <p:blipFill>
          <a:blip r:embed="rId3"/>
          <a:stretch>
            <a:fillRect/>
          </a:stretch>
        </p:blipFill>
        <p:spPr>
          <a:xfrm>
            <a:off x="301700" y="292781"/>
            <a:ext cx="11588600" cy="6272437"/>
          </a:xfrm>
          <a:prstGeom prst="rect">
            <a:avLst/>
          </a:prstGeom>
        </p:spPr>
      </p:pic>
      <p:sp>
        <p:nvSpPr>
          <p:cNvPr id="3" name="Content Placeholder 9">
            <a:extLst>
              <a:ext uri="{FF2B5EF4-FFF2-40B4-BE49-F238E27FC236}">
                <a16:creationId xmlns:a16="http://schemas.microsoft.com/office/drawing/2014/main" id="{B2DCD15E-12C6-BB53-7562-23122E41FFAE}"/>
              </a:ext>
            </a:extLst>
          </p:cNvPr>
          <p:cNvSpPr txBox="1">
            <a:spLocks/>
          </p:cNvSpPr>
          <p:nvPr/>
        </p:nvSpPr>
        <p:spPr>
          <a:xfrm>
            <a:off x="838200" y="1825625"/>
            <a:ext cx="105156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algn="just">
              <a:lnSpc>
                <a:spcPct val="107000"/>
              </a:lnSpc>
              <a:spcBef>
                <a:spcPts val="0"/>
              </a:spcBef>
              <a:spcAft>
                <a:spcPts val="800"/>
              </a:spcAft>
            </a:pPr>
            <a:endParaRPr lang="pt-BR" sz="2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6" name="Content Placeholder 9">
            <a:extLst>
              <a:ext uri="{FF2B5EF4-FFF2-40B4-BE49-F238E27FC236}">
                <a16:creationId xmlns:a16="http://schemas.microsoft.com/office/drawing/2014/main" id="{D953E9F2-A461-C0CF-8604-8FCFC6FEB02B}"/>
              </a:ext>
            </a:extLst>
          </p:cNvPr>
          <p:cNvSpPr txBox="1">
            <a:spLocks/>
          </p:cNvSpPr>
          <p:nvPr/>
        </p:nvSpPr>
        <p:spPr>
          <a:xfrm>
            <a:off x="986230" y="793801"/>
            <a:ext cx="10519969" cy="5478635"/>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R="0" algn="ctr">
              <a:lnSpc>
                <a:spcPct val="107000"/>
              </a:lnSpc>
              <a:spcBef>
                <a:spcPts val="0"/>
              </a:spcBef>
              <a:spcAft>
                <a:spcPts val="800"/>
              </a:spcAft>
            </a:pPr>
            <a:endParaRPr lang="pt-BR" sz="6600" kern="100"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
        <p:nvSpPr>
          <p:cNvPr id="8" name="TextBox 7">
            <a:extLst>
              <a:ext uri="{FF2B5EF4-FFF2-40B4-BE49-F238E27FC236}">
                <a16:creationId xmlns:a16="http://schemas.microsoft.com/office/drawing/2014/main" id="{46484B51-79CA-1C1A-6C6F-68D304E4E3D4}"/>
              </a:ext>
            </a:extLst>
          </p:cNvPr>
          <p:cNvSpPr txBox="1"/>
          <p:nvPr/>
        </p:nvSpPr>
        <p:spPr>
          <a:xfrm>
            <a:off x="804455" y="2351388"/>
            <a:ext cx="10278290" cy="1569660"/>
          </a:xfrm>
          <a:prstGeom prst="rect">
            <a:avLst/>
          </a:prstGeom>
          <a:noFill/>
        </p:spPr>
        <p:txBody>
          <a:bodyPr wrap="square">
            <a:spAutoFit/>
          </a:bodyPr>
          <a:lstStyle/>
          <a:p>
            <a:pPr algn="just"/>
            <a:r>
              <a:rPr lang="pt-BR" sz="2400" dirty="0">
                <a:solidFill>
                  <a:schemeClr val="bg1"/>
                </a:solidFill>
              </a:rPr>
              <a:t>Para resolver a dependência funcional parcial, você pode normalizar o banco de dados, movendo os atributos dependentes para uma tabela separada. No  exemplo, o endereço de entrega pode ser associado a uma tabela "Endereços dos Clientes," com o cliente como chave primária.</a:t>
            </a:r>
          </a:p>
        </p:txBody>
      </p:sp>
    </p:spTree>
    <p:extLst>
      <p:ext uri="{BB962C8B-B14F-4D97-AF65-F5344CB8AC3E}">
        <p14:creationId xmlns:p14="http://schemas.microsoft.com/office/powerpoint/2010/main" val="17941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54B739-8676-49BB-C73D-6020DD27F46C}"/>
              </a:ext>
            </a:extLst>
          </p:cNvPr>
          <p:cNvPicPr>
            <a:picLocks noChangeAspect="1"/>
          </p:cNvPicPr>
          <p:nvPr/>
        </p:nvPicPr>
        <p:blipFill>
          <a:blip r:embed="rId3"/>
          <a:stretch>
            <a:fillRect/>
          </a:stretch>
        </p:blipFill>
        <p:spPr>
          <a:xfrm>
            <a:off x="149300" y="0"/>
            <a:ext cx="11588600" cy="6272437"/>
          </a:xfrm>
          <a:prstGeom prst="rect">
            <a:avLst/>
          </a:prstGeom>
        </p:spPr>
      </p:pic>
      <p:pic>
        <p:nvPicPr>
          <p:cNvPr id="2" name="Picture 1">
            <a:extLst>
              <a:ext uri="{FF2B5EF4-FFF2-40B4-BE49-F238E27FC236}">
                <a16:creationId xmlns:a16="http://schemas.microsoft.com/office/drawing/2014/main" id="{9CD8BF28-1502-15EA-AEEF-17449AB4FEC9}"/>
              </a:ext>
            </a:extLst>
          </p:cNvPr>
          <p:cNvPicPr>
            <a:picLocks noChangeAspect="1"/>
          </p:cNvPicPr>
          <p:nvPr/>
        </p:nvPicPr>
        <p:blipFill>
          <a:blip r:embed="rId3"/>
          <a:stretch>
            <a:fillRect/>
          </a:stretch>
        </p:blipFill>
        <p:spPr>
          <a:xfrm>
            <a:off x="454100" y="445181"/>
            <a:ext cx="11588600" cy="6272437"/>
          </a:xfrm>
          <a:prstGeom prst="rect">
            <a:avLst/>
          </a:prstGeom>
        </p:spPr>
      </p:pic>
      <p:pic>
        <p:nvPicPr>
          <p:cNvPr id="14" name="Picture 13"/>
          <p:cNvPicPr>
            <a:picLocks noChangeAspect="1"/>
          </p:cNvPicPr>
          <p:nvPr/>
        </p:nvPicPr>
        <p:blipFill>
          <a:blip r:embed="rId4"/>
          <a:stretch>
            <a:fillRect/>
          </a:stretch>
        </p:blipFill>
        <p:spPr>
          <a:xfrm>
            <a:off x="5641" y="3"/>
            <a:ext cx="12180721" cy="6858000"/>
          </a:xfrm>
          <a:prstGeom prst="rect">
            <a:avLst/>
          </a:prstGeom>
        </p:spPr>
      </p:pic>
      <p:pic>
        <p:nvPicPr>
          <p:cNvPr id="15" name="Picture 14"/>
          <p:cNvPicPr>
            <a:picLocks noChangeAspect="1"/>
          </p:cNvPicPr>
          <p:nvPr/>
        </p:nvPicPr>
        <p:blipFill>
          <a:blip r:embed="rId3"/>
          <a:stretch>
            <a:fillRect/>
          </a:stretch>
        </p:blipFill>
        <p:spPr>
          <a:xfrm>
            <a:off x="301700" y="292781"/>
            <a:ext cx="11588600" cy="6272437"/>
          </a:xfrm>
          <a:prstGeom prst="rect">
            <a:avLst/>
          </a:prstGeom>
        </p:spPr>
      </p:pic>
      <p:sp>
        <p:nvSpPr>
          <p:cNvPr id="3" name="Content Placeholder 9">
            <a:extLst>
              <a:ext uri="{FF2B5EF4-FFF2-40B4-BE49-F238E27FC236}">
                <a16:creationId xmlns:a16="http://schemas.microsoft.com/office/drawing/2014/main" id="{B2DCD15E-12C6-BB53-7562-23122E41FFAE}"/>
              </a:ext>
            </a:extLst>
          </p:cNvPr>
          <p:cNvSpPr txBox="1">
            <a:spLocks/>
          </p:cNvSpPr>
          <p:nvPr/>
        </p:nvSpPr>
        <p:spPr>
          <a:xfrm>
            <a:off x="838200" y="1825625"/>
            <a:ext cx="105156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algn="just">
              <a:lnSpc>
                <a:spcPct val="107000"/>
              </a:lnSpc>
              <a:spcBef>
                <a:spcPts val="0"/>
              </a:spcBef>
              <a:spcAft>
                <a:spcPts val="800"/>
              </a:spcAft>
            </a:pPr>
            <a:endParaRPr lang="pt-BR" sz="2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6" name="Content Placeholder 9">
            <a:extLst>
              <a:ext uri="{FF2B5EF4-FFF2-40B4-BE49-F238E27FC236}">
                <a16:creationId xmlns:a16="http://schemas.microsoft.com/office/drawing/2014/main" id="{D953E9F2-A461-C0CF-8604-8FCFC6FEB02B}"/>
              </a:ext>
            </a:extLst>
          </p:cNvPr>
          <p:cNvSpPr txBox="1">
            <a:spLocks/>
          </p:cNvSpPr>
          <p:nvPr/>
        </p:nvSpPr>
        <p:spPr>
          <a:xfrm>
            <a:off x="986230" y="793801"/>
            <a:ext cx="10519969" cy="5478635"/>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R="0" algn="ctr">
              <a:lnSpc>
                <a:spcPct val="107000"/>
              </a:lnSpc>
              <a:spcBef>
                <a:spcPts val="0"/>
              </a:spcBef>
              <a:spcAft>
                <a:spcPts val="800"/>
              </a:spcAft>
            </a:pPr>
            <a:endParaRPr lang="pt-BR" sz="6600" kern="100"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95137B9B-4555-2B23-286B-E8852811F935}"/>
              </a:ext>
            </a:extLst>
          </p:cNvPr>
          <p:cNvSpPr txBox="1"/>
          <p:nvPr/>
        </p:nvSpPr>
        <p:spPr>
          <a:xfrm>
            <a:off x="833829" y="2233749"/>
            <a:ext cx="10672369" cy="3693319"/>
          </a:xfrm>
          <a:prstGeom prst="rect">
            <a:avLst/>
          </a:prstGeom>
          <a:noFill/>
        </p:spPr>
        <p:txBody>
          <a:bodyPr wrap="square">
            <a:spAutoFit/>
          </a:bodyPr>
          <a:lstStyle/>
          <a:p>
            <a:r>
              <a:rPr lang="pt-BR" dirty="0">
                <a:solidFill>
                  <a:srgbClr val="FF0066"/>
                </a:solidFill>
              </a:rPr>
              <a:t>Conceito 3: Dependência Funcional Transitiva:</a:t>
            </a:r>
          </a:p>
          <a:p>
            <a:endParaRPr lang="pt-BR" dirty="0">
              <a:solidFill>
                <a:srgbClr val="FF0066"/>
              </a:solidFill>
            </a:endParaRPr>
          </a:p>
          <a:p>
            <a:r>
              <a:rPr lang="pt-BR" dirty="0">
                <a:solidFill>
                  <a:schemeClr val="bg1"/>
                </a:solidFill>
              </a:rPr>
              <a:t>A dependência funcional transitiva ocorre quando um atributo de uma tabela depende de outro atributo, que, por sua vez, depende de um terceiro atributo.</a:t>
            </a:r>
          </a:p>
          <a:p>
            <a:endParaRPr lang="pt-BR" dirty="0">
              <a:solidFill>
                <a:schemeClr val="bg1"/>
              </a:solidFill>
            </a:endParaRPr>
          </a:p>
          <a:p>
            <a:pPr algn="l"/>
            <a:r>
              <a:rPr lang="pt-BR" b="0" i="0" dirty="0">
                <a:solidFill>
                  <a:schemeClr val="bg1"/>
                </a:solidFill>
                <a:effectLst/>
                <a:latin typeface="Söhne"/>
              </a:rPr>
              <a:t>Considere uma tabela chamada "Vendas" com os seguintes atributos:</a:t>
            </a:r>
          </a:p>
          <a:p>
            <a:pPr algn="l"/>
            <a:endParaRPr lang="pt-BR" b="0" i="0" dirty="0">
              <a:solidFill>
                <a:schemeClr val="bg1"/>
              </a:solidFill>
              <a:effectLst/>
              <a:latin typeface="Söhne"/>
            </a:endParaRPr>
          </a:p>
          <a:p>
            <a:pPr marL="285750" indent="-285750" algn="l">
              <a:buFont typeface="Arial" panose="020B0604020202020204" pitchFamily="34" charset="0"/>
              <a:buChar char="•"/>
            </a:pPr>
            <a:r>
              <a:rPr lang="pt-BR" b="0" i="0" dirty="0">
                <a:solidFill>
                  <a:schemeClr val="bg1"/>
                </a:solidFill>
                <a:effectLst/>
                <a:latin typeface="Söhne"/>
              </a:rPr>
              <a:t>Número de Pedido (chave primária)</a:t>
            </a:r>
          </a:p>
          <a:p>
            <a:pPr marL="285750" indent="-285750" algn="l">
              <a:buFont typeface="Arial" panose="020B0604020202020204" pitchFamily="34" charset="0"/>
              <a:buChar char="•"/>
            </a:pPr>
            <a:r>
              <a:rPr lang="pt-BR" b="0" i="0" dirty="0">
                <a:solidFill>
                  <a:schemeClr val="bg1"/>
                </a:solidFill>
                <a:effectLst/>
                <a:latin typeface="Söhne"/>
              </a:rPr>
              <a:t>Cliente</a:t>
            </a:r>
          </a:p>
          <a:p>
            <a:pPr marL="285750" indent="-285750" algn="l">
              <a:buFont typeface="Arial" panose="020B0604020202020204" pitchFamily="34" charset="0"/>
              <a:buChar char="•"/>
            </a:pPr>
            <a:r>
              <a:rPr lang="pt-BR" b="0" i="0" dirty="0">
                <a:solidFill>
                  <a:schemeClr val="bg1"/>
                </a:solidFill>
                <a:effectLst/>
                <a:latin typeface="Söhne"/>
              </a:rPr>
              <a:t>Endereço do Cliente</a:t>
            </a:r>
          </a:p>
          <a:p>
            <a:pPr marL="285750" indent="-285750" algn="l">
              <a:buFont typeface="Arial" panose="020B0604020202020204" pitchFamily="34" charset="0"/>
              <a:buChar char="•"/>
            </a:pPr>
            <a:r>
              <a:rPr lang="pt-BR" b="0" i="0" dirty="0">
                <a:solidFill>
                  <a:schemeClr val="bg1"/>
                </a:solidFill>
                <a:effectLst/>
                <a:latin typeface="Söhne"/>
              </a:rPr>
              <a:t>Produto</a:t>
            </a:r>
          </a:p>
          <a:p>
            <a:pPr marL="285750" indent="-285750" algn="l">
              <a:buFont typeface="Arial" panose="020B0604020202020204" pitchFamily="34" charset="0"/>
              <a:buChar char="•"/>
            </a:pPr>
            <a:r>
              <a:rPr lang="pt-BR" b="0" i="0" dirty="0">
                <a:solidFill>
                  <a:schemeClr val="bg1"/>
                </a:solidFill>
                <a:effectLst/>
                <a:latin typeface="Söhne"/>
              </a:rPr>
              <a:t>Preço do Produto</a:t>
            </a:r>
          </a:p>
          <a:p>
            <a:endParaRPr lang="pt-BR" dirty="0">
              <a:solidFill>
                <a:schemeClr val="bg1"/>
              </a:solidFill>
            </a:endParaRPr>
          </a:p>
        </p:txBody>
      </p:sp>
    </p:spTree>
    <p:extLst>
      <p:ext uri="{BB962C8B-B14F-4D97-AF65-F5344CB8AC3E}">
        <p14:creationId xmlns:p14="http://schemas.microsoft.com/office/powerpoint/2010/main" val="187691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54B739-8676-49BB-C73D-6020DD27F46C}"/>
              </a:ext>
            </a:extLst>
          </p:cNvPr>
          <p:cNvPicPr>
            <a:picLocks noChangeAspect="1"/>
          </p:cNvPicPr>
          <p:nvPr/>
        </p:nvPicPr>
        <p:blipFill>
          <a:blip r:embed="rId3"/>
          <a:stretch>
            <a:fillRect/>
          </a:stretch>
        </p:blipFill>
        <p:spPr>
          <a:xfrm>
            <a:off x="149300" y="0"/>
            <a:ext cx="11588600" cy="6272437"/>
          </a:xfrm>
          <a:prstGeom prst="rect">
            <a:avLst/>
          </a:prstGeom>
        </p:spPr>
      </p:pic>
      <p:pic>
        <p:nvPicPr>
          <p:cNvPr id="2" name="Picture 1">
            <a:extLst>
              <a:ext uri="{FF2B5EF4-FFF2-40B4-BE49-F238E27FC236}">
                <a16:creationId xmlns:a16="http://schemas.microsoft.com/office/drawing/2014/main" id="{9CD8BF28-1502-15EA-AEEF-17449AB4FEC9}"/>
              </a:ext>
            </a:extLst>
          </p:cNvPr>
          <p:cNvPicPr>
            <a:picLocks noChangeAspect="1"/>
          </p:cNvPicPr>
          <p:nvPr/>
        </p:nvPicPr>
        <p:blipFill>
          <a:blip r:embed="rId3"/>
          <a:stretch>
            <a:fillRect/>
          </a:stretch>
        </p:blipFill>
        <p:spPr>
          <a:xfrm>
            <a:off x="454100" y="445181"/>
            <a:ext cx="11588600" cy="6272437"/>
          </a:xfrm>
          <a:prstGeom prst="rect">
            <a:avLst/>
          </a:prstGeom>
        </p:spPr>
      </p:pic>
      <p:pic>
        <p:nvPicPr>
          <p:cNvPr id="14" name="Picture 13"/>
          <p:cNvPicPr>
            <a:picLocks noChangeAspect="1"/>
          </p:cNvPicPr>
          <p:nvPr/>
        </p:nvPicPr>
        <p:blipFill>
          <a:blip r:embed="rId4"/>
          <a:stretch>
            <a:fillRect/>
          </a:stretch>
        </p:blipFill>
        <p:spPr>
          <a:xfrm>
            <a:off x="5641" y="3"/>
            <a:ext cx="12180721" cy="6858000"/>
          </a:xfrm>
          <a:prstGeom prst="rect">
            <a:avLst/>
          </a:prstGeom>
        </p:spPr>
      </p:pic>
      <p:pic>
        <p:nvPicPr>
          <p:cNvPr id="15" name="Picture 14"/>
          <p:cNvPicPr>
            <a:picLocks noChangeAspect="1"/>
          </p:cNvPicPr>
          <p:nvPr/>
        </p:nvPicPr>
        <p:blipFill>
          <a:blip r:embed="rId3"/>
          <a:stretch>
            <a:fillRect/>
          </a:stretch>
        </p:blipFill>
        <p:spPr>
          <a:xfrm>
            <a:off x="301700" y="292781"/>
            <a:ext cx="11588600" cy="6272437"/>
          </a:xfrm>
          <a:prstGeom prst="rect">
            <a:avLst/>
          </a:prstGeom>
        </p:spPr>
      </p:pic>
      <p:sp>
        <p:nvSpPr>
          <p:cNvPr id="3" name="Content Placeholder 9">
            <a:extLst>
              <a:ext uri="{FF2B5EF4-FFF2-40B4-BE49-F238E27FC236}">
                <a16:creationId xmlns:a16="http://schemas.microsoft.com/office/drawing/2014/main" id="{B2DCD15E-12C6-BB53-7562-23122E41FFAE}"/>
              </a:ext>
            </a:extLst>
          </p:cNvPr>
          <p:cNvSpPr txBox="1">
            <a:spLocks/>
          </p:cNvSpPr>
          <p:nvPr/>
        </p:nvSpPr>
        <p:spPr>
          <a:xfrm>
            <a:off x="838200" y="1825625"/>
            <a:ext cx="105156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algn="just">
              <a:lnSpc>
                <a:spcPct val="107000"/>
              </a:lnSpc>
              <a:spcBef>
                <a:spcPts val="0"/>
              </a:spcBef>
              <a:spcAft>
                <a:spcPts val="800"/>
              </a:spcAft>
            </a:pPr>
            <a:endParaRPr lang="pt-BR" sz="2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6" name="Content Placeholder 9">
            <a:extLst>
              <a:ext uri="{FF2B5EF4-FFF2-40B4-BE49-F238E27FC236}">
                <a16:creationId xmlns:a16="http://schemas.microsoft.com/office/drawing/2014/main" id="{D953E9F2-A461-C0CF-8604-8FCFC6FEB02B}"/>
              </a:ext>
            </a:extLst>
          </p:cNvPr>
          <p:cNvSpPr txBox="1">
            <a:spLocks/>
          </p:cNvSpPr>
          <p:nvPr/>
        </p:nvSpPr>
        <p:spPr>
          <a:xfrm>
            <a:off x="986230" y="793801"/>
            <a:ext cx="10519969" cy="5478635"/>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R="0" algn="ctr">
              <a:lnSpc>
                <a:spcPct val="107000"/>
              </a:lnSpc>
              <a:spcBef>
                <a:spcPts val="0"/>
              </a:spcBef>
              <a:spcAft>
                <a:spcPts val="800"/>
              </a:spcAft>
            </a:pPr>
            <a:endParaRPr lang="pt-BR" sz="6600" kern="100"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79354055-7FF1-C0C7-1676-17212A13EEC7}"/>
              </a:ext>
            </a:extLst>
          </p:cNvPr>
          <p:cNvSpPr txBox="1"/>
          <p:nvPr/>
        </p:nvSpPr>
        <p:spPr>
          <a:xfrm>
            <a:off x="694537" y="1016620"/>
            <a:ext cx="10519969" cy="3477875"/>
          </a:xfrm>
          <a:prstGeom prst="rect">
            <a:avLst/>
          </a:prstGeom>
          <a:noFill/>
        </p:spPr>
        <p:txBody>
          <a:bodyPr wrap="square">
            <a:spAutoFit/>
          </a:bodyPr>
          <a:lstStyle/>
          <a:p>
            <a:pPr marL="342900" indent="-342900" algn="just">
              <a:buFont typeface="+mj-lt"/>
              <a:buAutoNum type="arabicPeriod"/>
            </a:pPr>
            <a:r>
              <a:rPr lang="pt-BR" sz="2000" dirty="0">
                <a:solidFill>
                  <a:srgbClr val="FF0066"/>
                </a:solidFill>
              </a:rPr>
              <a:t>Número de Pedido determina o Cliente: </a:t>
            </a:r>
            <a:r>
              <a:rPr lang="pt-BR" sz="2000" dirty="0">
                <a:solidFill>
                  <a:schemeClr val="bg1"/>
                </a:solidFill>
              </a:rPr>
              <a:t>Isso significa que, para cada número de pedido, há apenas um cliente associado. Portanto, "Número de Pedido -&gt; Cliente."</a:t>
            </a:r>
          </a:p>
          <a:p>
            <a:pPr marL="342900" indent="-342900" algn="just">
              <a:buFont typeface="+mj-lt"/>
              <a:buAutoNum type="arabicPeriod"/>
            </a:pPr>
            <a:endParaRPr lang="pt-BR" sz="2000" dirty="0">
              <a:solidFill>
                <a:schemeClr val="bg1"/>
              </a:solidFill>
            </a:endParaRPr>
          </a:p>
          <a:p>
            <a:pPr marL="342900" indent="-342900" algn="just">
              <a:buFont typeface="+mj-lt"/>
              <a:buAutoNum type="arabicPeriod"/>
            </a:pPr>
            <a:r>
              <a:rPr lang="pt-BR" sz="2000" dirty="0">
                <a:solidFill>
                  <a:srgbClr val="FF0066"/>
                </a:solidFill>
              </a:rPr>
              <a:t>Cliente determina o Endereço do Cliente: </a:t>
            </a:r>
            <a:r>
              <a:rPr lang="pt-BR" sz="2000" dirty="0">
                <a:solidFill>
                  <a:schemeClr val="bg1"/>
                </a:solidFill>
              </a:rPr>
              <a:t>Para cada cliente, há apenas um endereço associado. Portanto, "Cliente -&gt; Endereço do Cliente."</a:t>
            </a:r>
          </a:p>
          <a:p>
            <a:pPr marL="342900" indent="-342900" algn="just">
              <a:buFont typeface="+mj-lt"/>
              <a:buAutoNum type="arabicPeriod"/>
            </a:pPr>
            <a:endParaRPr lang="pt-BR" sz="2000" dirty="0">
              <a:solidFill>
                <a:schemeClr val="bg1"/>
              </a:solidFill>
            </a:endParaRPr>
          </a:p>
          <a:p>
            <a:pPr marL="342900" indent="-342900" algn="just">
              <a:buFont typeface="+mj-lt"/>
              <a:buAutoNum type="arabicPeriod"/>
            </a:pPr>
            <a:r>
              <a:rPr lang="pt-BR" sz="2000" dirty="0">
                <a:solidFill>
                  <a:srgbClr val="FF0066"/>
                </a:solidFill>
              </a:rPr>
              <a:t>Dependência Funcional Transitiva: </a:t>
            </a:r>
            <a:r>
              <a:rPr lang="pt-BR" sz="2000" dirty="0">
                <a:solidFill>
                  <a:schemeClr val="bg1"/>
                </a:solidFill>
              </a:rPr>
              <a:t>A dependência transitiva ocorre quando podemos inferir que "Número de Pedido determina o Endereço do Cliente" com base nas duas dependências anteriores. Ou seja, se sabemos o número de pedido de uma venda, podemos determinar o endereço do cliente associado indiretamente. Isso é uma dependência funcional transitiva e é representado como "Número de Pedido -&gt; Endereço do Cliente."</a:t>
            </a:r>
          </a:p>
        </p:txBody>
      </p:sp>
    </p:spTree>
    <p:extLst>
      <p:ext uri="{BB962C8B-B14F-4D97-AF65-F5344CB8AC3E}">
        <p14:creationId xmlns:p14="http://schemas.microsoft.com/office/powerpoint/2010/main" val="280038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54B739-8676-49BB-C73D-6020DD27F46C}"/>
              </a:ext>
            </a:extLst>
          </p:cNvPr>
          <p:cNvPicPr>
            <a:picLocks noChangeAspect="1"/>
          </p:cNvPicPr>
          <p:nvPr/>
        </p:nvPicPr>
        <p:blipFill>
          <a:blip r:embed="rId3"/>
          <a:stretch>
            <a:fillRect/>
          </a:stretch>
        </p:blipFill>
        <p:spPr>
          <a:xfrm>
            <a:off x="149300" y="0"/>
            <a:ext cx="11588600" cy="6272437"/>
          </a:xfrm>
          <a:prstGeom prst="rect">
            <a:avLst/>
          </a:prstGeom>
        </p:spPr>
      </p:pic>
      <p:pic>
        <p:nvPicPr>
          <p:cNvPr id="2" name="Picture 1">
            <a:extLst>
              <a:ext uri="{FF2B5EF4-FFF2-40B4-BE49-F238E27FC236}">
                <a16:creationId xmlns:a16="http://schemas.microsoft.com/office/drawing/2014/main" id="{9CD8BF28-1502-15EA-AEEF-17449AB4FEC9}"/>
              </a:ext>
            </a:extLst>
          </p:cNvPr>
          <p:cNvPicPr>
            <a:picLocks noChangeAspect="1"/>
          </p:cNvPicPr>
          <p:nvPr/>
        </p:nvPicPr>
        <p:blipFill>
          <a:blip r:embed="rId3"/>
          <a:stretch>
            <a:fillRect/>
          </a:stretch>
        </p:blipFill>
        <p:spPr>
          <a:xfrm>
            <a:off x="454100" y="445181"/>
            <a:ext cx="11588600" cy="6272437"/>
          </a:xfrm>
          <a:prstGeom prst="rect">
            <a:avLst/>
          </a:prstGeom>
        </p:spPr>
      </p:pic>
      <p:pic>
        <p:nvPicPr>
          <p:cNvPr id="14" name="Picture 13"/>
          <p:cNvPicPr>
            <a:picLocks noChangeAspect="1"/>
          </p:cNvPicPr>
          <p:nvPr/>
        </p:nvPicPr>
        <p:blipFill>
          <a:blip r:embed="rId4"/>
          <a:stretch>
            <a:fillRect/>
          </a:stretch>
        </p:blipFill>
        <p:spPr>
          <a:xfrm>
            <a:off x="5641" y="3"/>
            <a:ext cx="12180721" cy="6858000"/>
          </a:xfrm>
          <a:prstGeom prst="rect">
            <a:avLst/>
          </a:prstGeom>
        </p:spPr>
      </p:pic>
      <p:pic>
        <p:nvPicPr>
          <p:cNvPr id="15" name="Picture 14"/>
          <p:cNvPicPr>
            <a:picLocks noChangeAspect="1"/>
          </p:cNvPicPr>
          <p:nvPr/>
        </p:nvPicPr>
        <p:blipFill>
          <a:blip r:embed="rId3"/>
          <a:stretch>
            <a:fillRect/>
          </a:stretch>
        </p:blipFill>
        <p:spPr>
          <a:xfrm>
            <a:off x="301700" y="292781"/>
            <a:ext cx="11588600" cy="6272437"/>
          </a:xfrm>
          <a:prstGeom prst="rect">
            <a:avLst/>
          </a:prstGeom>
        </p:spPr>
      </p:pic>
      <p:sp>
        <p:nvSpPr>
          <p:cNvPr id="3" name="Content Placeholder 9">
            <a:extLst>
              <a:ext uri="{FF2B5EF4-FFF2-40B4-BE49-F238E27FC236}">
                <a16:creationId xmlns:a16="http://schemas.microsoft.com/office/drawing/2014/main" id="{B2DCD15E-12C6-BB53-7562-23122E41FFAE}"/>
              </a:ext>
            </a:extLst>
          </p:cNvPr>
          <p:cNvSpPr txBox="1">
            <a:spLocks/>
          </p:cNvSpPr>
          <p:nvPr/>
        </p:nvSpPr>
        <p:spPr>
          <a:xfrm>
            <a:off x="838200" y="1825625"/>
            <a:ext cx="105156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algn="just">
              <a:lnSpc>
                <a:spcPct val="107000"/>
              </a:lnSpc>
              <a:spcBef>
                <a:spcPts val="0"/>
              </a:spcBef>
              <a:spcAft>
                <a:spcPts val="800"/>
              </a:spcAft>
            </a:pPr>
            <a:endParaRPr lang="pt-BR" sz="2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6" name="Content Placeholder 9">
            <a:extLst>
              <a:ext uri="{FF2B5EF4-FFF2-40B4-BE49-F238E27FC236}">
                <a16:creationId xmlns:a16="http://schemas.microsoft.com/office/drawing/2014/main" id="{D953E9F2-A461-C0CF-8604-8FCFC6FEB02B}"/>
              </a:ext>
            </a:extLst>
          </p:cNvPr>
          <p:cNvSpPr txBox="1">
            <a:spLocks/>
          </p:cNvSpPr>
          <p:nvPr/>
        </p:nvSpPr>
        <p:spPr>
          <a:xfrm>
            <a:off x="986230" y="793801"/>
            <a:ext cx="10519969" cy="5478635"/>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R="0" algn="ctr">
              <a:lnSpc>
                <a:spcPct val="107000"/>
              </a:lnSpc>
              <a:spcBef>
                <a:spcPts val="0"/>
              </a:spcBef>
              <a:spcAft>
                <a:spcPts val="800"/>
              </a:spcAft>
            </a:pPr>
            <a:endParaRPr lang="pt-BR" sz="6600" kern="100"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5D41F8A8-35B7-2AC0-3758-B9C3D598DB60}"/>
              </a:ext>
            </a:extLst>
          </p:cNvPr>
          <p:cNvSpPr txBox="1"/>
          <p:nvPr/>
        </p:nvSpPr>
        <p:spPr>
          <a:xfrm>
            <a:off x="833830" y="1056140"/>
            <a:ext cx="10663629" cy="3077766"/>
          </a:xfrm>
          <a:prstGeom prst="rect">
            <a:avLst/>
          </a:prstGeom>
          <a:noFill/>
        </p:spPr>
        <p:txBody>
          <a:bodyPr wrap="square">
            <a:spAutoFit/>
          </a:bodyPr>
          <a:lstStyle/>
          <a:p>
            <a:r>
              <a:rPr lang="pt-BR" sz="2400" dirty="0">
                <a:solidFill>
                  <a:schemeClr val="bg1"/>
                </a:solidFill>
              </a:rPr>
              <a:t>Nesse caso, a dependência funcional transitiva ocorre porque, embora o número de pedido não esteja diretamente relacionado ao endereço do cliente, ele está relacionado ao cliente, que, por sua vez, está relacionado ao endereço do cliente. Portanto, através da transitividade das dependências funcionais, podemos estabelecer essa relação indireta.</a:t>
            </a:r>
          </a:p>
          <a:p>
            <a:endParaRPr lang="pt-BR" dirty="0">
              <a:solidFill>
                <a:schemeClr val="bg1"/>
              </a:solidFill>
            </a:endParaRPr>
          </a:p>
          <a:p>
            <a:r>
              <a:rPr lang="pt-BR" sz="2800" dirty="0">
                <a:solidFill>
                  <a:srgbClr val="FF5050"/>
                </a:solidFill>
              </a:rPr>
              <a:t>Banco de dados bem modelado é preferível evitar dependências transitivas sempre que possível.</a:t>
            </a:r>
          </a:p>
        </p:txBody>
      </p:sp>
    </p:spTree>
    <p:extLst>
      <p:ext uri="{BB962C8B-B14F-4D97-AF65-F5344CB8AC3E}">
        <p14:creationId xmlns:p14="http://schemas.microsoft.com/office/powerpoint/2010/main" val="4289830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54B739-8676-49BB-C73D-6020DD27F46C}"/>
              </a:ext>
            </a:extLst>
          </p:cNvPr>
          <p:cNvPicPr>
            <a:picLocks noChangeAspect="1"/>
          </p:cNvPicPr>
          <p:nvPr/>
        </p:nvPicPr>
        <p:blipFill>
          <a:blip r:embed="rId3"/>
          <a:stretch>
            <a:fillRect/>
          </a:stretch>
        </p:blipFill>
        <p:spPr>
          <a:xfrm>
            <a:off x="149300" y="0"/>
            <a:ext cx="11588600" cy="6272437"/>
          </a:xfrm>
          <a:prstGeom prst="rect">
            <a:avLst/>
          </a:prstGeom>
        </p:spPr>
      </p:pic>
      <p:pic>
        <p:nvPicPr>
          <p:cNvPr id="2" name="Picture 1">
            <a:extLst>
              <a:ext uri="{FF2B5EF4-FFF2-40B4-BE49-F238E27FC236}">
                <a16:creationId xmlns:a16="http://schemas.microsoft.com/office/drawing/2014/main" id="{9CD8BF28-1502-15EA-AEEF-17449AB4FEC9}"/>
              </a:ext>
            </a:extLst>
          </p:cNvPr>
          <p:cNvPicPr>
            <a:picLocks noChangeAspect="1"/>
          </p:cNvPicPr>
          <p:nvPr/>
        </p:nvPicPr>
        <p:blipFill>
          <a:blip r:embed="rId3"/>
          <a:stretch>
            <a:fillRect/>
          </a:stretch>
        </p:blipFill>
        <p:spPr>
          <a:xfrm>
            <a:off x="454100" y="445181"/>
            <a:ext cx="11588600" cy="6272437"/>
          </a:xfrm>
          <a:prstGeom prst="rect">
            <a:avLst/>
          </a:prstGeom>
        </p:spPr>
      </p:pic>
      <p:pic>
        <p:nvPicPr>
          <p:cNvPr id="14" name="Picture 13"/>
          <p:cNvPicPr>
            <a:picLocks noChangeAspect="1"/>
          </p:cNvPicPr>
          <p:nvPr/>
        </p:nvPicPr>
        <p:blipFill>
          <a:blip r:embed="rId4"/>
          <a:stretch>
            <a:fillRect/>
          </a:stretch>
        </p:blipFill>
        <p:spPr>
          <a:xfrm>
            <a:off x="5641" y="3"/>
            <a:ext cx="12180721" cy="6858000"/>
          </a:xfrm>
          <a:prstGeom prst="rect">
            <a:avLst/>
          </a:prstGeom>
        </p:spPr>
      </p:pic>
      <p:pic>
        <p:nvPicPr>
          <p:cNvPr id="15" name="Picture 14"/>
          <p:cNvPicPr>
            <a:picLocks noChangeAspect="1"/>
          </p:cNvPicPr>
          <p:nvPr/>
        </p:nvPicPr>
        <p:blipFill>
          <a:blip r:embed="rId3"/>
          <a:stretch>
            <a:fillRect/>
          </a:stretch>
        </p:blipFill>
        <p:spPr>
          <a:xfrm>
            <a:off x="301700" y="292781"/>
            <a:ext cx="11588600" cy="6272437"/>
          </a:xfrm>
          <a:prstGeom prst="rect">
            <a:avLst/>
          </a:prstGeom>
        </p:spPr>
      </p:pic>
      <p:sp>
        <p:nvSpPr>
          <p:cNvPr id="3" name="Content Placeholder 9">
            <a:extLst>
              <a:ext uri="{FF2B5EF4-FFF2-40B4-BE49-F238E27FC236}">
                <a16:creationId xmlns:a16="http://schemas.microsoft.com/office/drawing/2014/main" id="{B2DCD15E-12C6-BB53-7562-23122E41FFAE}"/>
              </a:ext>
            </a:extLst>
          </p:cNvPr>
          <p:cNvSpPr txBox="1">
            <a:spLocks/>
          </p:cNvSpPr>
          <p:nvPr/>
        </p:nvSpPr>
        <p:spPr>
          <a:xfrm>
            <a:off x="838200" y="1825625"/>
            <a:ext cx="105156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algn="just">
              <a:lnSpc>
                <a:spcPct val="107000"/>
              </a:lnSpc>
              <a:spcBef>
                <a:spcPts val="0"/>
              </a:spcBef>
              <a:spcAft>
                <a:spcPts val="800"/>
              </a:spcAft>
            </a:pPr>
            <a:endParaRPr lang="pt-BR" sz="2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6" name="Content Placeholder 9">
            <a:extLst>
              <a:ext uri="{FF2B5EF4-FFF2-40B4-BE49-F238E27FC236}">
                <a16:creationId xmlns:a16="http://schemas.microsoft.com/office/drawing/2014/main" id="{D953E9F2-A461-C0CF-8604-8FCFC6FEB02B}"/>
              </a:ext>
            </a:extLst>
          </p:cNvPr>
          <p:cNvSpPr txBox="1">
            <a:spLocks/>
          </p:cNvSpPr>
          <p:nvPr/>
        </p:nvSpPr>
        <p:spPr>
          <a:xfrm>
            <a:off x="986230" y="793801"/>
            <a:ext cx="10519969" cy="5478635"/>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R="0" algn="ctr">
              <a:lnSpc>
                <a:spcPct val="107000"/>
              </a:lnSpc>
              <a:spcBef>
                <a:spcPts val="0"/>
              </a:spcBef>
              <a:spcAft>
                <a:spcPts val="800"/>
              </a:spcAft>
            </a:pPr>
            <a:endParaRPr lang="pt-BR" sz="6600" kern="100"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25C9BC22-7B75-42C4-1C7C-4586FEF0772D}"/>
              </a:ext>
            </a:extLst>
          </p:cNvPr>
          <p:cNvSpPr txBox="1"/>
          <p:nvPr/>
        </p:nvSpPr>
        <p:spPr>
          <a:xfrm>
            <a:off x="986231" y="1240059"/>
            <a:ext cx="10511228" cy="2677656"/>
          </a:xfrm>
          <a:prstGeom prst="rect">
            <a:avLst/>
          </a:prstGeom>
          <a:noFill/>
        </p:spPr>
        <p:txBody>
          <a:bodyPr wrap="square">
            <a:spAutoFit/>
          </a:bodyPr>
          <a:lstStyle/>
          <a:p>
            <a:pPr algn="just"/>
            <a:r>
              <a:rPr lang="pt-BR" sz="2400" dirty="0">
                <a:solidFill>
                  <a:srgbClr val="FF0066"/>
                </a:solidFill>
              </a:rPr>
              <a:t>Conceito 4: Atributos Multivalorados:</a:t>
            </a:r>
          </a:p>
          <a:p>
            <a:pPr algn="just"/>
            <a:endParaRPr lang="pt-BR" sz="2400" dirty="0">
              <a:solidFill>
                <a:srgbClr val="FF0066"/>
              </a:solidFill>
            </a:endParaRPr>
          </a:p>
          <a:p>
            <a:pPr algn="just"/>
            <a:r>
              <a:rPr lang="pt-BR" sz="2400" dirty="0">
                <a:solidFill>
                  <a:schemeClr val="bg1"/>
                </a:solidFill>
              </a:rPr>
              <a:t>Atributos multivalorados são aqueles que podem ter múltiplos valores para uma única entrada em uma tabela. No contexto de vendas, um exemplo de atributo multivalorado pode ser encontrado ao lidar com produtos vendidos, onde um pedido pode conter múltiplos produtos. </a:t>
            </a:r>
          </a:p>
          <a:p>
            <a:pPr algn="just"/>
            <a:endParaRPr lang="pt-BR" sz="2400" dirty="0">
              <a:solidFill>
                <a:schemeClr val="bg1"/>
              </a:solidFill>
            </a:endParaRPr>
          </a:p>
        </p:txBody>
      </p:sp>
      <p:pic>
        <p:nvPicPr>
          <p:cNvPr id="9" name="Picture 8">
            <a:extLst>
              <a:ext uri="{FF2B5EF4-FFF2-40B4-BE49-F238E27FC236}">
                <a16:creationId xmlns:a16="http://schemas.microsoft.com/office/drawing/2014/main" id="{4E930F0E-9016-D6D1-13A8-39BFCDBC4320}"/>
              </a:ext>
            </a:extLst>
          </p:cNvPr>
          <p:cNvPicPr>
            <a:picLocks noChangeAspect="1"/>
          </p:cNvPicPr>
          <p:nvPr/>
        </p:nvPicPr>
        <p:blipFill>
          <a:blip r:embed="rId5"/>
          <a:stretch>
            <a:fillRect/>
          </a:stretch>
        </p:blipFill>
        <p:spPr>
          <a:xfrm>
            <a:off x="1199030" y="3839876"/>
            <a:ext cx="7433982" cy="2608611"/>
          </a:xfrm>
          <a:prstGeom prst="rect">
            <a:avLst/>
          </a:prstGeom>
        </p:spPr>
      </p:pic>
    </p:spTree>
    <p:extLst>
      <p:ext uri="{BB962C8B-B14F-4D97-AF65-F5344CB8AC3E}">
        <p14:creationId xmlns:p14="http://schemas.microsoft.com/office/powerpoint/2010/main" val="107075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54B739-8676-49BB-C73D-6020DD27F46C}"/>
              </a:ext>
            </a:extLst>
          </p:cNvPr>
          <p:cNvPicPr>
            <a:picLocks noChangeAspect="1"/>
          </p:cNvPicPr>
          <p:nvPr/>
        </p:nvPicPr>
        <p:blipFill>
          <a:blip r:embed="rId3"/>
          <a:stretch>
            <a:fillRect/>
          </a:stretch>
        </p:blipFill>
        <p:spPr>
          <a:xfrm>
            <a:off x="149300" y="0"/>
            <a:ext cx="11588600" cy="6272437"/>
          </a:xfrm>
          <a:prstGeom prst="rect">
            <a:avLst/>
          </a:prstGeom>
        </p:spPr>
      </p:pic>
      <p:pic>
        <p:nvPicPr>
          <p:cNvPr id="2" name="Picture 1">
            <a:extLst>
              <a:ext uri="{FF2B5EF4-FFF2-40B4-BE49-F238E27FC236}">
                <a16:creationId xmlns:a16="http://schemas.microsoft.com/office/drawing/2014/main" id="{9CD8BF28-1502-15EA-AEEF-17449AB4FEC9}"/>
              </a:ext>
            </a:extLst>
          </p:cNvPr>
          <p:cNvPicPr>
            <a:picLocks noChangeAspect="1"/>
          </p:cNvPicPr>
          <p:nvPr/>
        </p:nvPicPr>
        <p:blipFill>
          <a:blip r:embed="rId3"/>
          <a:stretch>
            <a:fillRect/>
          </a:stretch>
        </p:blipFill>
        <p:spPr>
          <a:xfrm>
            <a:off x="454100" y="445181"/>
            <a:ext cx="11588600" cy="6272437"/>
          </a:xfrm>
          <a:prstGeom prst="rect">
            <a:avLst/>
          </a:prstGeom>
        </p:spPr>
      </p:pic>
      <p:pic>
        <p:nvPicPr>
          <p:cNvPr id="14" name="Picture 13"/>
          <p:cNvPicPr>
            <a:picLocks noChangeAspect="1"/>
          </p:cNvPicPr>
          <p:nvPr/>
        </p:nvPicPr>
        <p:blipFill>
          <a:blip r:embed="rId4"/>
          <a:stretch>
            <a:fillRect/>
          </a:stretch>
        </p:blipFill>
        <p:spPr>
          <a:xfrm>
            <a:off x="5641" y="3"/>
            <a:ext cx="12180721" cy="6858000"/>
          </a:xfrm>
          <a:prstGeom prst="rect">
            <a:avLst/>
          </a:prstGeom>
        </p:spPr>
      </p:pic>
      <p:pic>
        <p:nvPicPr>
          <p:cNvPr id="15" name="Picture 14"/>
          <p:cNvPicPr>
            <a:picLocks noChangeAspect="1"/>
          </p:cNvPicPr>
          <p:nvPr/>
        </p:nvPicPr>
        <p:blipFill>
          <a:blip r:embed="rId3"/>
          <a:stretch>
            <a:fillRect/>
          </a:stretch>
        </p:blipFill>
        <p:spPr>
          <a:xfrm>
            <a:off x="301700" y="292781"/>
            <a:ext cx="11588600" cy="6272437"/>
          </a:xfrm>
          <a:prstGeom prst="rect">
            <a:avLst/>
          </a:prstGeom>
        </p:spPr>
      </p:pic>
      <p:sp>
        <p:nvSpPr>
          <p:cNvPr id="3" name="Content Placeholder 9">
            <a:extLst>
              <a:ext uri="{FF2B5EF4-FFF2-40B4-BE49-F238E27FC236}">
                <a16:creationId xmlns:a16="http://schemas.microsoft.com/office/drawing/2014/main" id="{B2DCD15E-12C6-BB53-7562-23122E41FFAE}"/>
              </a:ext>
            </a:extLst>
          </p:cNvPr>
          <p:cNvSpPr txBox="1">
            <a:spLocks/>
          </p:cNvSpPr>
          <p:nvPr/>
        </p:nvSpPr>
        <p:spPr>
          <a:xfrm>
            <a:off x="838200" y="1825625"/>
            <a:ext cx="105156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algn="just">
              <a:lnSpc>
                <a:spcPct val="107000"/>
              </a:lnSpc>
              <a:spcBef>
                <a:spcPts val="0"/>
              </a:spcBef>
              <a:spcAft>
                <a:spcPts val="800"/>
              </a:spcAft>
            </a:pPr>
            <a:endParaRPr lang="pt-BR" sz="2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6" name="Content Placeholder 9">
            <a:extLst>
              <a:ext uri="{FF2B5EF4-FFF2-40B4-BE49-F238E27FC236}">
                <a16:creationId xmlns:a16="http://schemas.microsoft.com/office/drawing/2014/main" id="{D953E9F2-A461-C0CF-8604-8FCFC6FEB02B}"/>
              </a:ext>
            </a:extLst>
          </p:cNvPr>
          <p:cNvSpPr txBox="1">
            <a:spLocks/>
          </p:cNvSpPr>
          <p:nvPr/>
        </p:nvSpPr>
        <p:spPr>
          <a:xfrm>
            <a:off x="986230" y="793801"/>
            <a:ext cx="10519969" cy="5478635"/>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R="0" algn="ctr">
              <a:lnSpc>
                <a:spcPct val="107000"/>
              </a:lnSpc>
              <a:spcBef>
                <a:spcPts val="0"/>
              </a:spcBef>
              <a:spcAft>
                <a:spcPts val="800"/>
              </a:spcAft>
            </a:pPr>
            <a:endParaRPr lang="pt-BR" sz="6600" kern="100"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9C646A95-D41D-1695-CF3A-4092E855BF2A}"/>
              </a:ext>
            </a:extLst>
          </p:cNvPr>
          <p:cNvSpPr txBox="1"/>
          <p:nvPr/>
        </p:nvSpPr>
        <p:spPr>
          <a:xfrm>
            <a:off x="833830" y="2251973"/>
            <a:ext cx="10672369" cy="2862322"/>
          </a:xfrm>
          <a:prstGeom prst="rect">
            <a:avLst/>
          </a:prstGeom>
          <a:noFill/>
        </p:spPr>
        <p:txBody>
          <a:bodyPr wrap="square">
            <a:spAutoFit/>
          </a:bodyPr>
          <a:lstStyle/>
          <a:p>
            <a:pPr algn="just"/>
            <a:r>
              <a:rPr lang="pt-BR" sz="2400" dirty="0">
                <a:solidFill>
                  <a:schemeClr val="bg1"/>
                </a:solidFill>
              </a:rPr>
              <a:t>Neste exemplo, observe que a coluna "Produtos" contém informações sobre vários produtos para cada pedido, incluindo o nome do produto, quantidade e preço unitário. Essa é uma representação simplificada, e em um banco de dados real, você poderia ter tabelas separadas para "Pedidos" e "Produtos", com uma tabela de junção para representar a relação entre eles.</a:t>
            </a:r>
          </a:p>
          <a:p>
            <a:pPr algn="just"/>
            <a:endParaRPr lang="pt-BR" sz="2400" dirty="0">
              <a:solidFill>
                <a:schemeClr val="bg1"/>
              </a:solidFill>
            </a:endParaRPr>
          </a:p>
          <a:p>
            <a:pPr algn="ctr"/>
            <a:r>
              <a:rPr lang="pt-BR" sz="3600" dirty="0">
                <a:solidFill>
                  <a:srgbClr val="FF5050"/>
                </a:solidFill>
              </a:rPr>
              <a:t>Não utilizar</a:t>
            </a:r>
          </a:p>
        </p:txBody>
      </p:sp>
    </p:spTree>
    <p:extLst>
      <p:ext uri="{BB962C8B-B14F-4D97-AF65-F5344CB8AC3E}">
        <p14:creationId xmlns:p14="http://schemas.microsoft.com/office/powerpoint/2010/main" val="407744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54B739-8676-49BB-C73D-6020DD27F46C}"/>
              </a:ext>
            </a:extLst>
          </p:cNvPr>
          <p:cNvPicPr>
            <a:picLocks noChangeAspect="1"/>
          </p:cNvPicPr>
          <p:nvPr/>
        </p:nvPicPr>
        <p:blipFill>
          <a:blip r:embed="rId3"/>
          <a:stretch>
            <a:fillRect/>
          </a:stretch>
        </p:blipFill>
        <p:spPr>
          <a:xfrm>
            <a:off x="149300" y="0"/>
            <a:ext cx="11588600" cy="6272437"/>
          </a:xfrm>
          <a:prstGeom prst="rect">
            <a:avLst/>
          </a:prstGeom>
        </p:spPr>
      </p:pic>
      <p:pic>
        <p:nvPicPr>
          <p:cNvPr id="2" name="Picture 1">
            <a:extLst>
              <a:ext uri="{FF2B5EF4-FFF2-40B4-BE49-F238E27FC236}">
                <a16:creationId xmlns:a16="http://schemas.microsoft.com/office/drawing/2014/main" id="{9CD8BF28-1502-15EA-AEEF-17449AB4FEC9}"/>
              </a:ext>
            </a:extLst>
          </p:cNvPr>
          <p:cNvPicPr>
            <a:picLocks noChangeAspect="1"/>
          </p:cNvPicPr>
          <p:nvPr/>
        </p:nvPicPr>
        <p:blipFill>
          <a:blip r:embed="rId3"/>
          <a:stretch>
            <a:fillRect/>
          </a:stretch>
        </p:blipFill>
        <p:spPr>
          <a:xfrm>
            <a:off x="454100" y="445181"/>
            <a:ext cx="11588600" cy="6272437"/>
          </a:xfrm>
          <a:prstGeom prst="rect">
            <a:avLst/>
          </a:prstGeom>
        </p:spPr>
      </p:pic>
      <p:pic>
        <p:nvPicPr>
          <p:cNvPr id="14" name="Picture 13"/>
          <p:cNvPicPr>
            <a:picLocks noChangeAspect="1"/>
          </p:cNvPicPr>
          <p:nvPr/>
        </p:nvPicPr>
        <p:blipFill>
          <a:blip r:embed="rId4"/>
          <a:stretch>
            <a:fillRect/>
          </a:stretch>
        </p:blipFill>
        <p:spPr>
          <a:xfrm>
            <a:off x="5641" y="3"/>
            <a:ext cx="12180721" cy="6858000"/>
          </a:xfrm>
          <a:prstGeom prst="rect">
            <a:avLst/>
          </a:prstGeom>
        </p:spPr>
      </p:pic>
      <p:pic>
        <p:nvPicPr>
          <p:cNvPr id="15" name="Picture 14"/>
          <p:cNvPicPr>
            <a:picLocks noChangeAspect="1"/>
          </p:cNvPicPr>
          <p:nvPr/>
        </p:nvPicPr>
        <p:blipFill>
          <a:blip r:embed="rId3"/>
          <a:stretch>
            <a:fillRect/>
          </a:stretch>
        </p:blipFill>
        <p:spPr>
          <a:xfrm>
            <a:off x="301700" y="292781"/>
            <a:ext cx="11588600" cy="6272437"/>
          </a:xfrm>
          <a:prstGeom prst="rect">
            <a:avLst/>
          </a:prstGeom>
        </p:spPr>
      </p:pic>
      <p:sp>
        <p:nvSpPr>
          <p:cNvPr id="3" name="Content Placeholder 9">
            <a:extLst>
              <a:ext uri="{FF2B5EF4-FFF2-40B4-BE49-F238E27FC236}">
                <a16:creationId xmlns:a16="http://schemas.microsoft.com/office/drawing/2014/main" id="{B2DCD15E-12C6-BB53-7562-23122E41FFAE}"/>
              </a:ext>
            </a:extLst>
          </p:cNvPr>
          <p:cNvSpPr txBox="1">
            <a:spLocks/>
          </p:cNvSpPr>
          <p:nvPr/>
        </p:nvSpPr>
        <p:spPr>
          <a:xfrm>
            <a:off x="838200" y="1825625"/>
            <a:ext cx="105156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algn="just">
              <a:lnSpc>
                <a:spcPct val="107000"/>
              </a:lnSpc>
              <a:spcBef>
                <a:spcPts val="0"/>
              </a:spcBef>
              <a:spcAft>
                <a:spcPts val="800"/>
              </a:spcAft>
            </a:pPr>
            <a:endParaRPr lang="pt-BR" sz="2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6" name="Content Placeholder 9">
            <a:extLst>
              <a:ext uri="{FF2B5EF4-FFF2-40B4-BE49-F238E27FC236}">
                <a16:creationId xmlns:a16="http://schemas.microsoft.com/office/drawing/2014/main" id="{D953E9F2-A461-C0CF-8604-8FCFC6FEB02B}"/>
              </a:ext>
            </a:extLst>
          </p:cNvPr>
          <p:cNvSpPr txBox="1">
            <a:spLocks/>
          </p:cNvSpPr>
          <p:nvPr/>
        </p:nvSpPr>
        <p:spPr>
          <a:xfrm>
            <a:off x="986230" y="793801"/>
            <a:ext cx="10519969" cy="5478635"/>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R="0" algn="ctr">
              <a:lnSpc>
                <a:spcPct val="107000"/>
              </a:lnSpc>
              <a:spcBef>
                <a:spcPts val="0"/>
              </a:spcBef>
              <a:spcAft>
                <a:spcPts val="800"/>
              </a:spcAft>
            </a:pPr>
            <a:endParaRPr lang="pt-BR" sz="6600" kern="100"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5D053073-4203-0037-D5B4-CBB078BBDA4C}"/>
              </a:ext>
            </a:extLst>
          </p:cNvPr>
          <p:cNvSpPr txBox="1"/>
          <p:nvPr/>
        </p:nvSpPr>
        <p:spPr>
          <a:xfrm>
            <a:off x="1110342" y="1195427"/>
            <a:ext cx="10243457" cy="1477328"/>
          </a:xfrm>
          <a:prstGeom prst="rect">
            <a:avLst/>
          </a:prstGeom>
          <a:noFill/>
        </p:spPr>
        <p:txBody>
          <a:bodyPr wrap="square">
            <a:spAutoFit/>
          </a:bodyPr>
          <a:lstStyle/>
          <a:p>
            <a:r>
              <a:rPr lang="pt-BR" dirty="0">
                <a:solidFill>
                  <a:srgbClr val="FF0066"/>
                </a:solidFill>
              </a:rPr>
              <a:t>Conceito 5: Atributos Compostos:</a:t>
            </a:r>
          </a:p>
          <a:p>
            <a:endParaRPr lang="pt-BR" dirty="0">
              <a:solidFill>
                <a:schemeClr val="bg1"/>
              </a:solidFill>
            </a:endParaRPr>
          </a:p>
          <a:p>
            <a:r>
              <a:rPr lang="pt-BR" dirty="0">
                <a:solidFill>
                  <a:schemeClr val="bg1"/>
                </a:solidFill>
              </a:rPr>
              <a:t>Atributos compostos são atributos que poderiam ser subdivididos em vários atributos:</a:t>
            </a:r>
          </a:p>
          <a:p>
            <a:endParaRPr lang="pt-BR" dirty="0">
              <a:solidFill>
                <a:schemeClr val="bg1"/>
              </a:solidFill>
            </a:endParaRPr>
          </a:p>
          <a:p>
            <a:r>
              <a:rPr lang="pt-BR" dirty="0">
                <a:solidFill>
                  <a:schemeClr val="bg1"/>
                </a:solidFill>
              </a:rPr>
              <a:t>Neste caso o endereço tem as informações de bairro, estado e cidade todos na mesma célula.</a:t>
            </a:r>
          </a:p>
        </p:txBody>
      </p:sp>
      <p:pic>
        <p:nvPicPr>
          <p:cNvPr id="9" name="Picture 8">
            <a:extLst>
              <a:ext uri="{FF2B5EF4-FFF2-40B4-BE49-F238E27FC236}">
                <a16:creationId xmlns:a16="http://schemas.microsoft.com/office/drawing/2014/main" id="{884FA082-951F-E3EC-382F-ECD00745734A}"/>
              </a:ext>
            </a:extLst>
          </p:cNvPr>
          <p:cNvPicPr>
            <a:picLocks noChangeAspect="1"/>
          </p:cNvPicPr>
          <p:nvPr/>
        </p:nvPicPr>
        <p:blipFill>
          <a:blip r:embed="rId5"/>
          <a:stretch>
            <a:fillRect/>
          </a:stretch>
        </p:blipFill>
        <p:spPr>
          <a:xfrm>
            <a:off x="1110342" y="3036206"/>
            <a:ext cx="9196252" cy="2489323"/>
          </a:xfrm>
          <a:prstGeom prst="rect">
            <a:avLst/>
          </a:prstGeom>
        </p:spPr>
      </p:pic>
      <p:sp>
        <p:nvSpPr>
          <p:cNvPr id="11" name="TextBox 10">
            <a:extLst>
              <a:ext uri="{FF2B5EF4-FFF2-40B4-BE49-F238E27FC236}">
                <a16:creationId xmlns:a16="http://schemas.microsoft.com/office/drawing/2014/main" id="{D316D439-3784-7E55-421A-A825B18B2AAC}"/>
              </a:ext>
            </a:extLst>
          </p:cNvPr>
          <p:cNvSpPr txBox="1"/>
          <p:nvPr/>
        </p:nvSpPr>
        <p:spPr>
          <a:xfrm>
            <a:off x="1110342" y="5818314"/>
            <a:ext cx="9470571" cy="646331"/>
          </a:xfrm>
          <a:prstGeom prst="rect">
            <a:avLst/>
          </a:prstGeom>
          <a:noFill/>
        </p:spPr>
        <p:txBody>
          <a:bodyPr wrap="square">
            <a:spAutoFit/>
          </a:bodyPr>
          <a:lstStyle/>
          <a:p>
            <a:r>
              <a:rPr lang="pt-BR" b="0" i="0" dirty="0">
                <a:solidFill>
                  <a:schemeClr val="bg1"/>
                </a:solidFill>
                <a:effectLst/>
                <a:latin typeface="Poppins" panose="00000500000000000000" pitchFamily="2" charset="0"/>
              </a:rPr>
              <a:t>O ideal seria dividir esta única coluna em várias colunas, para eliminarmos o atributo composto:</a:t>
            </a:r>
            <a:endParaRPr lang="pt-BR" dirty="0">
              <a:solidFill>
                <a:schemeClr val="bg1"/>
              </a:solidFill>
            </a:endParaRPr>
          </a:p>
        </p:txBody>
      </p:sp>
    </p:spTree>
    <p:extLst>
      <p:ext uri="{BB962C8B-B14F-4D97-AF65-F5344CB8AC3E}">
        <p14:creationId xmlns:p14="http://schemas.microsoft.com/office/powerpoint/2010/main" val="4277950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5641" y="3"/>
            <a:ext cx="12180721" cy="6858000"/>
          </a:xfrm>
          <a:prstGeom prst="rect">
            <a:avLst/>
          </a:prstGeom>
        </p:spPr>
      </p:pic>
      <p:pic>
        <p:nvPicPr>
          <p:cNvPr id="15" name="Picture 14"/>
          <p:cNvPicPr>
            <a:picLocks noChangeAspect="1"/>
          </p:cNvPicPr>
          <p:nvPr/>
        </p:nvPicPr>
        <p:blipFill>
          <a:blip r:embed="rId4"/>
          <a:stretch>
            <a:fillRect/>
          </a:stretch>
        </p:blipFill>
        <p:spPr>
          <a:xfrm>
            <a:off x="301700" y="292781"/>
            <a:ext cx="11588600" cy="6272437"/>
          </a:xfrm>
          <a:prstGeom prst="rect">
            <a:avLst/>
          </a:prstGeom>
        </p:spPr>
      </p:pic>
      <p:sp>
        <p:nvSpPr>
          <p:cNvPr id="2" name="CaixaDeTexto 2">
            <a:extLst>
              <a:ext uri="{FF2B5EF4-FFF2-40B4-BE49-F238E27FC236}">
                <a16:creationId xmlns:a16="http://schemas.microsoft.com/office/drawing/2014/main" id="{1892A6BA-9EE2-D650-2BB5-05E45CFFEF89}"/>
              </a:ext>
            </a:extLst>
          </p:cNvPr>
          <p:cNvSpPr txBox="1"/>
          <p:nvPr/>
        </p:nvSpPr>
        <p:spPr>
          <a:xfrm>
            <a:off x="2763591" y="1885693"/>
            <a:ext cx="6244683" cy="4382738"/>
          </a:xfrm>
          <a:prstGeom prst="rect">
            <a:avLst/>
          </a:prstGeom>
          <a:noFill/>
        </p:spPr>
        <p:txBody>
          <a:bodyPr wrap="square" rtlCol="0">
            <a:spAutoFit/>
          </a:bodyPr>
          <a:lstStyle/>
          <a:p>
            <a:pPr algn="ctr" eaLnBrk="0" fontAlgn="base" hangingPunct="0">
              <a:lnSpc>
                <a:spcPct val="90000"/>
              </a:lnSpc>
              <a:spcBef>
                <a:spcPct val="0"/>
              </a:spcBef>
              <a:spcAft>
                <a:spcPct val="0"/>
              </a:spcAft>
            </a:pPr>
            <a:r>
              <a:rPr lang="pt-BR" sz="3200" b="1" cap="all" dirty="0">
                <a:solidFill>
                  <a:srgbClr val="FF0066"/>
                </a:solidFill>
                <a:latin typeface="Gotham HTF Light"/>
                <a:cs typeface="+mj-cs"/>
              </a:rPr>
              <a:t>Agenda:</a:t>
            </a:r>
          </a:p>
          <a:p>
            <a:endParaRPr lang="pt-BR" dirty="0">
              <a:solidFill>
                <a:schemeClr val="bg1"/>
              </a:solidFill>
            </a:endParaRPr>
          </a:p>
          <a:p>
            <a:r>
              <a:rPr lang="pt-BR" sz="2800" dirty="0">
                <a:solidFill>
                  <a:schemeClr val="bg1"/>
                </a:solidFill>
              </a:rPr>
              <a:t>Introdução a Modelagem </a:t>
            </a:r>
          </a:p>
          <a:p>
            <a:r>
              <a:rPr lang="pt-BR" sz="2800" dirty="0">
                <a:solidFill>
                  <a:schemeClr val="bg1"/>
                </a:solidFill>
              </a:rPr>
              <a:t>Entidade</a:t>
            </a:r>
          </a:p>
          <a:p>
            <a:r>
              <a:rPr lang="pt-BR" sz="2800" dirty="0">
                <a:solidFill>
                  <a:schemeClr val="bg1"/>
                </a:solidFill>
              </a:rPr>
              <a:t>Atributo</a:t>
            </a:r>
          </a:p>
          <a:p>
            <a:r>
              <a:rPr lang="pt-BR" sz="2800" dirty="0">
                <a:solidFill>
                  <a:schemeClr val="bg1"/>
                </a:solidFill>
              </a:rPr>
              <a:t>Chave primária</a:t>
            </a:r>
          </a:p>
          <a:p>
            <a:r>
              <a:rPr lang="pt-BR" sz="2800" dirty="0">
                <a:solidFill>
                  <a:schemeClr val="bg1"/>
                </a:solidFill>
              </a:rPr>
              <a:t>Primeira Forma Normal</a:t>
            </a:r>
          </a:p>
          <a:p>
            <a:r>
              <a:rPr lang="pt-BR" sz="2800" dirty="0">
                <a:solidFill>
                  <a:schemeClr val="bg1"/>
                </a:solidFill>
              </a:rPr>
              <a:t>Segunda Forma Normal</a:t>
            </a:r>
          </a:p>
          <a:p>
            <a:endParaRPr lang="pt-BR" sz="2800" dirty="0">
              <a:solidFill>
                <a:schemeClr val="bg1"/>
              </a:solidFill>
            </a:endParaRPr>
          </a:p>
          <a:p>
            <a:endParaRPr lang="pt-BR" dirty="0">
              <a:solidFill>
                <a:schemeClr val="bg1"/>
              </a:solidFill>
            </a:endParaRPr>
          </a:p>
          <a:p>
            <a:endParaRPr lang="pt-BR" dirty="0">
              <a:solidFill>
                <a:schemeClr val="bg1"/>
              </a:solidFill>
            </a:endParaRPr>
          </a:p>
        </p:txBody>
      </p:sp>
    </p:spTree>
    <p:extLst>
      <p:ext uri="{BB962C8B-B14F-4D97-AF65-F5344CB8AC3E}">
        <p14:creationId xmlns:p14="http://schemas.microsoft.com/office/powerpoint/2010/main" val="3927433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54B739-8676-49BB-C73D-6020DD27F46C}"/>
              </a:ext>
            </a:extLst>
          </p:cNvPr>
          <p:cNvPicPr>
            <a:picLocks noChangeAspect="1"/>
          </p:cNvPicPr>
          <p:nvPr/>
        </p:nvPicPr>
        <p:blipFill>
          <a:blip r:embed="rId3"/>
          <a:stretch>
            <a:fillRect/>
          </a:stretch>
        </p:blipFill>
        <p:spPr>
          <a:xfrm>
            <a:off x="149300" y="0"/>
            <a:ext cx="11588600" cy="6272437"/>
          </a:xfrm>
          <a:prstGeom prst="rect">
            <a:avLst/>
          </a:prstGeom>
        </p:spPr>
      </p:pic>
      <p:pic>
        <p:nvPicPr>
          <p:cNvPr id="2" name="Picture 1">
            <a:extLst>
              <a:ext uri="{FF2B5EF4-FFF2-40B4-BE49-F238E27FC236}">
                <a16:creationId xmlns:a16="http://schemas.microsoft.com/office/drawing/2014/main" id="{9CD8BF28-1502-15EA-AEEF-17449AB4FEC9}"/>
              </a:ext>
            </a:extLst>
          </p:cNvPr>
          <p:cNvPicPr>
            <a:picLocks noChangeAspect="1"/>
          </p:cNvPicPr>
          <p:nvPr/>
        </p:nvPicPr>
        <p:blipFill>
          <a:blip r:embed="rId3"/>
          <a:stretch>
            <a:fillRect/>
          </a:stretch>
        </p:blipFill>
        <p:spPr>
          <a:xfrm>
            <a:off x="454100" y="445181"/>
            <a:ext cx="11588600" cy="6272437"/>
          </a:xfrm>
          <a:prstGeom prst="rect">
            <a:avLst/>
          </a:prstGeom>
        </p:spPr>
      </p:pic>
      <p:pic>
        <p:nvPicPr>
          <p:cNvPr id="14" name="Picture 13"/>
          <p:cNvPicPr>
            <a:picLocks noChangeAspect="1"/>
          </p:cNvPicPr>
          <p:nvPr/>
        </p:nvPicPr>
        <p:blipFill>
          <a:blip r:embed="rId4"/>
          <a:stretch>
            <a:fillRect/>
          </a:stretch>
        </p:blipFill>
        <p:spPr>
          <a:xfrm>
            <a:off x="5641" y="3"/>
            <a:ext cx="12180721" cy="6858000"/>
          </a:xfrm>
          <a:prstGeom prst="rect">
            <a:avLst/>
          </a:prstGeom>
        </p:spPr>
      </p:pic>
      <p:pic>
        <p:nvPicPr>
          <p:cNvPr id="15" name="Picture 14"/>
          <p:cNvPicPr>
            <a:picLocks noChangeAspect="1"/>
          </p:cNvPicPr>
          <p:nvPr/>
        </p:nvPicPr>
        <p:blipFill>
          <a:blip r:embed="rId3"/>
          <a:stretch>
            <a:fillRect/>
          </a:stretch>
        </p:blipFill>
        <p:spPr>
          <a:xfrm>
            <a:off x="301700" y="292781"/>
            <a:ext cx="11588600" cy="6272437"/>
          </a:xfrm>
          <a:prstGeom prst="rect">
            <a:avLst/>
          </a:prstGeom>
        </p:spPr>
      </p:pic>
      <p:sp>
        <p:nvSpPr>
          <p:cNvPr id="3" name="Content Placeholder 9">
            <a:extLst>
              <a:ext uri="{FF2B5EF4-FFF2-40B4-BE49-F238E27FC236}">
                <a16:creationId xmlns:a16="http://schemas.microsoft.com/office/drawing/2014/main" id="{B2DCD15E-12C6-BB53-7562-23122E41FFAE}"/>
              </a:ext>
            </a:extLst>
          </p:cNvPr>
          <p:cNvSpPr txBox="1">
            <a:spLocks/>
          </p:cNvSpPr>
          <p:nvPr/>
        </p:nvSpPr>
        <p:spPr>
          <a:xfrm>
            <a:off x="838200" y="1825625"/>
            <a:ext cx="105156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algn="just">
              <a:lnSpc>
                <a:spcPct val="107000"/>
              </a:lnSpc>
              <a:spcBef>
                <a:spcPts val="0"/>
              </a:spcBef>
              <a:spcAft>
                <a:spcPts val="800"/>
              </a:spcAft>
            </a:pPr>
            <a:endParaRPr lang="pt-BR" sz="2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6" name="Content Placeholder 9">
            <a:extLst>
              <a:ext uri="{FF2B5EF4-FFF2-40B4-BE49-F238E27FC236}">
                <a16:creationId xmlns:a16="http://schemas.microsoft.com/office/drawing/2014/main" id="{D953E9F2-A461-C0CF-8604-8FCFC6FEB02B}"/>
              </a:ext>
            </a:extLst>
          </p:cNvPr>
          <p:cNvSpPr txBox="1">
            <a:spLocks/>
          </p:cNvSpPr>
          <p:nvPr/>
        </p:nvSpPr>
        <p:spPr>
          <a:xfrm>
            <a:off x="986230" y="793801"/>
            <a:ext cx="10519969" cy="5478635"/>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R="0" algn="ctr">
              <a:lnSpc>
                <a:spcPct val="107000"/>
              </a:lnSpc>
              <a:spcBef>
                <a:spcPts val="0"/>
              </a:spcBef>
              <a:spcAft>
                <a:spcPts val="800"/>
              </a:spcAft>
            </a:pPr>
            <a:endParaRPr lang="pt-BR" sz="6600" kern="100"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FB74B822-83F7-E7CC-59E5-7F623EB6FB83}"/>
              </a:ext>
            </a:extLst>
          </p:cNvPr>
          <p:cNvSpPr txBox="1"/>
          <p:nvPr/>
        </p:nvSpPr>
        <p:spPr>
          <a:xfrm>
            <a:off x="986230" y="710318"/>
            <a:ext cx="10367570" cy="5632311"/>
          </a:xfrm>
          <a:prstGeom prst="rect">
            <a:avLst/>
          </a:prstGeom>
          <a:noFill/>
        </p:spPr>
        <p:txBody>
          <a:bodyPr wrap="square">
            <a:spAutoFit/>
          </a:bodyPr>
          <a:lstStyle/>
          <a:p>
            <a:pPr algn="just"/>
            <a:r>
              <a:rPr lang="pt-BR" sz="2400" dirty="0">
                <a:solidFill>
                  <a:srgbClr val="FF0066"/>
                </a:solidFill>
              </a:rPr>
              <a:t>O que é normalização?</a:t>
            </a:r>
          </a:p>
          <a:p>
            <a:pPr algn="just"/>
            <a:endParaRPr lang="pt-BR" sz="2400" dirty="0">
              <a:solidFill>
                <a:srgbClr val="FF0066"/>
              </a:solidFill>
            </a:endParaRPr>
          </a:p>
          <a:p>
            <a:pPr algn="just"/>
            <a:r>
              <a:rPr lang="pt-BR" sz="2400" dirty="0">
                <a:solidFill>
                  <a:schemeClr val="bg1"/>
                </a:solidFill>
              </a:rPr>
              <a:t>A normalização é, de fato, um processo importante no desenho de bancos de dados relacionais que visa eliminar ou minimizar a redundância de dados e garantir a integridade dos dados. A normalização é alcançada por meio da organização de dados em estruturas mais eficientes e logicamente coesas, dividindo as tabelas em partes menores e relacionando-as adequadamente.</a:t>
            </a:r>
          </a:p>
          <a:p>
            <a:pPr algn="just"/>
            <a:endParaRPr lang="pt-BR" sz="2400" dirty="0">
              <a:solidFill>
                <a:schemeClr val="bg1"/>
              </a:solidFill>
            </a:endParaRPr>
          </a:p>
          <a:p>
            <a:pPr algn="just"/>
            <a:r>
              <a:rPr lang="pt-BR" sz="2400" dirty="0">
                <a:solidFill>
                  <a:schemeClr val="bg1"/>
                </a:solidFill>
              </a:rPr>
              <a:t>Tal procedimento é feito a partir da identificação de anomalias de inserção, exclusão e atualização em uma relação, decompondo-a em relações mais bem estruturadas e minimizando a redundância.</a:t>
            </a:r>
          </a:p>
          <a:p>
            <a:pPr algn="just"/>
            <a:endParaRPr lang="pt-BR" sz="2400" dirty="0">
              <a:solidFill>
                <a:schemeClr val="bg1"/>
              </a:solidFill>
            </a:endParaRPr>
          </a:p>
          <a:p>
            <a:pPr algn="just"/>
            <a:r>
              <a:rPr lang="pt-BR" sz="2400" dirty="0">
                <a:solidFill>
                  <a:schemeClr val="bg1"/>
                </a:solidFill>
              </a:rPr>
              <a:t>A sua descrição inicial aborda muitos dos conceitos fundamentais da normalização. Aqui está uma explicação mais detalhada das primeiras três formas normais:</a:t>
            </a:r>
          </a:p>
        </p:txBody>
      </p:sp>
    </p:spTree>
    <p:extLst>
      <p:ext uri="{BB962C8B-B14F-4D97-AF65-F5344CB8AC3E}">
        <p14:creationId xmlns:p14="http://schemas.microsoft.com/office/powerpoint/2010/main" val="188178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54B739-8676-49BB-C73D-6020DD27F46C}"/>
              </a:ext>
            </a:extLst>
          </p:cNvPr>
          <p:cNvPicPr>
            <a:picLocks noChangeAspect="1"/>
          </p:cNvPicPr>
          <p:nvPr/>
        </p:nvPicPr>
        <p:blipFill>
          <a:blip r:embed="rId3"/>
          <a:stretch>
            <a:fillRect/>
          </a:stretch>
        </p:blipFill>
        <p:spPr>
          <a:xfrm>
            <a:off x="149300" y="0"/>
            <a:ext cx="11588600" cy="6272437"/>
          </a:xfrm>
          <a:prstGeom prst="rect">
            <a:avLst/>
          </a:prstGeom>
        </p:spPr>
      </p:pic>
      <p:pic>
        <p:nvPicPr>
          <p:cNvPr id="2" name="Picture 1">
            <a:extLst>
              <a:ext uri="{FF2B5EF4-FFF2-40B4-BE49-F238E27FC236}">
                <a16:creationId xmlns:a16="http://schemas.microsoft.com/office/drawing/2014/main" id="{9CD8BF28-1502-15EA-AEEF-17449AB4FEC9}"/>
              </a:ext>
            </a:extLst>
          </p:cNvPr>
          <p:cNvPicPr>
            <a:picLocks noChangeAspect="1"/>
          </p:cNvPicPr>
          <p:nvPr/>
        </p:nvPicPr>
        <p:blipFill>
          <a:blip r:embed="rId3"/>
          <a:stretch>
            <a:fillRect/>
          </a:stretch>
        </p:blipFill>
        <p:spPr>
          <a:xfrm>
            <a:off x="454100" y="445181"/>
            <a:ext cx="11588600" cy="6272437"/>
          </a:xfrm>
          <a:prstGeom prst="rect">
            <a:avLst/>
          </a:prstGeom>
        </p:spPr>
      </p:pic>
      <p:pic>
        <p:nvPicPr>
          <p:cNvPr id="14" name="Picture 13"/>
          <p:cNvPicPr>
            <a:picLocks noChangeAspect="1"/>
          </p:cNvPicPr>
          <p:nvPr/>
        </p:nvPicPr>
        <p:blipFill>
          <a:blip r:embed="rId4"/>
          <a:stretch>
            <a:fillRect/>
          </a:stretch>
        </p:blipFill>
        <p:spPr>
          <a:xfrm>
            <a:off x="5641" y="3"/>
            <a:ext cx="12180721" cy="6858000"/>
          </a:xfrm>
          <a:prstGeom prst="rect">
            <a:avLst/>
          </a:prstGeom>
        </p:spPr>
      </p:pic>
      <p:pic>
        <p:nvPicPr>
          <p:cNvPr id="15" name="Picture 14"/>
          <p:cNvPicPr>
            <a:picLocks noChangeAspect="1"/>
          </p:cNvPicPr>
          <p:nvPr/>
        </p:nvPicPr>
        <p:blipFill>
          <a:blip r:embed="rId3"/>
          <a:stretch>
            <a:fillRect/>
          </a:stretch>
        </p:blipFill>
        <p:spPr>
          <a:xfrm>
            <a:off x="301700" y="292781"/>
            <a:ext cx="11588600" cy="6272437"/>
          </a:xfrm>
          <a:prstGeom prst="rect">
            <a:avLst/>
          </a:prstGeom>
        </p:spPr>
      </p:pic>
      <p:sp>
        <p:nvSpPr>
          <p:cNvPr id="3" name="Content Placeholder 9">
            <a:extLst>
              <a:ext uri="{FF2B5EF4-FFF2-40B4-BE49-F238E27FC236}">
                <a16:creationId xmlns:a16="http://schemas.microsoft.com/office/drawing/2014/main" id="{B2DCD15E-12C6-BB53-7562-23122E41FFAE}"/>
              </a:ext>
            </a:extLst>
          </p:cNvPr>
          <p:cNvSpPr txBox="1">
            <a:spLocks/>
          </p:cNvSpPr>
          <p:nvPr/>
        </p:nvSpPr>
        <p:spPr>
          <a:xfrm>
            <a:off x="838200" y="1825625"/>
            <a:ext cx="105156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algn="just">
              <a:lnSpc>
                <a:spcPct val="107000"/>
              </a:lnSpc>
              <a:spcBef>
                <a:spcPts val="0"/>
              </a:spcBef>
              <a:spcAft>
                <a:spcPts val="800"/>
              </a:spcAft>
            </a:pPr>
            <a:endParaRPr lang="pt-BR" sz="2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6" name="Content Placeholder 9">
            <a:extLst>
              <a:ext uri="{FF2B5EF4-FFF2-40B4-BE49-F238E27FC236}">
                <a16:creationId xmlns:a16="http://schemas.microsoft.com/office/drawing/2014/main" id="{D953E9F2-A461-C0CF-8604-8FCFC6FEB02B}"/>
              </a:ext>
            </a:extLst>
          </p:cNvPr>
          <p:cNvSpPr txBox="1">
            <a:spLocks/>
          </p:cNvSpPr>
          <p:nvPr/>
        </p:nvSpPr>
        <p:spPr>
          <a:xfrm>
            <a:off x="986230" y="793801"/>
            <a:ext cx="10519969" cy="5478635"/>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R="0" algn="ctr">
              <a:lnSpc>
                <a:spcPct val="107000"/>
              </a:lnSpc>
              <a:spcBef>
                <a:spcPts val="0"/>
              </a:spcBef>
              <a:spcAft>
                <a:spcPts val="800"/>
              </a:spcAft>
            </a:pPr>
            <a:endParaRPr lang="pt-BR" sz="6600" kern="100"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59E05DF1-FC0A-F150-9FD9-93FEB9A56187}"/>
              </a:ext>
            </a:extLst>
          </p:cNvPr>
          <p:cNvSpPr txBox="1"/>
          <p:nvPr/>
        </p:nvSpPr>
        <p:spPr>
          <a:xfrm>
            <a:off x="842568" y="793800"/>
            <a:ext cx="10654891" cy="4708981"/>
          </a:xfrm>
          <a:prstGeom prst="rect">
            <a:avLst/>
          </a:prstGeom>
          <a:noFill/>
        </p:spPr>
        <p:txBody>
          <a:bodyPr wrap="square">
            <a:spAutoFit/>
          </a:bodyPr>
          <a:lstStyle/>
          <a:p>
            <a:r>
              <a:rPr lang="pt-BR" sz="2000" b="0" i="0" dirty="0">
                <a:solidFill>
                  <a:srgbClr val="FF0066"/>
                </a:solidFill>
                <a:effectLst/>
                <a:latin typeface="Söhne"/>
              </a:rPr>
              <a:t>Primeira Forma Normal (1FN): </a:t>
            </a:r>
            <a:r>
              <a:rPr lang="pt-BR" sz="2000" b="0" i="0" dirty="0">
                <a:solidFill>
                  <a:schemeClr val="bg1"/>
                </a:solidFill>
                <a:effectLst/>
                <a:latin typeface="Söhne"/>
              </a:rPr>
              <a:t>A 1FN exige que cada célula em uma tabela contenha apenas um valor atômico, ou seja, um valor que não pode ser subdividido em partes menores. Além disso, cada tabela deve ter uma chave primária que identifica unicamente cada linha. Isso evita a repetição de dados na mesma tabela.</a:t>
            </a:r>
          </a:p>
          <a:p>
            <a:endParaRPr lang="pt-BR" sz="2000" b="0" i="0" dirty="0">
              <a:solidFill>
                <a:schemeClr val="bg1"/>
              </a:solidFill>
              <a:effectLst/>
              <a:latin typeface="Söhne"/>
            </a:endParaRPr>
          </a:p>
          <a:p>
            <a:r>
              <a:rPr lang="pt-BR" sz="2000" b="0" i="0" dirty="0">
                <a:solidFill>
                  <a:srgbClr val="FF0066"/>
                </a:solidFill>
                <a:effectLst/>
                <a:latin typeface="Söhne"/>
              </a:rPr>
              <a:t>Segunda Forma Normal (2FN): </a:t>
            </a:r>
            <a:r>
              <a:rPr lang="pt-BR" sz="2000" b="0" i="0" dirty="0">
                <a:solidFill>
                  <a:schemeClr val="bg1"/>
                </a:solidFill>
                <a:effectLst/>
                <a:latin typeface="Söhne"/>
              </a:rPr>
              <a:t>Para atingir a 2FN, a tabela deve primeiro estar na 1FN. Além disso, todos os atributos não-chave devem ser completamente dependentes da chave primária. Isso significa que, se houver uma chave composta (composta por mais de um atributo), todos os outros atributos da tabela devem depender da combinação da chave, não apenas de uma parte dela.</a:t>
            </a:r>
          </a:p>
          <a:p>
            <a:endParaRPr lang="pt-BR" sz="2000" b="0" i="0" dirty="0">
              <a:solidFill>
                <a:schemeClr val="bg1"/>
              </a:solidFill>
              <a:effectLst/>
              <a:latin typeface="Söhne"/>
            </a:endParaRPr>
          </a:p>
          <a:p>
            <a:r>
              <a:rPr lang="pt-BR" sz="2000" b="0" i="0" dirty="0">
                <a:solidFill>
                  <a:srgbClr val="FF0066"/>
                </a:solidFill>
                <a:effectLst/>
                <a:latin typeface="Söhne"/>
              </a:rPr>
              <a:t>Terceira Forma Normal (3FN): </a:t>
            </a:r>
            <a:r>
              <a:rPr lang="pt-BR" sz="2000" b="0" i="0" dirty="0">
                <a:solidFill>
                  <a:schemeClr val="bg1"/>
                </a:solidFill>
                <a:effectLst/>
                <a:latin typeface="Söhne"/>
              </a:rPr>
              <a:t>A 3FN estende os princípios das duas formas normais anteriores. Além de estar na 1FN e 2FN, a tabela deve garantir que não haja dependências transitivas. Isso significa que os atributos que não são parte da chave primária não devem depender de outros atributos que não sejam a chave primária. Em outras palavras, os atributos não-chave devem depender apenas da chave primária, não de outros atributos não-chave.</a:t>
            </a:r>
            <a:endParaRPr lang="pt-BR" sz="2000" dirty="0">
              <a:solidFill>
                <a:schemeClr val="bg1"/>
              </a:solidFill>
            </a:endParaRPr>
          </a:p>
        </p:txBody>
      </p:sp>
    </p:spTree>
    <p:extLst>
      <p:ext uri="{BB962C8B-B14F-4D97-AF65-F5344CB8AC3E}">
        <p14:creationId xmlns:p14="http://schemas.microsoft.com/office/powerpoint/2010/main" val="201625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54B739-8676-49BB-C73D-6020DD27F46C}"/>
              </a:ext>
            </a:extLst>
          </p:cNvPr>
          <p:cNvPicPr>
            <a:picLocks noChangeAspect="1"/>
          </p:cNvPicPr>
          <p:nvPr/>
        </p:nvPicPr>
        <p:blipFill>
          <a:blip r:embed="rId3"/>
          <a:stretch>
            <a:fillRect/>
          </a:stretch>
        </p:blipFill>
        <p:spPr>
          <a:xfrm>
            <a:off x="149300" y="0"/>
            <a:ext cx="11588600" cy="6272437"/>
          </a:xfrm>
          <a:prstGeom prst="rect">
            <a:avLst/>
          </a:prstGeom>
        </p:spPr>
      </p:pic>
      <p:pic>
        <p:nvPicPr>
          <p:cNvPr id="2" name="Picture 1">
            <a:extLst>
              <a:ext uri="{FF2B5EF4-FFF2-40B4-BE49-F238E27FC236}">
                <a16:creationId xmlns:a16="http://schemas.microsoft.com/office/drawing/2014/main" id="{9CD8BF28-1502-15EA-AEEF-17449AB4FEC9}"/>
              </a:ext>
            </a:extLst>
          </p:cNvPr>
          <p:cNvPicPr>
            <a:picLocks noChangeAspect="1"/>
          </p:cNvPicPr>
          <p:nvPr/>
        </p:nvPicPr>
        <p:blipFill>
          <a:blip r:embed="rId3"/>
          <a:stretch>
            <a:fillRect/>
          </a:stretch>
        </p:blipFill>
        <p:spPr>
          <a:xfrm>
            <a:off x="454100" y="445181"/>
            <a:ext cx="11588600" cy="6272437"/>
          </a:xfrm>
          <a:prstGeom prst="rect">
            <a:avLst/>
          </a:prstGeom>
        </p:spPr>
      </p:pic>
      <p:pic>
        <p:nvPicPr>
          <p:cNvPr id="14" name="Picture 13"/>
          <p:cNvPicPr>
            <a:picLocks noChangeAspect="1"/>
          </p:cNvPicPr>
          <p:nvPr/>
        </p:nvPicPr>
        <p:blipFill>
          <a:blip r:embed="rId4"/>
          <a:stretch>
            <a:fillRect/>
          </a:stretch>
        </p:blipFill>
        <p:spPr>
          <a:xfrm>
            <a:off x="5641" y="3"/>
            <a:ext cx="12180721" cy="6858000"/>
          </a:xfrm>
          <a:prstGeom prst="rect">
            <a:avLst/>
          </a:prstGeom>
        </p:spPr>
      </p:pic>
      <p:pic>
        <p:nvPicPr>
          <p:cNvPr id="15" name="Picture 14"/>
          <p:cNvPicPr>
            <a:picLocks noChangeAspect="1"/>
          </p:cNvPicPr>
          <p:nvPr/>
        </p:nvPicPr>
        <p:blipFill>
          <a:blip r:embed="rId3"/>
          <a:stretch>
            <a:fillRect/>
          </a:stretch>
        </p:blipFill>
        <p:spPr>
          <a:xfrm>
            <a:off x="301700" y="292781"/>
            <a:ext cx="11588600" cy="6272437"/>
          </a:xfrm>
          <a:prstGeom prst="rect">
            <a:avLst/>
          </a:prstGeom>
        </p:spPr>
      </p:pic>
      <p:sp>
        <p:nvSpPr>
          <p:cNvPr id="3" name="Content Placeholder 9">
            <a:extLst>
              <a:ext uri="{FF2B5EF4-FFF2-40B4-BE49-F238E27FC236}">
                <a16:creationId xmlns:a16="http://schemas.microsoft.com/office/drawing/2014/main" id="{B2DCD15E-12C6-BB53-7562-23122E41FFAE}"/>
              </a:ext>
            </a:extLst>
          </p:cNvPr>
          <p:cNvSpPr txBox="1">
            <a:spLocks/>
          </p:cNvSpPr>
          <p:nvPr/>
        </p:nvSpPr>
        <p:spPr>
          <a:xfrm>
            <a:off x="838200" y="1825625"/>
            <a:ext cx="105156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algn="just">
              <a:lnSpc>
                <a:spcPct val="107000"/>
              </a:lnSpc>
              <a:spcBef>
                <a:spcPts val="0"/>
              </a:spcBef>
              <a:spcAft>
                <a:spcPts val="800"/>
              </a:spcAft>
            </a:pPr>
            <a:endParaRPr lang="pt-BR" sz="2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6" name="Content Placeholder 9">
            <a:extLst>
              <a:ext uri="{FF2B5EF4-FFF2-40B4-BE49-F238E27FC236}">
                <a16:creationId xmlns:a16="http://schemas.microsoft.com/office/drawing/2014/main" id="{D953E9F2-A461-C0CF-8604-8FCFC6FEB02B}"/>
              </a:ext>
            </a:extLst>
          </p:cNvPr>
          <p:cNvSpPr txBox="1">
            <a:spLocks/>
          </p:cNvSpPr>
          <p:nvPr/>
        </p:nvSpPr>
        <p:spPr>
          <a:xfrm>
            <a:off x="986230" y="793801"/>
            <a:ext cx="10519969" cy="5478635"/>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R="0" algn="ctr">
              <a:lnSpc>
                <a:spcPct val="107000"/>
              </a:lnSpc>
              <a:spcBef>
                <a:spcPts val="0"/>
              </a:spcBef>
              <a:spcAft>
                <a:spcPts val="800"/>
              </a:spcAft>
            </a:pPr>
            <a:endParaRPr lang="pt-BR" sz="6600" kern="100"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4753632C-730C-F28D-F937-1E8A692E3D1A}"/>
              </a:ext>
            </a:extLst>
          </p:cNvPr>
          <p:cNvSpPr txBox="1"/>
          <p:nvPr/>
        </p:nvSpPr>
        <p:spPr>
          <a:xfrm>
            <a:off x="2285999" y="947671"/>
            <a:ext cx="1857368" cy="584775"/>
          </a:xfrm>
          <a:prstGeom prst="rect">
            <a:avLst/>
          </a:prstGeom>
          <a:noFill/>
        </p:spPr>
        <p:txBody>
          <a:bodyPr wrap="none" rtlCol="0">
            <a:spAutoFit/>
          </a:bodyPr>
          <a:lstStyle/>
          <a:p>
            <a:r>
              <a:rPr lang="pt-BR" sz="3200" dirty="0">
                <a:solidFill>
                  <a:srgbClr val="FF0066"/>
                </a:solidFill>
              </a:rPr>
              <a:t>Exercícios</a:t>
            </a:r>
            <a:r>
              <a:rPr lang="pt-BR" dirty="0">
                <a:solidFill>
                  <a:srgbClr val="FF0066"/>
                </a:solidFill>
              </a:rPr>
              <a:t> </a:t>
            </a:r>
          </a:p>
        </p:txBody>
      </p:sp>
      <p:sp>
        <p:nvSpPr>
          <p:cNvPr id="7" name="TextBox 6">
            <a:extLst>
              <a:ext uri="{FF2B5EF4-FFF2-40B4-BE49-F238E27FC236}">
                <a16:creationId xmlns:a16="http://schemas.microsoft.com/office/drawing/2014/main" id="{DA15616F-F577-63B4-039D-2A100DF1931C}"/>
              </a:ext>
            </a:extLst>
          </p:cNvPr>
          <p:cNvSpPr txBox="1"/>
          <p:nvPr/>
        </p:nvSpPr>
        <p:spPr>
          <a:xfrm>
            <a:off x="1154725" y="1881066"/>
            <a:ext cx="9702784" cy="1077218"/>
          </a:xfrm>
          <a:prstGeom prst="rect">
            <a:avLst/>
          </a:prstGeom>
          <a:noFill/>
        </p:spPr>
        <p:txBody>
          <a:bodyPr wrap="none" rtlCol="0">
            <a:spAutoFit/>
          </a:bodyPr>
          <a:lstStyle/>
          <a:p>
            <a:r>
              <a:rPr lang="pt-BR" sz="3200" dirty="0">
                <a:solidFill>
                  <a:schemeClr val="bg1"/>
                </a:solidFill>
              </a:rPr>
              <a:t>1-  Transferir o modelo conceitual para o Lógico das aulas </a:t>
            </a:r>
          </a:p>
          <a:p>
            <a:r>
              <a:rPr lang="pt-BR" sz="3200" dirty="0">
                <a:solidFill>
                  <a:schemeClr val="bg1"/>
                </a:solidFill>
              </a:rPr>
              <a:t>Anteriores colocando a 1 forma normal.</a:t>
            </a:r>
            <a:endParaRPr lang="pt-BR" dirty="0">
              <a:solidFill>
                <a:schemeClr val="bg1"/>
              </a:solidFill>
            </a:endParaRPr>
          </a:p>
        </p:txBody>
      </p:sp>
    </p:spTree>
    <p:extLst>
      <p:ext uri="{BB962C8B-B14F-4D97-AF65-F5344CB8AC3E}">
        <p14:creationId xmlns:p14="http://schemas.microsoft.com/office/powerpoint/2010/main" val="364925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54B739-8676-49BB-C73D-6020DD27F46C}"/>
              </a:ext>
            </a:extLst>
          </p:cNvPr>
          <p:cNvPicPr>
            <a:picLocks noChangeAspect="1"/>
          </p:cNvPicPr>
          <p:nvPr/>
        </p:nvPicPr>
        <p:blipFill>
          <a:blip r:embed="rId3"/>
          <a:stretch>
            <a:fillRect/>
          </a:stretch>
        </p:blipFill>
        <p:spPr>
          <a:xfrm>
            <a:off x="149300" y="0"/>
            <a:ext cx="11588600" cy="6272437"/>
          </a:xfrm>
          <a:prstGeom prst="rect">
            <a:avLst/>
          </a:prstGeom>
        </p:spPr>
      </p:pic>
      <p:pic>
        <p:nvPicPr>
          <p:cNvPr id="2" name="Picture 1">
            <a:extLst>
              <a:ext uri="{FF2B5EF4-FFF2-40B4-BE49-F238E27FC236}">
                <a16:creationId xmlns:a16="http://schemas.microsoft.com/office/drawing/2014/main" id="{9CD8BF28-1502-15EA-AEEF-17449AB4FEC9}"/>
              </a:ext>
            </a:extLst>
          </p:cNvPr>
          <p:cNvPicPr>
            <a:picLocks noChangeAspect="1"/>
          </p:cNvPicPr>
          <p:nvPr/>
        </p:nvPicPr>
        <p:blipFill>
          <a:blip r:embed="rId3"/>
          <a:stretch>
            <a:fillRect/>
          </a:stretch>
        </p:blipFill>
        <p:spPr>
          <a:xfrm>
            <a:off x="454100" y="445181"/>
            <a:ext cx="11588600" cy="6272437"/>
          </a:xfrm>
          <a:prstGeom prst="rect">
            <a:avLst/>
          </a:prstGeom>
        </p:spPr>
      </p:pic>
      <p:pic>
        <p:nvPicPr>
          <p:cNvPr id="14" name="Picture 13"/>
          <p:cNvPicPr>
            <a:picLocks noChangeAspect="1"/>
          </p:cNvPicPr>
          <p:nvPr/>
        </p:nvPicPr>
        <p:blipFill>
          <a:blip r:embed="rId4"/>
          <a:stretch>
            <a:fillRect/>
          </a:stretch>
        </p:blipFill>
        <p:spPr>
          <a:xfrm>
            <a:off x="5641" y="3"/>
            <a:ext cx="12180721" cy="6858000"/>
          </a:xfrm>
          <a:prstGeom prst="rect">
            <a:avLst/>
          </a:prstGeom>
        </p:spPr>
      </p:pic>
      <p:pic>
        <p:nvPicPr>
          <p:cNvPr id="15" name="Picture 14"/>
          <p:cNvPicPr>
            <a:picLocks noChangeAspect="1"/>
          </p:cNvPicPr>
          <p:nvPr/>
        </p:nvPicPr>
        <p:blipFill>
          <a:blip r:embed="rId3"/>
          <a:stretch>
            <a:fillRect/>
          </a:stretch>
        </p:blipFill>
        <p:spPr>
          <a:xfrm>
            <a:off x="301700" y="292781"/>
            <a:ext cx="11588600" cy="6272437"/>
          </a:xfrm>
          <a:prstGeom prst="rect">
            <a:avLst/>
          </a:prstGeom>
        </p:spPr>
      </p:pic>
      <p:sp>
        <p:nvSpPr>
          <p:cNvPr id="3" name="Content Placeholder 9">
            <a:extLst>
              <a:ext uri="{FF2B5EF4-FFF2-40B4-BE49-F238E27FC236}">
                <a16:creationId xmlns:a16="http://schemas.microsoft.com/office/drawing/2014/main" id="{B2DCD15E-12C6-BB53-7562-23122E41FFAE}"/>
              </a:ext>
            </a:extLst>
          </p:cNvPr>
          <p:cNvSpPr txBox="1">
            <a:spLocks/>
          </p:cNvSpPr>
          <p:nvPr/>
        </p:nvSpPr>
        <p:spPr>
          <a:xfrm>
            <a:off x="838200" y="1825625"/>
            <a:ext cx="105156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algn="just">
              <a:lnSpc>
                <a:spcPct val="107000"/>
              </a:lnSpc>
              <a:spcBef>
                <a:spcPts val="0"/>
              </a:spcBef>
              <a:spcAft>
                <a:spcPts val="800"/>
              </a:spcAft>
            </a:pPr>
            <a:endParaRPr lang="pt-BR" sz="2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6" name="Content Placeholder 9">
            <a:extLst>
              <a:ext uri="{FF2B5EF4-FFF2-40B4-BE49-F238E27FC236}">
                <a16:creationId xmlns:a16="http://schemas.microsoft.com/office/drawing/2014/main" id="{D953E9F2-A461-C0CF-8604-8FCFC6FEB02B}"/>
              </a:ext>
            </a:extLst>
          </p:cNvPr>
          <p:cNvSpPr txBox="1">
            <a:spLocks/>
          </p:cNvSpPr>
          <p:nvPr/>
        </p:nvSpPr>
        <p:spPr>
          <a:xfrm>
            <a:off x="986230" y="793801"/>
            <a:ext cx="10519969" cy="5478635"/>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R="0" algn="ctr">
              <a:lnSpc>
                <a:spcPct val="107000"/>
              </a:lnSpc>
              <a:spcBef>
                <a:spcPts val="0"/>
              </a:spcBef>
              <a:spcAft>
                <a:spcPts val="800"/>
              </a:spcAft>
            </a:pPr>
            <a:endParaRPr lang="pt-BR" sz="6600" kern="100"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B1D34780-71BB-8DC2-1462-02DE484923CA}"/>
              </a:ext>
            </a:extLst>
          </p:cNvPr>
          <p:cNvSpPr txBox="1"/>
          <p:nvPr/>
        </p:nvSpPr>
        <p:spPr>
          <a:xfrm>
            <a:off x="535584" y="532296"/>
            <a:ext cx="10816031" cy="5632311"/>
          </a:xfrm>
          <a:prstGeom prst="rect">
            <a:avLst/>
          </a:prstGeom>
          <a:noFill/>
        </p:spPr>
        <p:txBody>
          <a:bodyPr wrap="square">
            <a:spAutoFit/>
          </a:bodyPr>
          <a:lstStyle/>
          <a:p>
            <a:pPr algn="just"/>
            <a:r>
              <a:rPr lang="pt-BR" sz="2400" dirty="0">
                <a:solidFill>
                  <a:srgbClr val="FF0066"/>
                </a:solidFill>
              </a:rPr>
              <a:t>O que modelagem de dados?</a:t>
            </a:r>
          </a:p>
          <a:p>
            <a:pPr algn="just"/>
            <a:endParaRPr lang="pt-BR" sz="2400" dirty="0">
              <a:solidFill>
                <a:schemeClr val="bg1"/>
              </a:solidFill>
            </a:endParaRPr>
          </a:p>
          <a:p>
            <a:pPr algn="just"/>
            <a:r>
              <a:rPr lang="pt-BR" sz="2400" dirty="0">
                <a:solidFill>
                  <a:schemeClr val="bg1"/>
                </a:solidFill>
              </a:rPr>
              <a:t>A modelagem de dados é uma etapa crítica no desenvolvimento de sistemas, pois ajuda a garantir que os dados sejam armazenados e gerenciados de forma eficiente, consistente e de acordo com os requisitos de negócios. Ela também desempenha um papel importante na manutenção e expansão de sistemas de informação, pois fornece uma base sólida para a evolução do esquema de dados à medida que os requisitos mudam ao longo do tempo.</a:t>
            </a:r>
          </a:p>
          <a:p>
            <a:pPr algn="just"/>
            <a:r>
              <a:rPr lang="pt-BR" sz="2400" dirty="0">
                <a:solidFill>
                  <a:schemeClr val="bg1"/>
                </a:solidFill>
              </a:rPr>
              <a:t>Modelagem de dados é o processo de criar uma representação visual, ou esquema, que define os sistemas de coleta e gerenciamento de informações de qualquer organização. O modelo de dados ajuda diferentes partes interessadas, como analistas de dados, cientistas e engenheiros, a criar uma visão unificada dos dados da organização. O modelo descreve quais dados a empresa coleta, a relação entre diferentes conjuntos de dados e os métodos que serão usados para armazenar e analisar esses dados.</a:t>
            </a:r>
          </a:p>
        </p:txBody>
      </p:sp>
    </p:spTree>
    <p:extLst>
      <p:ext uri="{BB962C8B-B14F-4D97-AF65-F5344CB8AC3E}">
        <p14:creationId xmlns:p14="http://schemas.microsoft.com/office/powerpoint/2010/main" val="363351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54B739-8676-49BB-C73D-6020DD27F46C}"/>
              </a:ext>
            </a:extLst>
          </p:cNvPr>
          <p:cNvPicPr>
            <a:picLocks noChangeAspect="1"/>
          </p:cNvPicPr>
          <p:nvPr/>
        </p:nvPicPr>
        <p:blipFill>
          <a:blip r:embed="rId3"/>
          <a:stretch>
            <a:fillRect/>
          </a:stretch>
        </p:blipFill>
        <p:spPr>
          <a:xfrm>
            <a:off x="149300" y="0"/>
            <a:ext cx="11588600" cy="6272437"/>
          </a:xfrm>
          <a:prstGeom prst="rect">
            <a:avLst/>
          </a:prstGeom>
        </p:spPr>
      </p:pic>
      <p:pic>
        <p:nvPicPr>
          <p:cNvPr id="2" name="Picture 1">
            <a:extLst>
              <a:ext uri="{FF2B5EF4-FFF2-40B4-BE49-F238E27FC236}">
                <a16:creationId xmlns:a16="http://schemas.microsoft.com/office/drawing/2014/main" id="{9CD8BF28-1502-15EA-AEEF-17449AB4FEC9}"/>
              </a:ext>
            </a:extLst>
          </p:cNvPr>
          <p:cNvPicPr>
            <a:picLocks noChangeAspect="1"/>
          </p:cNvPicPr>
          <p:nvPr/>
        </p:nvPicPr>
        <p:blipFill>
          <a:blip r:embed="rId3"/>
          <a:stretch>
            <a:fillRect/>
          </a:stretch>
        </p:blipFill>
        <p:spPr>
          <a:xfrm>
            <a:off x="454100" y="445181"/>
            <a:ext cx="11588600" cy="6272437"/>
          </a:xfrm>
          <a:prstGeom prst="rect">
            <a:avLst/>
          </a:prstGeom>
        </p:spPr>
      </p:pic>
      <p:pic>
        <p:nvPicPr>
          <p:cNvPr id="14" name="Picture 13"/>
          <p:cNvPicPr>
            <a:picLocks noChangeAspect="1"/>
          </p:cNvPicPr>
          <p:nvPr/>
        </p:nvPicPr>
        <p:blipFill>
          <a:blip r:embed="rId4"/>
          <a:stretch>
            <a:fillRect/>
          </a:stretch>
        </p:blipFill>
        <p:spPr>
          <a:xfrm>
            <a:off x="5641" y="3"/>
            <a:ext cx="12180721" cy="6858000"/>
          </a:xfrm>
          <a:prstGeom prst="rect">
            <a:avLst/>
          </a:prstGeom>
        </p:spPr>
      </p:pic>
      <p:pic>
        <p:nvPicPr>
          <p:cNvPr id="15" name="Picture 14"/>
          <p:cNvPicPr>
            <a:picLocks noChangeAspect="1"/>
          </p:cNvPicPr>
          <p:nvPr/>
        </p:nvPicPr>
        <p:blipFill>
          <a:blip r:embed="rId3"/>
          <a:stretch>
            <a:fillRect/>
          </a:stretch>
        </p:blipFill>
        <p:spPr>
          <a:xfrm>
            <a:off x="301700" y="222590"/>
            <a:ext cx="11588600" cy="6272437"/>
          </a:xfrm>
          <a:prstGeom prst="rect">
            <a:avLst/>
          </a:prstGeom>
        </p:spPr>
      </p:pic>
      <p:sp>
        <p:nvSpPr>
          <p:cNvPr id="3" name="Content Placeholder 9">
            <a:extLst>
              <a:ext uri="{FF2B5EF4-FFF2-40B4-BE49-F238E27FC236}">
                <a16:creationId xmlns:a16="http://schemas.microsoft.com/office/drawing/2014/main" id="{B2DCD15E-12C6-BB53-7562-23122E41FFAE}"/>
              </a:ext>
            </a:extLst>
          </p:cNvPr>
          <p:cNvSpPr txBox="1">
            <a:spLocks/>
          </p:cNvSpPr>
          <p:nvPr/>
        </p:nvSpPr>
        <p:spPr>
          <a:xfrm>
            <a:off x="838200" y="1825625"/>
            <a:ext cx="105156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algn="just">
              <a:lnSpc>
                <a:spcPct val="107000"/>
              </a:lnSpc>
              <a:spcBef>
                <a:spcPts val="0"/>
              </a:spcBef>
              <a:spcAft>
                <a:spcPts val="800"/>
              </a:spcAft>
            </a:pPr>
            <a:endParaRPr lang="pt-BR" sz="2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6" name="Content Placeholder 9">
            <a:extLst>
              <a:ext uri="{FF2B5EF4-FFF2-40B4-BE49-F238E27FC236}">
                <a16:creationId xmlns:a16="http://schemas.microsoft.com/office/drawing/2014/main" id="{D953E9F2-A461-C0CF-8604-8FCFC6FEB02B}"/>
              </a:ext>
            </a:extLst>
          </p:cNvPr>
          <p:cNvSpPr txBox="1">
            <a:spLocks/>
          </p:cNvSpPr>
          <p:nvPr/>
        </p:nvSpPr>
        <p:spPr>
          <a:xfrm>
            <a:off x="986230" y="793801"/>
            <a:ext cx="10519969" cy="5478635"/>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R="0" algn="ctr">
              <a:lnSpc>
                <a:spcPct val="107000"/>
              </a:lnSpc>
              <a:spcBef>
                <a:spcPts val="0"/>
              </a:spcBef>
              <a:spcAft>
                <a:spcPts val="800"/>
              </a:spcAft>
            </a:pPr>
            <a:endParaRPr lang="pt-BR" sz="6600" kern="100"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C0733E62-EA01-B61B-B701-7784B167FEFA}"/>
              </a:ext>
            </a:extLst>
          </p:cNvPr>
          <p:cNvSpPr txBox="1"/>
          <p:nvPr/>
        </p:nvSpPr>
        <p:spPr>
          <a:xfrm>
            <a:off x="796364" y="1548859"/>
            <a:ext cx="10899700" cy="3539430"/>
          </a:xfrm>
          <a:prstGeom prst="rect">
            <a:avLst/>
          </a:prstGeom>
          <a:noFill/>
        </p:spPr>
        <p:txBody>
          <a:bodyPr wrap="square">
            <a:spAutoFit/>
          </a:bodyPr>
          <a:lstStyle/>
          <a:p>
            <a:pPr algn="just"/>
            <a:r>
              <a:rPr lang="pt-BR" sz="2800" dirty="0">
                <a:solidFill>
                  <a:srgbClr val="FF0066"/>
                </a:solidFill>
              </a:rPr>
              <a:t>Diagramas de entidade-relacionamento (DER)</a:t>
            </a:r>
          </a:p>
          <a:p>
            <a:pPr algn="just"/>
            <a:endParaRPr lang="pt-BR" sz="2800" dirty="0">
              <a:solidFill>
                <a:schemeClr val="bg1"/>
              </a:solidFill>
            </a:endParaRPr>
          </a:p>
          <a:p>
            <a:pPr algn="just"/>
            <a:r>
              <a:rPr lang="pt-BR" sz="2800" dirty="0">
                <a:solidFill>
                  <a:schemeClr val="bg1"/>
                </a:solidFill>
              </a:rPr>
              <a:t>A modelagem de dados envolve a criação de diagramas e representações visuais, como diagramas de entidade-relacionamento (DER) ou diagramas de classes, para documentar a estrutura dos dados e as relações entre eles. Além disso, a linguagem SQL (</a:t>
            </a:r>
            <a:r>
              <a:rPr lang="pt-BR" sz="2800" dirty="0" err="1">
                <a:solidFill>
                  <a:schemeClr val="bg1"/>
                </a:solidFill>
              </a:rPr>
              <a:t>Structured</a:t>
            </a:r>
            <a:r>
              <a:rPr lang="pt-BR" sz="2800" dirty="0">
                <a:solidFill>
                  <a:schemeClr val="bg1"/>
                </a:solidFill>
              </a:rPr>
              <a:t> Query </a:t>
            </a:r>
            <a:r>
              <a:rPr lang="pt-BR" sz="2800" dirty="0" err="1">
                <a:solidFill>
                  <a:schemeClr val="bg1"/>
                </a:solidFill>
              </a:rPr>
              <a:t>Language</a:t>
            </a:r>
            <a:r>
              <a:rPr lang="pt-BR" sz="2800" dirty="0">
                <a:solidFill>
                  <a:schemeClr val="bg1"/>
                </a:solidFill>
              </a:rPr>
              <a:t>) é frequentemente usada para definir esquemas de banco de dados com base nos modelos de dados criados.</a:t>
            </a:r>
          </a:p>
        </p:txBody>
      </p:sp>
    </p:spTree>
    <p:extLst>
      <p:ext uri="{BB962C8B-B14F-4D97-AF65-F5344CB8AC3E}">
        <p14:creationId xmlns:p14="http://schemas.microsoft.com/office/powerpoint/2010/main" val="2874390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54B739-8676-49BB-C73D-6020DD27F46C}"/>
              </a:ext>
            </a:extLst>
          </p:cNvPr>
          <p:cNvPicPr>
            <a:picLocks noChangeAspect="1"/>
          </p:cNvPicPr>
          <p:nvPr/>
        </p:nvPicPr>
        <p:blipFill>
          <a:blip r:embed="rId3"/>
          <a:stretch>
            <a:fillRect/>
          </a:stretch>
        </p:blipFill>
        <p:spPr>
          <a:xfrm>
            <a:off x="149300" y="0"/>
            <a:ext cx="11588600" cy="6272437"/>
          </a:xfrm>
          <a:prstGeom prst="rect">
            <a:avLst/>
          </a:prstGeom>
        </p:spPr>
      </p:pic>
      <p:pic>
        <p:nvPicPr>
          <p:cNvPr id="2" name="Picture 1">
            <a:extLst>
              <a:ext uri="{FF2B5EF4-FFF2-40B4-BE49-F238E27FC236}">
                <a16:creationId xmlns:a16="http://schemas.microsoft.com/office/drawing/2014/main" id="{9CD8BF28-1502-15EA-AEEF-17449AB4FEC9}"/>
              </a:ext>
            </a:extLst>
          </p:cNvPr>
          <p:cNvPicPr>
            <a:picLocks noChangeAspect="1"/>
          </p:cNvPicPr>
          <p:nvPr/>
        </p:nvPicPr>
        <p:blipFill>
          <a:blip r:embed="rId3"/>
          <a:stretch>
            <a:fillRect/>
          </a:stretch>
        </p:blipFill>
        <p:spPr>
          <a:xfrm>
            <a:off x="454100" y="445181"/>
            <a:ext cx="11588600" cy="6272437"/>
          </a:xfrm>
          <a:prstGeom prst="rect">
            <a:avLst/>
          </a:prstGeom>
        </p:spPr>
      </p:pic>
      <p:pic>
        <p:nvPicPr>
          <p:cNvPr id="14" name="Picture 13"/>
          <p:cNvPicPr>
            <a:picLocks noChangeAspect="1"/>
          </p:cNvPicPr>
          <p:nvPr/>
        </p:nvPicPr>
        <p:blipFill>
          <a:blip r:embed="rId4"/>
          <a:stretch>
            <a:fillRect/>
          </a:stretch>
        </p:blipFill>
        <p:spPr>
          <a:xfrm>
            <a:off x="5641" y="3"/>
            <a:ext cx="12180721" cy="6858000"/>
          </a:xfrm>
          <a:prstGeom prst="rect">
            <a:avLst/>
          </a:prstGeom>
        </p:spPr>
      </p:pic>
      <p:pic>
        <p:nvPicPr>
          <p:cNvPr id="15" name="Picture 14"/>
          <p:cNvPicPr>
            <a:picLocks noChangeAspect="1"/>
          </p:cNvPicPr>
          <p:nvPr/>
        </p:nvPicPr>
        <p:blipFill>
          <a:blip r:embed="rId3"/>
          <a:stretch>
            <a:fillRect/>
          </a:stretch>
        </p:blipFill>
        <p:spPr>
          <a:xfrm>
            <a:off x="301700" y="292781"/>
            <a:ext cx="11588600" cy="6272437"/>
          </a:xfrm>
          <a:prstGeom prst="rect">
            <a:avLst/>
          </a:prstGeom>
        </p:spPr>
      </p:pic>
      <p:sp>
        <p:nvSpPr>
          <p:cNvPr id="3" name="Content Placeholder 9">
            <a:extLst>
              <a:ext uri="{FF2B5EF4-FFF2-40B4-BE49-F238E27FC236}">
                <a16:creationId xmlns:a16="http://schemas.microsoft.com/office/drawing/2014/main" id="{B2DCD15E-12C6-BB53-7562-23122E41FFAE}"/>
              </a:ext>
            </a:extLst>
          </p:cNvPr>
          <p:cNvSpPr txBox="1">
            <a:spLocks/>
          </p:cNvSpPr>
          <p:nvPr/>
        </p:nvSpPr>
        <p:spPr>
          <a:xfrm>
            <a:off x="838200" y="1825625"/>
            <a:ext cx="105156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algn="just">
              <a:lnSpc>
                <a:spcPct val="107000"/>
              </a:lnSpc>
              <a:spcBef>
                <a:spcPts val="0"/>
              </a:spcBef>
              <a:spcAft>
                <a:spcPts val="800"/>
              </a:spcAft>
            </a:pPr>
            <a:endParaRPr lang="pt-BR" sz="2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6" name="Content Placeholder 9">
            <a:extLst>
              <a:ext uri="{FF2B5EF4-FFF2-40B4-BE49-F238E27FC236}">
                <a16:creationId xmlns:a16="http://schemas.microsoft.com/office/drawing/2014/main" id="{D953E9F2-A461-C0CF-8604-8FCFC6FEB02B}"/>
              </a:ext>
            </a:extLst>
          </p:cNvPr>
          <p:cNvSpPr txBox="1">
            <a:spLocks/>
          </p:cNvSpPr>
          <p:nvPr/>
        </p:nvSpPr>
        <p:spPr>
          <a:xfrm>
            <a:off x="986230" y="793801"/>
            <a:ext cx="10519969" cy="5478635"/>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R="0" algn="ctr">
              <a:lnSpc>
                <a:spcPct val="107000"/>
              </a:lnSpc>
              <a:spcBef>
                <a:spcPts val="0"/>
              </a:spcBef>
              <a:spcAft>
                <a:spcPts val="800"/>
              </a:spcAft>
            </a:pPr>
            <a:endParaRPr lang="pt-BR" sz="6600" kern="100"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693F2744-69B0-BD3D-26C1-BB66B5999063}"/>
              </a:ext>
            </a:extLst>
          </p:cNvPr>
          <p:cNvSpPr txBox="1"/>
          <p:nvPr/>
        </p:nvSpPr>
        <p:spPr>
          <a:xfrm>
            <a:off x="1242254" y="1573207"/>
            <a:ext cx="9963515" cy="3046988"/>
          </a:xfrm>
          <a:prstGeom prst="rect">
            <a:avLst/>
          </a:prstGeom>
          <a:noFill/>
        </p:spPr>
        <p:txBody>
          <a:bodyPr wrap="square">
            <a:spAutoFit/>
          </a:bodyPr>
          <a:lstStyle/>
          <a:p>
            <a:r>
              <a:rPr lang="pt-BR" sz="2400" dirty="0">
                <a:solidFill>
                  <a:srgbClr val="FF0066"/>
                </a:solidFill>
              </a:rPr>
              <a:t>Entidade</a:t>
            </a:r>
          </a:p>
          <a:p>
            <a:endParaRPr lang="pt-BR" sz="2400" dirty="0">
              <a:solidFill>
                <a:schemeClr val="bg1"/>
              </a:solidFill>
            </a:endParaRPr>
          </a:p>
          <a:p>
            <a:pPr algn="just"/>
            <a:r>
              <a:rPr lang="pt-BR" sz="2400" dirty="0">
                <a:solidFill>
                  <a:schemeClr val="bg1"/>
                </a:solidFill>
              </a:rPr>
              <a:t>Uma entidade é uma representação de um conjunto de informações sobre determinado conceito do sistema. Toda entidade possui ATRIBUTOS, que são as informações que referenciam a entidade.</a:t>
            </a:r>
          </a:p>
          <a:p>
            <a:pPr algn="just"/>
            <a:endParaRPr lang="pt-BR" sz="2400" dirty="0">
              <a:solidFill>
                <a:schemeClr val="bg1"/>
              </a:solidFill>
            </a:endParaRPr>
          </a:p>
          <a:p>
            <a:pPr algn="just"/>
            <a:r>
              <a:rPr lang="pt-BR" sz="2400" dirty="0">
                <a:solidFill>
                  <a:schemeClr val="bg1"/>
                </a:solidFill>
              </a:rPr>
              <a:t>Exemplo: Tabela de vendas, representa a entidade de vendas dentro de um modelo relacional.</a:t>
            </a:r>
          </a:p>
        </p:txBody>
      </p:sp>
    </p:spTree>
    <p:extLst>
      <p:ext uri="{BB962C8B-B14F-4D97-AF65-F5344CB8AC3E}">
        <p14:creationId xmlns:p14="http://schemas.microsoft.com/office/powerpoint/2010/main" val="2344102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54B739-8676-49BB-C73D-6020DD27F46C}"/>
              </a:ext>
            </a:extLst>
          </p:cNvPr>
          <p:cNvPicPr>
            <a:picLocks noChangeAspect="1"/>
          </p:cNvPicPr>
          <p:nvPr/>
        </p:nvPicPr>
        <p:blipFill>
          <a:blip r:embed="rId3"/>
          <a:stretch>
            <a:fillRect/>
          </a:stretch>
        </p:blipFill>
        <p:spPr>
          <a:xfrm>
            <a:off x="149300" y="0"/>
            <a:ext cx="11588600" cy="6272437"/>
          </a:xfrm>
          <a:prstGeom prst="rect">
            <a:avLst/>
          </a:prstGeom>
        </p:spPr>
      </p:pic>
      <p:pic>
        <p:nvPicPr>
          <p:cNvPr id="2" name="Picture 1">
            <a:extLst>
              <a:ext uri="{FF2B5EF4-FFF2-40B4-BE49-F238E27FC236}">
                <a16:creationId xmlns:a16="http://schemas.microsoft.com/office/drawing/2014/main" id="{9CD8BF28-1502-15EA-AEEF-17449AB4FEC9}"/>
              </a:ext>
            </a:extLst>
          </p:cNvPr>
          <p:cNvPicPr>
            <a:picLocks noChangeAspect="1"/>
          </p:cNvPicPr>
          <p:nvPr/>
        </p:nvPicPr>
        <p:blipFill>
          <a:blip r:embed="rId3"/>
          <a:stretch>
            <a:fillRect/>
          </a:stretch>
        </p:blipFill>
        <p:spPr>
          <a:xfrm>
            <a:off x="454100" y="445181"/>
            <a:ext cx="11588600" cy="6272437"/>
          </a:xfrm>
          <a:prstGeom prst="rect">
            <a:avLst/>
          </a:prstGeom>
        </p:spPr>
      </p:pic>
      <p:pic>
        <p:nvPicPr>
          <p:cNvPr id="14" name="Picture 13"/>
          <p:cNvPicPr>
            <a:picLocks noChangeAspect="1"/>
          </p:cNvPicPr>
          <p:nvPr/>
        </p:nvPicPr>
        <p:blipFill>
          <a:blip r:embed="rId4"/>
          <a:stretch>
            <a:fillRect/>
          </a:stretch>
        </p:blipFill>
        <p:spPr>
          <a:xfrm>
            <a:off x="5641" y="3"/>
            <a:ext cx="12180721" cy="6858000"/>
          </a:xfrm>
          <a:prstGeom prst="rect">
            <a:avLst/>
          </a:prstGeom>
        </p:spPr>
      </p:pic>
      <p:pic>
        <p:nvPicPr>
          <p:cNvPr id="15" name="Picture 14"/>
          <p:cNvPicPr>
            <a:picLocks noChangeAspect="1"/>
          </p:cNvPicPr>
          <p:nvPr/>
        </p:nvPicPr>
        <p:blipFill>
          <a:blip r:embed="rId3"/>
          <a:stretch>
            <a:fillRect/>
          </a:stretch>
        </p:blipFill>
        <p:spPr>
          <a:xfrm>
            <a:off x="301700" y="292781"/>
            <a:ext cx="11588600" cy="6272437"/>
          </a:xfrm>
          <a:prstGeom prst="rect">
            <a:avLst/>
          </a:prstGeom>
        </p:spPr>
      </p:pic>
      <p:sp>
        <p:nvSpPr>
          <p:cNvPr id="3" name="Content Placeholder 9">
            <a:extLst>
              <a:ext uri="{FF2B5EF4-FFF2-40B4-BE49-F238E27FC236}">
                <a16:creationId xmlns:a16="http://schemas.microsoft.com/office/drawing/2014/main" id="{B2DCD15E-12C6-BB53-7562-23122E41FFAE}"/>
              </a:ext>
            </a:extLst>
          </p:cNvPr>
          <p:cNvSpPr txBox="1">
            <a:spLocks/>
          </p:cNvSpPr>
          <p:nvPr/>
        </p:nvSpPr>
        <p:spPr>
          <a:xfrm>
            <a:off x="838200" y="1825625"/>
            <a:ext cx="105156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algn="just">
              <a:lnSpc>
                <a:spcPct val="107000"/>
              </a:lnSpc>
              <a:spcBef>
                <a:spcPts val="0"/>
              </a:spcBef>
              <a:spcAft>
                <a:spcPts val="800"/>
              </a:spcAft>
            </a:pPr>
            <a:endParaRPr lang="pt-BR" sz="2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6" name="Content Placeholder 9">
            <a:extLst>
              <a:ext uri="{FF2B5EF4-FFF2-40B4-BE49-F238E27FC236}">
                <a16:creationId xmlns:a16="http://schemas.microsoft.com/office/drawing/2014/main" id="{D953E9F2-A461-C0CF-8604-8FCFC6FEB02B}"/>
              </a:ext>
            </a:extLst>
          </p:cNvPr>
          <p:cNvSpPr txBox="1">
            <a:spLocks/>
          </p:cNvSpPr>
          <p:nvPr/>
        </p:nvSpPr>
        <p:spPr>
          <a:xfrm>
            <a:off x="986230" y="793801"/>
            <a:ext cx="10519969" cy="5478635"/>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R="0" algn="ctr">
              <a:lnSpc>
                <a:spcPct val="107000"/>
              </a:lnSpc>
              <a:spcBef>
                <a:spcPts val="0"/>
              </a:spcBef>
              <a:spcAft>
                <a:spcPts val="800"/>
              </a:spcAft>
            </a:pPr>
            <a:endParaRPr lang="pt-BR" sz="6600" kern="100"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421DEE5A-B22D-8108-693E-66BAD76ECF7E}"/>
              </a:ext>
            </a:extLst>
          </p:cNvPr>
          <p:cNvSpPr txBox="1"/>
          <p:nvPr/>
        </p:nvSpPr>
        <p:spPr>
          <a:xfrm>
            <a:off x="1149531" y="1972491"/>
            <a:ext cx="10347928" cy="3108543"/>
          </a:xfrm>
          <a:prstGeom prst="rect">
            <a:avLst/>
          </a:prstGeom>
          <a:noFill/>
        </p:spPr>
        <p:txBody>
          <a:bodyPr wrap="square">
            <a:spAutoFit/>
          </a:bodyPr>
          <a:lstStyle/>
          <a:p>
            <a:pPr algn="just"/>
            <a:r>
              <a:rPr lang="pt-BR" sz="2800" dirty="0">
                <a:solidFill>
                  <a:srgbClr val="FF0066"/>
                </a:solidFill>
              </a:rPr>
              <a:t>Atributos</a:t>
            </a:r>
          </a:p>
          <a:p>
            <a:pPr algn="just"/>
            <a:endParaRPr lang="pt-BR" sz="2800" dirty="0">
              <a:solidFill>
                <a:schemeClr val="bg1"/>
              </a:solidFill>
            </a:endParaRPr>
          </a:p>
          <a:p>
            <a:pPr algn="just"/>
            <a:r>
              <a:rPr lang="pt-BR" sz="2800" dirty="0">
                <a:solidFill>
                  <a:schemeClr val="bg1"/>
                </a:solidFill>
              </a:rPr>
              <a:t>Cada entidade tem atributos que descrevem suas características ou propriedades. Por exemplo, em um sistema de gerenciamento de vendas, a entidade “Cliente" pode ter atributos como “Nome", “</a:t>
            </a:r>
            <a:r>
              <a:rPr lang="pt-BR" sz="2800" dirty="0" err="1">
                <a:solidFill>
                  <a:schemeClr val="bg1"/>
                </a:solidFill>
              </a:rPr>
              <a:t>Cpf</a:t>
            </a:r>
            <a:r>
              <a:rPr lang="pt-BR" sz="2800" dirty="0">
                <a:solidFill>
                  <a:schemeClr val="bg1"/>
                </a:solidFill>
              </a:rPr>
              <a:t>" e “Endereço do cliente". Esses atributos armazenam informações específicas sobre cada venda</a:t>
            </a:r>
          </a:p>
        </p:txBody>
      </p:sp>
    </p:spTree>
    <p:extLst>
      <p:ext uri="{BB962C8B-B14F-4D97-AF65-F5344CB8AC3E}">
        <p14:creationId xmlns:p14="http://schemas.microsoft.com/office/powerpoint/2010/main" val="6090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54B739-8676-49BB-C73D-6020DD27F46C}"/>
              </a:ext>
            </a:extLst>
          </p:cNvPr>
          <p:cNvPicPr>
            <a:picLocks noChangeAspect="1"/>
          </p:cNvPicPr>
          <p:nvPr/>
        </p:nvPicPr>
        <p:blipFill>
          <a:blip r:embed="rId3"/>
          <a:stretch>
            <a:fillRect/>
          </a:stretch>
        </p:blipFill>
        <p:spPr>
          <a:xfrm>
            <a:off x="149300" y="0"/>
            <a:ext cx="11588600" cy="6272437"/>
          </a:xfrm>
          <a:prstGeom prst="rect">
            <a:avLst/>
          </a:prstGeom>
        </p:spPr>
      </p:pic>
      <p:pic>
        <p:nvPicPr>
          <p:cNvPr id="2" name="Picture 1">
            <a:extLst>
              <a:ext uri="{FF2B5EF4-FFF2-40B4-BE49-F238E27FC236}">
                <a16:creationId xmlns:a16="http://schemas.microsoft.com/office/drawing/2014/main" id="{9CD8BF28-1502-15EA-AEEF-17449AB4FEC9}"/>
              </a:ext>
            </a:extLst>
          </p:cNvPr>
          <p:cNvPicPr>
            <a:picLocks noChangeAspect="1"/>
          </p:cNvPicPr>
          <p:nvPr/>
        </p:nvPicPr>
        <p:blipFill>
          <a:blip r:embed="rId3"/>
          <a:stretch>
            <a:fillRect/>
          </a:stretch>
        </p:blipFill>
        <p:spPr>
          <a:xfrm>
            <a:off x="454100" y="445181"/>
            <a:ext cx="11588600" cy="6272437"/>
          </a:xfrm>
          <a:prstGeom prst="rect">
            <a:avLst/>
          </a:prstGeom>
        </p:spPr>
      </p:pic>
      <p:pic>
        <p:nvPicPr>
          <p:cNvPr id="14" name="Picture 13"/>
          <p:cNvPicPr>
            <a:picLocks noChangeAspect="1"/>
          </p:cNvPicPr>
          <p:nvPr/>
        </p:nvPicPr>
        <p:blipFill>
          <a:blip r:embed="rId4"/>
          <a:stretch>
            <a:fillRect/>
          </a:stretch>
        </p:blipFill>
        <p:spPr>
          <a:xfrm>
            <a:off x="5641" y="3"/>
            <a:ext cx="12180721" cy="6858000"/>
          </a:xfrm>
          <a:prstGeom prst="rect">
            <a:avLst/>
          </a:prstGeom>
        </p:spPr>
      </p:pic>
      <p:pic>
        <p:nvPicPr>
          <p:cNvPr id="15" name="Picture 14"/>
          <p:cNvPicPr>
            <a:picLocks noChangeAspect="1"/>
          </p:cNvPicPr>
          <p:nvPr/>
        </p:nvPicPr>
        <p:blipFill>
          <a:blip r:embed="rId3"/>
          <a:stretch>
            <a:fillRect/>
          </a:stretch>
        </p:blipFill>
        <p:spPr>
          <a:xfrm>
            <a:off x="301700" y="292781"/>
            <a:ext cx="11588600" cy="6272437"/>
          </a:xfrm>
          <a:prstGeom prst="rect">
            <a:avLst/>
          </a:prstGeom>
        </p:spPr>
      </p:pic>
      <p:sp>
        <p:nvSpPr>
          <p:cNvPr id="3" name="Content Placeholder 9">
            <a:extLst>
              <a:ext uri="{FF2B5EF4-FFF2-40B4-BE49-F238E27FC236}">
                <a16:creationId xmlns:a16="http://schemas.microsoft.com/office/drawing/2014/main" id="{B2DCD15E-12C6-BB53-7562-23122E41FFAE}"/>
              </a:ext>
            </a:extLst>
          </p:cNvPr>
          <p:cNvSpPr txBox="1">
            <a:spLocks/>
          </p:cNvSpPr>
          <p:nvPr/>
        </p:nvSpPr>
        <p:spPr>
          <a:xfrm>
            <a:off x="838200" y="1825625"/>
            <a:ext cx="105156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algn="just">
              <a:lnSpc>
                <a:spcPct val="107000"/>
              </a:lnSpc>
              <a:spcBef>
                <a:spcPts val="0"/>
              </a:spcBef>
              <a:spcAft>
                <a:spcPts val="800"/>
              </a:spcAft>
            </a:pPr>
            <a:endParaRPr lang="pt-BR" sz="2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6" name="Content Placeholder 9">
            <a:extLst>
              <a:ext uri="{FF2B5EF4-FFF2-40B4-BE49-F238E27FC236}">
                <a16:creationId xmlns:a16="http://schemas.microsoft.com/office/drawing/2014/main" id="{D953E9F2-A461-C0CF-8604-8FCFC6FEB02B}"/>
              </a:ext>
            </a:extLst>
          </p:cNvPr>
          <p:cNvSpPr txBox="1">
            <a:spLocks/>
          </p:cNvSpPr>
          <p:nvPr/>
        </p:nvSpPr>
        <p:spPr>
          <a:xfrm>
            <a:off x="986230" y="793801"/>
            <a:ext cx="10519969" cy="5478635"/>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R="0" algn="ctr">
              <a:lnSpc>
                <a:spcPct val="107000"/>
              </a:lnSpc>
              <a:spcBef>
                <a:spcPts val="0"/>
              </a:spcBef>
              <a:spcAft>
                <a:spcPts val="800"/>
              </a:spcAft>
            </a:pPr>
            <a:endParaRPr lang="pt-BR" sz="6600" kern="100"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D2AD3CE4-773F-440D-4D5C-FA6C54F9153F}"/>
              </a:ext>
            </a:extLst>
          </p:cNvPr>
          <p:cNvSpPr txBox="1"/>
          <p:nvPr/>
        </p:nvSpPr>
        <p:spPr>
          <a:xfrm>
            <a:off x="986230" y="2124615"/>
            <a:ext cx="10367570" cy="2677656"/>
          </a:xfrm>
          <a:prstGeom prst="rect">
            <a:avLst/>
          </a:prstGeom>
          <a:noFill/>
        </p:spPr>
        <p:txBody>
          <a:bodyPr wrap="square">
            <a:spAutoFit/>
          </a:bodyPr>
          <a:lstStyle/>
          <a:p>
            <a:r>
              <a:rPr lang="pt-BR" sz="2400" dirty="0">
                <a:solidFill>
                  <a:srgbClr val="FF0066"/>
                </a:solidFill>
              </a:rPr>
              <a:t>Identificador Único(Chave primária)</a:t>
            </a:r>
          </a:p>
          <a:p>
            <a:endParaRPr lang="pt-BR" sz="2400" dirty="0">
              <a:solidFill>
                <a:schemeClr val="bg1"/>
              </a:solidFill>
            </a:endParaRPr>
          </a:p>
          <a:p>
            <a:r>
              <a:rPr lang="pt-BR" sz="2400" dirty="0">
                <a:solidFill>
                  <a:schemeClr val="bg1"/>
                </a:solidFill>
              </a:rPr>
              <a:t>Cada entidade é identificada por um atributo que a torna única em relação às outras entidades do mesmo tipo. Esse atributo é frequentemente chamado de "chave primária" e é usado para garantir que não haja duplicação de dados na tabela.</a:t>
            </a:r>
          </a:p>
          <a:p>
            <a:endParaRPr lang="pt-BR" sz="2400" dirty="0">
              <a:solidFill>
                <a:schemeClr val="bg1"/>
              </a:solidFill>
            </a:endParaRPr>
          </a:p>
        </p:txBody>
      </p:sp>
    </p:spTree>
    <p:extLst>
      <p:ext uri="{BB962C8B-B14F-4D97-AF65-F5344CB8AC3E}">
        <p14:creationId xmlns:p14="http://schemas.microsoft.com/office/powerpoint/2010/main" val="115567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54B739-8676-49BB-C73D-6020DD27F46C}"/>
              </a:ext>
            </a:extLst>
          </p:cNvPr>
          <p:cNvPicPr>
            <a:picLocks noChangeAspect="1"/>
          </p:cNvPicPr>
          <p:nvPr/>
        </p:nvPicPr>
        <p:blipFill>
          <a:blip r:embed="rId3"/>
          <a:stretch>
            <a:fillRect/>
          </a:stretch>
        </p:blipFill>
        <p:spPr>
          <a:xfrm>
            <a:off x="149300" y="0"/>
            <a:ext cx="11588600" cy="6272437"/>
          </a:xfrm>
          <a:prstGeom prst="rect">
            <a:avLst/>
          </a:prstGeom>
        </p:spPr>
      </p:pic>
      <p:pic>
        <p:nvPicPr>
          <p:cNvPr id="2" name="Picture 1">
            <a:extLst>
              <a:ext uri="{FF2B5EF4-FFF2-40B4-BE49-F238E27FC236}">
                <a16:creationId xmlns:a16="http://schemas.microsoft.com/office/drawing/2014/main" id="{9CD8BF28-1502-15EA-AEEF-17449AB4FEC9}"/>
              </a:ext>
            </a:extLst>
          </p:cNvPr>
          <p:cNvPicPr>
            <a:picLocks noChangeAspect="1"/>
          </p:cNvPicPr>
          <p:nvPr/>
        </p:nvPicPr>
        <p:blipFill>
          <a:blip r:embed="rId3"/>
          <a:stretch>
            <a:fillRect/>
          </a:stretch>
        </p:blipFill>
        <p:spPr>
          <a:xfrm>
            <a:off x="454100" y="445181"/>
            <a:ext cx="11588600" cy="6272437"/>
          </a:xfrm>
          <a:prstGeom prst="rect">
            <a:avLst/>
          </a:prstGeom>
        </p:spPr>
      </p:pic>
      <p:pic>
        <p:nvPicPr>
          <p:cNvPr id="14" name="Picture 13"/>
          <p:cNvPicPr>
            <a:picLocks noChangeAspect="1"/>
          </p:cNvPicPr>
          <p:nvPr/>
        </p:nvPicPr>
        <p:blipFill>
          <a:blip r:embed="rId4"/>
          <a:stretch>
            <a:fillRect/>
          </a:stretch>
        </p:blipFill>
        <p:spPr>
          <a:xfrm>
            <a:off x="5641" y="3"/>
            <a:ext cx="12180721" cy="6858000"/>
          </a:xfrm>
          <a:prstGeom prst="rect">
            <a:avLst/>
          </a:prstGeom>
        </p:spPr>
      </p:pic>
      <p:pic>
        <p:nvPicPr>
          <p:cNvPr id="15" name="Picture 14"/>
          <p:cNvPicPr>
            <a:picLocks noChangeAspect="1"/>
          </p:cNvPicPr>
          <p:nvPr/>
        </p:nvPicPr>
        <p:blipFill>
          <a:blip r:embed="rId3"/>
          <a:stretch>
            <a:fillRect/>
          </a:stretch>
        </p:blipFill>
        <p:spPr>
          <a:xfrm>
            <a:off x="301700" y="292781"/>
            <a:ext cx="11588600" cy="6272437"/>
          </a:xfrm>
          <a:prstGeom prst="rect">
            <a:avLst/>
          </a:prstGeom>
        </p:spPr>
      </p:pic>
      <p:sp>
        <p:nvSpPr>
          <p:cNvPr id="3" name="Content Placeholder 9">
            <a:extLst>
              <a:ext uri="{FF2B5EF4-FFF2-40B4-BE49-F238E27FC236}">
                <a16:creationId xmlns:a16="http://schemas.microsoft.com/office/drawing/2014/main" id="{B2DCD15E-12C6-BB53-7562-23122E41FFAE}"/>
              </a:ext>
            </a:extLst>
          </p:cNvPr>
          <p:cNvSpPr txBox="1">
            <a:spLocks/>
          </p:cNvSpPr>
          <p:nvPr/>
        </p:nvSpPr>
        <p:spPr>
          <a:xfrm>
            <a:off x="838200" y="1825625"/>
            <a:ext cx="105156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algn="just">
              <a:lnSpc>
                <a:spcPct val="107000"/>
              </a:lnSpc>
              <a:spcBef>
                <a:spcPts val="0"/>
              </a:spcBef>
              <a:spcAft>
                <a:spcPts val="800"/>
              </a:spcAft>
            </a:pPr>
            <a:endParaRPr lang="pt-BR" sz="2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6" name="Content Placeholder 9">
            <a:extLst>
              <a:ext uri="{FF2B5EF4-FFF2-40B4-BE49-F238E27FC236}">
                <a16:creationId xmlns:a16="http://schemas.microsoft.com/office/drawing/2014/main" id="{D953E9F2-A461-C0CF-8604-8FCFC6FEB02B}"/>
              </a:ext>
            </a:extLst>
          </p:cNvPr>
          <p:cNvSpPr txBox="1">
            <a:spLocks/>
          </p:cNvSpPr>
          <p:nvPr/>
        </p:nvSpPr>
        <p:spPr>
          <a:xfrm>
            <a:off x="986230" y="793801"/>
            <a:ext cx="10519969" cy="5478635"/>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R="0" algn="ctr">
              <a:lnSpc>
                <a:spcPct val="107000"/>
              </a:lnSpc>
              <a:spcBef>
                <a:spcPts val="0"/>
              </a:spcBef>
              <a:spcAft>
                <a:spcPts val="800"/>
              </a:spcAft>
            </a:pPr>
            <a:endParaRPr lang="pt-BR" sz="6600" kern="100"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6AE05FC3-DE9A-1311-D840-02EEA6C6D97D}"/>
              </a:ext>
            </a:extLst>
          </p:cNvPr>
          <p:cNvSpPr txBox="1"/>
          <p:nvPr/>
        </p:nvSpPr>
        <p:spPr>
          <a:xfrm>
            <a:off x="1933303" y="940381"/>
            <a:ext cx="3905794" cy="523220"/>
          </a:xfrm>
          <a:prstGeom prst="rect">
            <a:avLst/>
          </a:prstGeom>
          <a:noFill/>
        </p:spPr>
        <p:txBody>
          <a:bodyPr wrap="square" rtlCol="0">
            <a:spAutoFit/>
          </a:bodyPr>
          <a:lstStyle/>
          <a:p>
            <a:r>
              <a:rPr lang="pt-BR" sz="2800" dirty="0">
                <a:solidFill>
                  <a:srgbClr val="FF0066"/>
                </a:solidFill>
              </a:rPr>
              <a:t>Normalização</a:t>
            </a:r>
          </a:p>
        </p:txBody>
      </p:sp>
      <p:sp>
        <p:nvSpPr>
          <p:cNvPr id="8" name="TextBox 7">
            <a:extLst>
              <a:ext uri="{FF2B5EF4-FFF2-40B4-BE49-F238E27FC236}">
                <a16:creationId xmlns:a16="http://schemas.microsoft.com/office/drawing/2014/main" id="{A8AB0A33-1971-7750-F238-03E066867377}"/>
              </a:ext>
            </a:extLst>
          </p:cNvPr>
          <p:cNvSpPr txBox="1"/>
          <p:nvPr/>
        </p:nvSpPr>
        <p:spPr>
          <a:xfrm>
            <a:off x="1763486" y="2078365"/>
            <a:ext cx="6397533" cy="1938992"/>
          </a:xfrm>
          <a:prstGeom prst="rect">
            <a:avLst/>
          </a:prstGeom>
          <a:noFill/>
        </p:spPr>
        <p:txBody>
          <a:bodyPr wrap="square">
            <a:spAutoFit/>
          </a:bodyPr>
          <a:lstStyle/>
          <a:p>
            <a:pPr marL="285750" indent="-285750">
              <a:buFont typeface="Wingdings" panose="05000000000000000000" pitchFamily="2" charset="2"/>
              <a:buChar char="Ø"/>
            </a:pPr>
            <a:r>
              <a:rPr lang="pt-BR" sz="2400" dirty="0">
                <a:solidFill>
                  <a:schemeClr val="bg1"/>
                </a:solidFill>
              </a:rPr>
              <a:t>Dependência Funcional</a:t>
            </a:r>
          </a:p>
          <a:p>
            <a:pPr marL="285750" indent="-285750">
              <a:buFont typeface="Wingdings" panose="05000000000000000000" pitchFamily="2" charset="2"/>
              <a:buChar char="Ø"/>
            </a:pPr>
            <a:r>
              <a:rPr lang="pt-BR" sz="2400" dirty="0">
                <a:solidFill>
                  <a:schemeClr val="bg1"/>
                </a:solidFill>
              </a:rPr>
              <a:t>Dependência Funcional Parcial</a:t>
            </a:r>
          </a:p>
          <a:p>
            <a:pPr marL="285750" indent="-285750">
              <a:buFont typeface="Wingdings" panose="05000000000000000000" pitchFamily="2" charset="2"/>
              <a:buChar char="Ø"/>
            </a:pPr>
            <a:r>
              <a:rPr lang="pt-BR" sz="2400" dirty="0">
                <a:solidFill>
                  <a:schemeClr val="bg1"/>
                </a:solidFill>
              </a:rPr>
              <a:t>Dependência Funcional Transitiva</a:t>
            </a:r>
          </a:p>
          <a:p>
            <a:pPr marL="285750" indent="-285750">
              <a:buFont typeface="Wingdings" panose="05000000000000000000" pitchFamily="2" charset="2"/>
              <a:buChar char="Ø"/>
            </a:pPr>
            <a:r>
              <a:rPr lang="pt-BR" sz="2400" dirty="0">
                <a:solidFill>
                  <a:schemeClr val="bg1"/>
                </a:solidFill>
              </a:rPr>
              <a:t>Atributos Multivalorados</a:t>
            </a:r>
          </a:p>
          <a:p>
            <a:pPr marL="285750" indent="-285750">
              <a:buFont typeface="Wingdings" panose="05000000000000000000" pitchFamily="2" charset="2"/>
              <a:buChar char="Ø"/>
            </a:pPr>
            <a:r>
              <a:rPr lang="pt-BR" sz="2400" dirty="0">
                <a:solidFill>
                  <a:schemeClr val="bg1"/>
                </a:solidFill>
              </a:rPr>
              <a:t>Atributos Compostos</a:t>
            </a:r>
          </a:p>
        </p:txBody>
      </p:sp>
    </p:spTree>
    <p:extLst>
      <p:ext uri="{BB962C8B-B14F-4D97-AF65-F5344CB8AC3E}">
        <p14:creationId xmlns:p14="http://schemas.microsoft.com/office/powerpoint/2010/main" val="3415428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54B739-8676-49BB-C73D-6020DD27F46C}"/>
              </a:ext>
            </a:extLst>
          </p:cNvPr>
          <p:cNvPicPr>
            <a:picLocks noChangeAspect="1"/>
          </p:cNvPicPr>
          <p:nvPr/>
        </p:nvPicPr>
        <p:blipFill>
          <a:blip r:embed="rId3"/>
          <a:stretch>
            <a:fillRect/>
          </a:stretch>
        </p:blipFill>
        <p:spPr>
          <a:xfrm>
            <a:off x="149300" y="0"/>
            <a:ext cx="11588600" cy="6272437"/>
          </a:xfrm>
          <a:prstGeom prst="rect">
            <a:avLst/>
          </a:prstGeom>
        </p:spPr>
      </p:pic>
      <p:pic>
        <p:nvPicPr>
          <p:cNvPr id="2" name="Picture 1">
            <a:extLst>
              <a:ext uri="{FF2B5EF4-FFF2-40B4-BE49-F238E27FC236}">
                <a16:creationId xmlns:a16="http://schemas.microsoft.com/office/drawing/2014/main" id="{9CD8BF28-1502-15EA-AEEF-17449AB4FEC9}"/>
              </a:ext>
            </a:extLst>
          </p:cNvPr>
          <p:cNvPicPr>
            <a:picLocks noChangeAspect="1"/>
          </p:cNvPicPr>
          <p:nvPr/>
        </p:nvPicPr>
        <p:blipFill>
          <a:blip r:embed="rId3"/>
          <a:stretch>
            <a:fillRect/>
          </a:stretch>
        </p:blipFill>
        <p:spPr>
          <a:xfrm>
            <a:off x="454100" y="445181"/>
            <a:ext cx="11588600" cy="6272437"/>
          </a:xfrm>
          <a:prstGeom prst="rect">
            <a:avLst/>
          </a:prstGeom>
        </p:spPr>
      </p:pic>
      <p:pic>
        <p:nvPicPr>
          <p:cNvPr id="14" name="Picture 13"/>
          <p:cNvPicPr>
            <a:picLocks noChangeAspect="1"/>
          </p:cNvPicPr>
          <p:nvPr/>
        </p:nvPicPr>
        <p:blipFill>
          <a:blip r:embed="rId4"/>
          <a:stretch>
            <a:fillRect/>
          </a:stretch>
        </p:blipFill>
        <p:spPr>
          <a:xfrm>
            <a:off x="5641" y="3"/>
            <a:ext cx="12180721" cy="6858000"/>
          </a:xfrm>
          <a:prstGeom prst="rect">
            <a:avLst/>
          </a:prstGeom>
        </p:spPr>
      </p:pic>
      <p:pic>
        <p:nvPicPr>
          <p:cNvPr id="15" name="Picture 14"/>
          <p:cNvPicPr>
            <a:picLocks noChangeAspect="1"/>
          </p:cNvPicPr>
          <p:nvPr/>
        </p:nvPicPr>
        <p:blipFill>
          <a:blip r:embed="rId3"/>
          <a:stretch>
            <a:fillRect/>
          </a:stretch>
        </p:blipFill>
        <p:spPr>
          <a:xfrm>
            <a:off x="301700" y="292781"/>
            <a:ext cx="11588600" cy="6272437"/>
          </a:xfrm>
          <a:prstGeom prst="rect">
            <a:avLst/>
          </a:prstGeom>
        </p:spPr>
      </p:pic>
      <p:sp>
        <p:nvSpPr>
          <p:cNvPr id="3" name="Content Placeholder 9">
            <a:extLst>
              <a:ext uri="{FF2B5EF4-FFF2-40B4-BE49-F238E27FC236}">
                <a16:creationId xmlns:a16="http://schemas.microsoft.com/office/drawing/2014/main" id="{B2DCD15E-12C6-BB53-7562-23122E41FFAE}"/>
              </a:ext>
            </a:extLst>
          </p:cNvPr>
          <p:cNvSpPr txBox="1">
            <a:spLocks/>
          </p:cNvSpPr>
          <p:nvPr/>
        </p:nvSpPr>
        <p:spPr>
          <a:xfrm>
            <a:off x="838200" y="1825625"/>
            <a:ext cx="105156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algn="just">
              <a:lnSpc>
                <a:spcPct val="107000"/>
              </a:lnSpc>
              <a:spcBef>
                <a:spcPts val="0"/>
              </a:spcBef>
              <a:spcAft>
                <a:spcPts val="800"/>
              </a:spcAft>
            </a:pPr>
            <a:endParaRPr lang="pt-BR" sz="2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6" name="Content Placeholder 9">
            <a:extLst>
              <a:ext uri="{FF2B5EF4-FFF2-40B4-BE49-F238E27FC236}">
                <a16:creationId xmlns:a16="http://schemas.microsoft.com/office/drawing/2014/main" id="{D953E9F2-A461-C0CF-8604-8FCFC6FEB02B}"/>
              </a:ext>
            </a:extLst>
          </p:cNvPr>
          <p:cNvSpPr txBox="1">
            <a:spLocks/>
          </p:cNvSpPr>
          <p:nvPr/>
        </p:nvSpPr>
        <p:spPr>
          <a:xfrm>
            <a:off x="986230" y="793801"/>
            <a:ext cx="10519969" cy="5478635"/>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R="0" algn="ctr">
              <a:lnSpc>
                <a:spcPct val="107000"/>
              </a:lnSpc>
              <a:spcBef>
                <a:spcPts val="0"/>
              </a:spcBef>
              <a:spcAft>
                <a:spcPts val="800"/>
              </a:spcAft>
            </a:pPr>
            <a:endParaRPr lang="pt-BR" sz="6600" kern="100"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3B965AFA-1950-63F0-8DCE-625AAE76A7E9}"/>
              </a:ext>
            </a:extLst>
          </p:cNvPr>
          <p:cNvSpPr txBox="1"/>
          <p:nvPr/>
        </p:nvSpPr>
        <p:spPr>
          <a:xfrm>
            <a:off x="1046124" y="1673225"/>
            <a:ext cx="10400179" cy="2308324"/>
          </a:xfrm>
          <a:prstGeom prst="rect">
            <a:avLst/>
          </a:prstGeom>
          <a:noFill/>
        </p:spPr>
        <p:txBody>
          <a:bodyPr wrap="square">
            <a:spAutoFit/>
          </a:bodyPr>
          <a:lstStyle/>
          <a:p>
            <a:r>
              <a:rPr lang="pt-BR" sz="2400" dirty="0">
                <a:solidFill>
                  <a:srgbClr val="FF0066"/>
                </a:solidFill>
              </a:rPr>
              <a:t>Conceito 1: Dependência Funcional:</a:t>
            </a:r>
          </a:p>
          <a:p>
            <a:endParaRPr lang="pt-BR" sz="2400" dirty="0">
              <a:solidFill>
                <a:schemeClr val="bg1"/>
              </a:solidFill>
            </a:endParaRPr>
          </a:p>
          <a:p>
            <a:r>
              <a:rPr lang="pt-BR" sz="2400" dirty="0">
                <a:solidFill>
                  <a:schemeClr val="bg1"/>
                </a:solidFill>
              </a:rPr>
              <a:t>Uma dependência funcional é um relacionamento entre dois ou mais atributos, de forma que o valor de um atributo identifica o valor do outro atributo, ou seja, um atributo está relacionado a outro, se nós sabemos qual o CPF de uma pessoa também vamos descobrir o nome, por exemplo.</a:t>
            </a:r>
          </a:p>
        </p:txBody>
      </p:sp>
    </p:spTree>
    <p:extLst>
      <p:ext uri="{BB962C8B-B14F-4D97-AF65-F5344CB8AC3E}">
        <p14:creationId xmlns:p14="http://schemas.microsoft.com/office/powerpoint/2010/main" val="1067009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25E8FFB4BADE9C4AA27420827F0B6B02" ma:contentTypeVersion="7" ma:contentTypeDescription="Crie um novo documento." ma:contentTypeScope="" ma:versionID="8b5f83e3ff4fd4db95a4863e3f2afca2">
  <xsd:schema xmlns:xsd="http://www.w3.org/2001/XMLSchema" xmlns:xs="http://www.w3.org/2001/XMLSchema" xmlns:p="http://schemas.microsoft.com/office/2006/metadata/properties" xmlns:ns3="3c1dc2a5-f87b-4340-a568-c485be23fc77" xmlns:ns4="2252625f-9dae-43d1-b737-452d42f6f3f1" targetNamespace="http://schemas.microsoft.com/office/2006/metadata/properties" ma:root="true" ma:fieldsID="00cf84ae4df08af3b71da1b45eed2295" ns3:_="" ns4:_="">
    <xsd:import namespace="3c1dc2a5-f87b-4340-a568-c485be23fc77"/>
    <xsd:import namespace="2252625f-9dae-43d1-b737-452d42f6f3f1"/>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1dc2a5-f87b-4340-a568-c485be23fc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52625f-9dae-43d1-b737-452d42f6f3f1" elementFormDefault="qualified">
    <xsd:import namespace="http://schemas.microsoft.com/office/2006/documentManagement/types"/>
    <xsd:import namespace="http://schemas.microsoft.com/office/infopath/2007/PartnerControls"/>
    <xsd:element name="SharedWithUsers" ma:index="11"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Detalhes de Compartilhado Com" ma:internalName="SharedWithDetails" ma:readOnly="true">
      <xsd:simpleType>
        <xsd:restriction base="dms:Note">
          <xsd:maxLength value="255"/>
        </xsd:restriction>
      </xsd:simpleType>
    </xsd:element>
    <xsd:element name="SharingHintHash" ma:index="13" nillable="true" ma:displayName="Hash de Dica de Compartilhamento"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3c1dc2a5-f87b-4340-a568-c485be23fc77" xsi:nil="true"/>
  </documentManagement>
</p:properties>
</file>

<file path=customXml/itemProps1.xml><?xml version="1.0" encoding="utf-8"?>
<ds:datastoreItem xmlns:ds="http://schemas.openxmlformats.org/officeDocument/2006/customXml" ds:itemID="{5F08B5A7-CCFA-45A2-98E2-90D369CEBC2D}">
  <ds:schemaRefs>
    <ds:schemaRef ds:uri="http://schemas.microsoft.com/sharepoint/v3/contenttype/forms"/>
  </ds:schemaRefs>
</ds:datastoreItem>
</file>

<file path=customXml/itemProps2.xml><?xml version="1.0" encoding="utf-8"?>
<ds:datastoreItem xmlns:ds="http://schemas.openxmlformats.org/officeDocument/2006/customXml" ds:itemID="{3FF1CFCF-5089-4F5F-8609-C3407EEE6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1dc2a5-f87b-4340-a568-c485be23fc77"/>
    <ds:schemaRef ds:uri="2252625f-9dae-43d1-b737-452d42f6f3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A0C59D-4771-43B5-B6A9-E65F8F251B04}">
  <ds:schemaRefs>
    <ds:schemaRef ds:uri="3c1dc2a5-f87b-4340-a568-c485be23fc77"/>
    <ds:schemaRef ds:uri="http://schemas.microsoft.com/office/2006/documentManagement/types"/>
    <ds:schemaRef ds:uri="http://purl.org/dc/dcmitype/"/>
    <ds:schemaRef ds:uri="http://schemas.openxmlformats.org/package/2006/metadata/core-properties"/>
    <ds:schemaRef ds:uri="http://schemas.microsoft.com/office/2006/metadata/properties"/>
    <ds:schemaRef ds:uri="http://purl.org/dc/terms/"/>
    <ds:schemaRef ds:uri="2252625f-9dae-43d1-b737-452d42f6f3f1"/>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4215</TotalTime>
  <Words>1601</Words>
  <Application>Microsoft Office PowerPoint</Application>
  <PresentationFormat>Widescreen</PresentationFormat>
  <Paragraphs>130</Paragraphs>
  <Slides>22</Slides>
  <Notes>22</Notes>
  <HiddenSlides>0</HiddenSlides>
  <MMClips>0</MMClips>
  <ScaleCrop>false</ScaleCrop>
  <HeadingPairs>
    <vt:vector size="4" baseType="variant">
      <vt:variant>
        <vt:lpstr>Tema</vt:lpstr>
      </vt:variant>
      <vt:variant>
        <vt:i4>1</vt:i4>
      </vt:variant>
      <vt:variant>
        <vt:lpstr>Títulos de slides</vt:lpstr>
      </vt:variant>
      <vt:variant>
        <vt:i4>22</vt:i4>
      </vt:variant>
    </vt:vector>
  </HeadingPairs>
  <TitlesOfParts>
    <vt:vector size="23" baseType="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Application &amp; Data Science</dc:title>
  <dc:creator>Logon PF Fiap</dc:creator>
  <cp:lastModifiedBy>Vergílio Valério dos Santos</cp:lastModifiedBy>
  <cp:revision>36</cp:revision>
  <dcterms:created xsi:type="dcterms:W3CDTF">2022-12-06T11:52:36Z</dcterms:created>
  <dcterms:modified xsi:type="dcterms:W3CDTF">2023-09-25T11:08:26Z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0x01010025E8FFB4BADE9C4AA27420827F0B6B02</vt:lpwstr>
  </property>
</Properties>
</file>