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781" r:id="rId5"/>
    <p:sldId id="810" r:id="rId6"/>
    <p:sldId id="811" r:id="rId7"/>
    <p:sldId id="783" r:id="rId8"/>
    <p:sldId id="784" r:id="rId9"/>
    <p:sldId id="830" r:id="rId10"/>
    <p:sldId id="785" r:id="rId11"/>
    <p:sldId id="831" r:id="rId12"/>
    <p:sldId id="832" r:id="rId13"/>
    <p:sldId id="833" r:id="rId14"/>
    <p:sldId id="834" r:id="rId15"/>
    <p:sldId id="835" r:id="rId16"/>
    <p:sldId id="836" r:id="rId17"/>
    <p:sldId id="787" r:id="rId18"/>
    <p:sldId id="788" r:id="rId19"/>
    <p:sldId id="790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1" autoAdjust="0"/>
    <p:restoredTop sz="83987" autoAdjust="0"/>
  </p:normalViewPr>
  <p:slideViewPr>
    <p:cSldViewPr>
      <p:cViewPr varScale="1">
        <p:scale>
          <a:sx n="91" d="100"/>
          <a:sy n="91" d="100"/>
        </p:scale>
        <p:origin x="21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02/10/2024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650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081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749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58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480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77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428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965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66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61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762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942CD-4DA8-49D4-9C3A-BA5FFA832728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AD05C-57AD-4E4B-852A-F1C50A690AFF}" type="datetime1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2C3C-F593-4DF7-AED3-7B8843E521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04D3-2507-45E9-B741-90A8EBBD7AE1}" type="datetime1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2C3C-F593-4DF7-AED3-7B8843E521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07E6-3D3B-44E5-9EB7-4DABE2F6B95E}" type="datetime1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2C3C-F593-4DF7-AED3-7B8843E521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8B91C-202C-43EA-8A12-A4175434F28A}" type="datetime1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2C3C-F593-4DF7-AED3-7B8843E521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75AD-7242-40CC-976F-CCC838952932}" type="datetime1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2C3C-F593-4DF7-AED3-7B8843E521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D77E-E10D-42CA-BBC5-224F8EF1E89A}" type="datetime1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2C3C-F593-4DF7-AED3-7B8843E521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538B8-539D-4280-A4F0-D072773CE80C}" type="datetime1">
              <a:rPr lang="pt-BR" smtClean="0"/>
              <a:t>02/10/2024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2C3C-F593-4DF7-AED3-7B8843E521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3FC9-BD16-42B0-ABFB-C0BF37028515}" type="datetime1">
              <a:rPr lang="pt-BR" smtClean="0"/>
              <a:t>02/10/2024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2C3C-F593-4DF7-AED3-7B8843E521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0025E-0801-4572-AED1-012C30299EA2}" type="datetime1">
              <a:rPr lang="pt-BR" smtClean="0"/>
              <a:t>02/10/2024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2C3C-F593-4DF7-AED3-7B8843E521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B2A6-C70C-44F3-9CFA-F848C1F3B157}" type="datetime1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2C3C-F593-4DF7-AED3-7B8843E521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DA048-DDFB-4621-BB50-5D9BB1164852}" type="datetime1">
              <a:rPr lang="pt-BR" smtClean="0"/>
              <a:t>02/10/2024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F2C3C-F593-4DF7-AED3-7B8843E521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190AA-AB47-4C54-AD07-2A4A3066EB94}" type="datetime1">
              <a:rPr lang="pt-BR" smtClean="0"/>
              <a:t>02/10/2024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Profª Karina Paltrinieri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F2C3C-F593-4DF7-AED3-7B8843E5218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3" name="CaixaDeTexto 1">
            <a:extLst>
              <a:ext uri="{FF2B5EF4-FFF2-40B4-BE49-F238E27FC236}">
                <a16:creationId xmlns:a16="http://schemas.microsoft.com/office/drawing/2014/main" id="{ECEA43FA-B445-41E3-9250-48C21B17F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2647" y="2276872"/>
            <a:ext cx="3811457" cy="800219"/>
          </a:xfrm>
          <a:prstGeom prst="rect">
            <a:avLst/>
          </a:prstGeom>
          <a:solidFill>
            <a:schemeClr val="tx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600" b="1" dirty="0">
                <a:solidFill>
                  <a:srgbClr val="FFFF00"/>
                </a:solidFill>
              </a:rPr>
              <a:t>Criando</a:t>
            </a:r>
          </a:p>
        </p:txBody>
      </p:sp>
      <p:sp>
        <p:nvSpPr>
          <p:cNvPr id="14" name="CaixaDeTexto 1">
            <a:extLst>
              <a:ext uri="{FF2B5EF4-FFF2-40B4-BE49-F238E27FC236}">
                <a16:creationId xmlns:a16="http://schemas.microsoft.com/office/drawing/2014/main" id="{86B611AC-3BE0-457F-8725-48A5DC9E0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959" y="3149099"/>
            <a:ext cx="5163337" cy="800219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4600" b="1" dirty="0"/>
              <a:t>histórias</a:t>
            </a:r>
          </a:p>
        </p:txBody>
      </p:sp>
    </p:spTree>
    <p:extLst>
      <p:ext uri="{BB962C8B-B14F-4D97-AF65-F5344CB8AC3E}">
        <p14:creationId xmlns:p14="http://schemas.microsoft.com/office/powerpoint/2010/main" val="253351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EC6B47-D78A-4734-A6AD-8C9A2143AAAB}"/>
              </a:ext>
            </a:extLst>
          </p:cNvPr>
          <p:cNvSpPr txBox="1"/>
          <p:nvPr/>
        </p:nvSpPr>
        <p:spPr>
          <a:xfrm>
            <a:off x="0" y="34888"/>
            <a:ext cx="4621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Refinando a história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0AFF55C7-3B34-4498-904B-085AA1D89A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C0498CF-0236-494F-83ED-B2D24F38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67923"/>
            <a:ext cx="2895600" cy="365125"/>
          </a:xfrm>
        </p:spPr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2FF644-983D-D3B6-847E-661359D3BC54}"/>
              </a:ext>
            </a:extLst>
          </p:cNvPr>
          <p:cNvSpPr txBox="1"/>
          <p:nvPr/>
        </p:nvSpPr>
        <p:spPr>
          <a:xfrm>
            <a:off x="2517625" y="4713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Quais informações são necessárias?</a:t>
            </a:r>
          </a:p>
        </p:txBody>
      </p:sp>
      <p:pic>
        <p:nvPicPr>
          <p:cNvPr id="31" name="Picture 2" descr="Histórias de Usuário vs Casos de uso: Prós e contras para o desenvolvimento  ágil">
            <a:extLst>
              <a:ext uri="{FF2B5EF4-FFF2-40B4-BE49-F238E27FC236}">
                <a16:creationId xmlns:a16="http://schemas.microsoft.com/office/drawing/2014/main" id="{F220779C-E274-45CC-DC58-E2449D6B4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38" y="4867778"/>
            <a:ext cx="1859923" cy="18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D77006-BE46-A659-0244-2E4A16D2A266}"/>
              </a:ext>
            </a:extLst>
          </p:cNvPr>
          <p:cNvSpPr txBox="1"/>
          <p:nvPr/>
        </p:nvSpPr>
        <p:spPr>
          <a:xfrm>
            <a:off x="3225110" y="2748928"/>
            <a:ext cx="28392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A346CCB-74A4-AB72-391F-EE73AF75E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52" y="1587922"/>
            <a:ext cx="850034" cy="81926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4864E41-21A6-457F-FBD9-1822F6D6971F}"/>
              </a:ext>
            </a:extLst>
          </p:cNvPr>
          <p:cNvSpPr txBox="1"/>
          <p:nvPr/>
        </p:nvSpPr>
        <p:spPr>
          <a:xfrm>
            <a:off x="1617524" y="1662545"/>
            <a:ext cx="8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Dados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FF1A4F0-7382-968C-8ADF-20A88B79D3C6}"/>
              </a:ext>
            </a:extLst>
          </p:cNvPr>
          <p:cNvSpPr txBox="1"/>
          <p:nvPr/>
        </p:nvSpPr>
        <p:spPr>
          <a:xfrm>
            <a:off x="370543" y="3179611"/>
            <a:ext cx="1829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Novo cliente Com deficiência auditiva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829CA6B-D11F-2C1D-B43F-F0C1B0B90A7E}"/>
              </a:ext>
            </a:extLst>
          </p:cNvPr>
          <p:cNvSpPr txBox="1"/>
          <p:nvPr/>
        </p:nvSpPr>
        <p:spPr>
          <a:xfrm>
            <a:off x="191426" y="4704118"/>
            <a:ext cx="2679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Possui uma empresa de frete e precisa melhorar o compartilhamento de rastreabilidade com o cliente.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2F2573C5-BD82-EBB1-77FC-752018522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6" y="2871441"/>
            <a:ext cx="487583" cy="43088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2136F50-B3B2-72C5-8C73-31C65CAD7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6" y="4398931"/>
            <a:ext cx="349368" cy="36933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AF49FFF9-7EAE-D7D8-FF5C-C31EA13C8C7F}"/>
              </a:ext>
            </a:extLst>
          </p:cNvPr>
          <p:cNvSpPr txBox="1"/>
          <p:nvPr/>
        </p:nvSpPr>
        <p:spPr>
          <a:xfrm>
            <a:off x="6683435" y="1403256"/>
            <a:ext cx="246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Segmentando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A8FA6B4-0820-B125-D8F2-0345EB1EF7C3}"/>
              </a:ext>
            </a:extLst>
          </p:cNvPr>
          <p:cNvSpPr txBox="1"/>
          <p:nvPr/>
        </p:nvSpPr>
        <p:spPr>
          <a:xfrm>
            <a:off x="6650693" y="1886555"/>
            <a:ext cx="22512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Informação para tipo de deficiência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</a:endParaRPr>
          </a:p>
          <a:p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BD4E72C-256B-256E-46A9-BF4209A5B887}"/>
              </a:ext>
            </a:extLst>
          </p:cNvPr>
          <p:cNvSpPr txBox="1"/>
          <p:nvPr/>
        </p:nvSpPr>
        <p:spPr>
          <a:xfrm>
            <a:off x="6631589" y="2748928"/>
            <a:ext cx="182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Divisão por tipo de empresa/área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54C5CB9-FE80-B12A-02C8-310B44C62ED2}"/>
              </a:ext>
            </a:extLst>
          </p:cNvPr>
          <p:cNvSpPr txBox="1"/>
          <p:nvPr/>
        </p:nvSpPr>
        <p:spPr>
          <a:xfrm>
            <a:off x="6650693" y="3484100"/>
            <a:ext cx="2377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Novos implementações / continuidade ou aprimoramento do existente.</a:t>
            </a:r>
          </a:p>
          <a:p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4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EC6B47-D78A-4734-A6AD-8C9A2143AAAB}"/>
              </a:ext>
            </a:extLst>
          </p:cNvPr>
          <p:cNvSpPr txBox="1"/>
          <p:nvPr/>
        </p:nvSpPr>
        <p:spPr>
          <a:xfrm>
            <a:off x="0" y="34888"/>
            <a:ext cx="4621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Refinando a história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0AFF55C7-3B34-4498-904B-085AA1D89A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C0498CF-0236-494F-83ED-B2D24F38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67923"/>
            <a:ext cx="2895600" cy="365125"/>
          </a:xfrm>
        </p:spPr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2FF644-983D-D3B6-847E-661359D3BC54}"/>
              </a:ext>
            </a:extLst>
          </p:cNvPr>
          <p:cNvSpPr txBox="1"/>
          <p:nvPr/>
        </p:nvSpPr>
        <p:spPr>
          <a:xfrm>
            <a:off x="2517625" y="4713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Controles</a:t>
            </a:r>
          </a:p>
        </p:txBody>
      </p:sp>
      <p:pic>
        <p:nvPicPr>
          <p:cNvPr id="31" name="Picture 2" descr="Histórias de Usuário vs Casos de uso: Prós e contras para o desenvolvimento  ágil">
            <a:extLst>
              <a:ext uri="{FF2B5EF4-FFF2-40B4-BE49-F238E27FC236}">
                <a16:creationId xmlns:a16="http://schemas.microsoft.com/office/drawing/2014/main" id="{F220779C-E274-45CC-DC58-E2449D6B4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38" y="4867778"/>
            <a:ext cx="1859923" cy="18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D77006-BE46-A659-0244-2E4A16D2A266}"/>
              </a:ext>
            </a:extLst>
          </p:cNvPr>
          <p:cNvSpPr txBox="1"/>
          <p:nvPr/>
        </p:nvSpPr>
        <p:spPr>
          <a:xfrm>
            <a:off x="3225110" y="2748928"/>
            <a:ext cx="28392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B1D1EC-1982-C762-2E11-576E418A1217}"/>
              </a:ext>
            </a:extLst>
          </p:cNvPr>
          <p:cNvSpPr txBox="1"/>
          <p:nvPr/>
        </p:nvSpPr>
        <p:spPr>
          <a:xfrm>
            <a:off x="2786892" y="115573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Alguma regra específica?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C90453-C79E-16CB-9D42-65100FBFCD81}"/>
              </a:ext>
            </a:extLst>
          </p:cNvPr>
          <p:cNvSpPr txBox="1"/>
          <p:nvPr/>
        </p:nvSpPr>
        <p:spPr>
          <a:xfrm rot="10800000" flipV="1">
            <a:off x="6514235" y="1552180"/>
            <a:ext cx="2107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Existe termo específico para o seu público?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D32592-9DED-0BED-3459-0CE91A97F491}"/>
              </a:ext>
            </a:extLst>
          </p:cNvPr>
          <p:cNvSpPr txBox="1"/>
          <p:nvPr/>
        </p:nvSpPr>
        <p:spPr>
          <a:xfrm>
            <a:off x="287239" y="5196396"/>
            <a:ext cx="223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Palavras chaves para identificar necessidades do cliente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01550C-D09D-A308-6457-6B9DEFEC1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77" y="1661604"/>
            <a:ext cx="815268" cy="81926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3F81A77-1FD5-4811-5AF6-BA4A8E91AAF9}"/>
              </a:ext>
            </a:extLst>
          </p:cNvPr>
          <p:cNvSpPr txBox="1"/>
          <p:nvPr/>
        </p:nvSpPr>
        <p:spPr>
          <a:xfrm>
            <a:off x="1352280" y="1876799"/>
            <a:ext cx="114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Controle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A2FDCC-126D-639E-4A26-9F0BFB7763EB}"/>
              </a:ext>
            </a:extLst>
          </p:cNvPr>
          <p:cNvSpPr txBox="1"/>
          <p:nvPr/>
        </p:nvSpPr>
        <p:spPr>
          <a:xfrm>
            <a:off x="6515993" y="3485505"/>
            <a:ext cx="2340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Todas as palavras precisam ser de linguagem simples</a:t>
            </a:r>
          </a:p>
        </p:txBody>
      </p:sp>
    </p:spTree>
    <p:extLst>
      <p:ext uri="{BB962C8B-B14F-4D97-AF65-F5344CB8AC3E}">
        <p14:creationId xmlns:p14="http://schemas.microsoft.com/office/powerpoint/2010/main" val="138227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EC6B47-D78A-4734-A6AD-8C9A2143AAAB}"/>
              </a:ext>
            </a:extLst>
          </p:cNvPr>
          <p:cNvSpPr txBox="1"/>
          <p:nvPr/>
        </p:nvSpPr>
        <p:spPr>
          <a:xfrm>
            <a:off x="0" y="34888"/>
            <a:ext cx="4621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Refinando a história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0AFF55C7-3B34-4498-904B-085AA1D89A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C0498CF-0236-494F-83ED-B2D24F38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67923"/>
            <a:ext cx="2895600" cy="365125"/>
          </a:xfrm>
        </p:spPr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2FF644-983D-D3B6-847E-661359D3BC54}"/>
              </a:ext>
            </a:extLst>
          </p:cNvPr>
          <p:cNvSpPr txBox="1"/>
          <p:nvPr/>
        </p:nvSpPr>
        <p:spPr>
          <a:xfrm>
            <a:off x="2517625" y="4713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Por onde chegará no seu cliente?</a:t>
            </a:r>
          </a:p>
        </p:txBody>
      </p:sp>
      <p:pic>
        <p:nvPicPr>
          <p:cNvPr id="31" name="Picture 2" descr="Histórias de Usuário vs Casos de uso: Prós e contras para o desenvolvimento  ágil">
            <a:extLst>
              <a:ext uri="{FF2B5EF4-FFF2-40B4-BE49-F238E27FC236}">
                <a16:creationId xmlns:a16="http://schemas.microsoft.com/office/drawing/2014/main" id="{F220779C-E274-45CC-DC58-E2449D6B4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38" y="4867778"/>
            <a:ext cx="1859923" cy="18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D77006-BE46-A659-0244-2E4A16D2A266}"/>
              </a:ext>
            </a:extLst>
          </p:cNvPr>
          <p:cNvSpPr txBox="1"/>
          <p:nvPr/>
        </p:nvSpPr>
        <p:spPr>
          <a:xfrm>
            <a:off x="3225110" y="2748928"/>
            <a:ext cx="28392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B1D1EC-1982-C762-2E11-576E418A1217}"/>
              </a:ext>
            </a:extLst>
          </p:cNvPr>
          <p:cNvSpPr txBox="1"/>
          <p:nvPr/>
        </p:nvSpPr>
        <p:spPr>
          <a:xfrm>
            <a:off x="2786892" y="118898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Site, APP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C90453-C79E-16CB-9D42-65100FBFCD81}"/>
              </a:ext>
            </a:extLst>
          </p:cNvPr>
          <p:cNvSpPr txBox="1"/>
          <p:nvPr/>
        </p:nvSpPr>
        <p:spPr>
          <a:xfrm rot="10800000" flipV="1">
            <a:off x="6514235" y="1829179"/>
            <a:ext cx="210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tx2">
                    <a:lumMod val="50000"/>
                  </a:schemeClr>
                </a:solidFill>
              </a:rPr>
              <a:t>Chatbot</a:t>
            </a:r>
            <a:endParaRPr lang="pt-BR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D32592-9DED-0BED-3459-0CE91A97F491}"/>
              </a:ext>
            </a:extLst>
          </p:cNvPr>
          <p:cNvSpPr txBox="1"/>
          <p:nvPr/>
        </p:nvSpPr>
        <p:spPr>
          <a:xfrm>
            <a:off x="287239" y="5196396"/>
            <a:ext cx="223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Contato telefônico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A2FDCC-126D-639E-4A26-9F0BFB7763EB}"/>
              </a:ext>
            </a:extLst>
          </p:cNvPr>
          <p:cNvSpPr txBox="1"/>
          <p:nvPr/>
        </p:nvSpPr>
        <p:spPr>
          <a:xfrm>
            <a:off x="6515993" y="3485505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Email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407555B-C76F-6663-D07C-9BCBC9AC2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27" y="1133831"/>
            <a:ext cx="589902" cy="819264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90BAF56-1B2D-8FC0-DBEA-999F2377E227}"/>
              </a:ext>
            </a:extLst>
          </p:cNvPr>
          <p:cNvSpPr txBox="1"/>
          <p:nvPr/>
        </p:nvSpPr>
        <p:spPr>
          <a:xfrm>
            <a:off x="1085042" y="1330054"/>
            <a:ext cx="184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Interface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142E31B-8037-4FAB-5D1A-6CD12B9EA61B}"/>
              </a:ext>
            </a:extLst>
          </p:cNvPr>
          <p:cNvSpPr txBox="1"/>
          <p:nvPr/>
        </p:nvSpPr>
        <p:spPr>
          <a:xfrm>
            <a:off x="446399" y="3244334"/>
            <a:ext cx="223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WhatsApp</a:t>
            </a:r>
          </a:p>
        </p:txBody>
      </p:sp>
    </p:spTree>
    <p:extLst>
      <p:ext uri="{BB962C8B-B14F-4D97-AF65-F5344CB8AC3E}">
        <p14:creationId xmlns:p14="http://schemas.microsoft.com/office/powerpoint/2010/main" val="474744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EC6B47-D78A-4734-A6AD-8C9A2143AAAB}"/>
              </a:ext>
            </a:extLst>
          </p:cNvPr>
          <p:cNvSpPr txBox="1"/>
          <p:nvPr/>
        </p:nvSpPr>
        <p:spPr>
          <a:xfrm>
            <a:off x="0" y="34888"/>
            <a:ext cx="4621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Refinando a história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0AFF55C7-3B34-4498-904B-085AA1D89A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C0498CF-0236-494F-83ED-B2D24F38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67923"/>
            <a:ext cx="2895600" cy="365125"/>
          </a:xfrm>
        </p:spPr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2FF644-983D-D3B6-847E-661359D3BC54}"/>
              </a:ext>
            </a:extLst>
          </p:cNvPr>
          <p:cNvSpPr txBox="1"/>
          <p:nvPr/>
        </p:nvSpPr>
        <p:spPr>
          <a:xfrm>
            <a:off x="2517625" y="4713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Por onde chegará no seu cliente?</a:t>
            </a:r>
          </a:p>
        </p:txBody>
      </p:sp>
      <p:pic>
        <p:nvPicPr>
          <p:cNvPr id="31" name="Picture 2" descr="Histórias de Usuário vs Casos de uso: Prós e contras para o desenvolvimento  ágil">
            <a:extLst>
              <a:ext uri="{FF2B5EF4-FFF2-40B4-BE49-F238E27FC236}">
                <a16:creationId xmlns:a16="http://schemas.microsoft.com/office/drawing/2014/main" id="{F220779C-E274-45CC-DC58-E2449D6B4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38" y="4867778"/>
            <a:ext cx="1859923" cy="18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D77006-BE46-A659-0244-2E4A16D2A266}"/>
              </a:ext>
            </a:extLst>
          </p:cNvPr>
          <p:cNvSpPr txBox="1"/>
          <p:nvPr/>
        </p:nvSpPr>
        <p:spPr>
          <a:xfrm>
            <a:off x="3225110" y="2748928"/>
            <a:ext cx="28392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B1D1EC-1982-C762-2E11-576E418A1217}"/>
              </a:ext>
            </a:extLst>
          </p:cNvPr>
          <p:cNvSpPr txBox="1"/>
          <p:nvPr/>
        </p:nvSpPr>
        <p:spPr>
          <a:xfrm>
            <a:off x="2786892" y="1188981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Segurança site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C90453-C79E-16CB-9D42-65100FBFCD81}"/>
              </a:ext>
            </a:extLst>
          </p:cNvPr>
          <p:cNvSpPr txBox="1"/>
          <p:nvPr/>
        </p:nvSpPr>
        <p:spPr>
          <a:xfrm rot="10800000" flipV="1">
            <a:off x="6514235" y="1829179"/>
            <a:ext cx="210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Disponibilidade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A2FDCC-126D-639E-4A26-9F0BFB7763EB}"/>
              </a:ext>
            </a:extLst>
          </p:cNvPr>
          <p:cNvSpPr txBox="1"/>
          <p:nvPr/>
        </p:nvSpPr>
        <p:spPr>
          <a:xfrm>
            <a:off x="6515993" y="3485505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Fácil leitura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B398AC-61F1-F589-F4BE-04D3FC934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26" y="1262897"/>
            <a:ext cx="1094490" cy="94813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6887E18-E9F1-7675-E0EA-8F127A3FF82D}"/>
              </a:ext>
            </a:extLst>
          </p:cNvPr>
          <p:cNvSpPr txBox="1"/>
          <p:nvPr/>
        </p:nvSpPr>
        <p:spPr>
          <a:xfrm>
            <a:off x="1381816" y="1526228"/>
            <a:ext cx="184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Qualidade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ED86CC7-75E1-EE67-AF7C-A1640C0904DB}"/>
              </a:ext>
            </a:extLst>
          </p:cNvPr>
          <p:cNvSpPr txBox="1"/>
          <p:nvPr/>
        </p:nvSpPr>
        <p:spPr>
          <a:xfrm rot="10800000" flipV="1">
            <a:off x="609968" y="3244334"/>
            <a:ext cx="210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15740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EC6B47-D78A-4734-A6AD-8C9A2143AAAB}"/>
              </a:ext>
            </a:extLst>
          </p:cNvPr>
          <p:cNvSpPr txBox="1"/>
          <p:nvPr/>
        </p:nvSpPr>
        <p:spPr>
          <a:xfrm>
            <a:off x="0" y="0"/>
            <a:ext cx="4621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/>
              <a:t>Exemplo de projeto – </a:t>
            </a:r>
            <a:r>
              <a:rPr lang="pt-BR" sz="2200" b="1" dirty="0" err="1"/>
              <a:t>Product</a:t>
            </a:r>
            <a:r>
              <a:rPr lang="pt-BR" sz="2200" b="1" dirty="0"/>
              <a:t> backlog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0AFF55C7-3B34-4498-904B-085AA1D89A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F5D3CB-C8CE-46D4-AC60-1B39CF9CB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41" y="987299"/>
            <a:ext cx="7169518" cy="4883401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59C8652-90AE-4DC0-B570-0F8FA788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Profª Karina Paltrinieri</a:t>
            </a:r>
          </a:p>
        </p:txBody>
      </p:sp>
    </p:spTree>
    <p:extLst>
      <p:ext uri="{BB962C8B-B14F-4D97-AF65-F5344CB8AC3E}">
        <p14:creationId xmlns:p14="http://schemas.microsoft.com/office/powerpoint/2010/main" val="359307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EC6B47-D78A-4734-A6AD-8C9A2143AAAB}"/>
              </a:ext>
            </a:extLst>
          </p:cNvPr>
          <p:cNvSpPr txBox="1"/>
          <p:nvPr/>
        </p:nvSpPr>
        <p:spPr>
          <a:xfrm>
            <a:off x="0" y="0"/>
            <a:ext cx="4621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/>
              <a:t>Exemplo de projeto – </a:t>
            </a:r>
            <a:r>
              <a:rPr lang="pt-BR" sz="2200" b="1" dirty="0" err="1"/>
              <a:t>Product</a:t>
            </a:r>
            <a:r>
              <a:rPr lang="pt-BR" sz="2200" b="1" dirty="0"/>
              <a:t> backlog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0AFF55C7-3B34-4498-904B-085AA1D89A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F5D3CB-C8CE-46D4-AC60-1B39CF9CB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572437"/>
            <a:ext cx="2864679" cy="195123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5BC90D9-7D0F-400D-8AEE-068AB8656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7398" y="900883"/>
            <a:ext cx="5378726" cy="5264421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7AC25F81-7DD9-46C0-A7AC-FC7B31A4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Profª Karina Paltrinieri</a:t>
            </a:r>
          </a:p>
        </p:txBody>
      </p:sp>
    </p:spTree>
    <p:extLst>
      <p:ext uri="{BB962C8B-B14F-4D97-AF65-F5344CB8AC3E}">
        <p14:creationId xmlns:p14="http://schemas.microsoft.com/office/powerpoint/2010/main" val="219748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E4F6C9C-D85B-4DED-9750-2AB248DA2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05" y="3382904"/>
            <a:ext cx="3878343" cy="31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4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5D0B54-58BF-499F-82B3-0B8E26928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11" y="602222"/>
            <a:ext cx="7644398" cy="562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6DC84C-0C0B-4490-9D96-A026AF29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63" y="1304764"/>
            <a:ext cx="813887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2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EC6B47-D78A-4734-A6AD-8C9A2143AAAB}"/>
              </a:ext>
            </a:extLst>
          </p:cNvPr>
          <p:cNvSpPr txBox="1"/>
          <p:nvPr/>
        </p:nvSpPr>
        <p:spPr>
          <a:xfrm>
            <a:off x="0" y="0"/>
            <a:ext cx="25722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/>
              <a:t>Gerando as histórias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0AFF55C7-3B34-4498-904B-085AA1D89A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F1DD0458-2537-42C5-ADBA-4E2729DFDEAF}"/>
              </a:ext>
            </a:extLst>
          </p:cNvPr>
          <p:cNvSpPr txBox="1">
            <a:spLocks/>
          </p:cNvSpPr>
          <p:nvPr/>
        </p:nvSpPr>
        <p:spPr>
          <a:xfrm>
            <a:off x="0" y="1268760"/>
            <a:ext cx="9144000" cy="5306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400" dirty="0"/>
              <a:t>A criação do método de documentação de estórias vem da tentativa de resolver o problema e ou necessidade do cliente:</a:t>
            </a:r>
          </a:p>
          <a:p>
            <a:pPr algn="l"/>
            <a:r>
              <a:rPr lang="pt-BR" sz="2400" dirty="0"/>
              <a:t>	</a:t>
            </a:r>
          </a:p>
          <a:p>
            <a:pPr algn="l"/>
            <a:r>
              <a:rPr lang="pt-BR" sz="2400" dirty="0"/>
              <a:t>	- Foco no cliente</a:t>
            </a:r>
          </a:p>
          <a:p>
            <a:pPr algn="l"/>
            <a:r>
              <a:rPr lang="pt-BR" sz="2400" dirty="0"/>
              <a:t>	- Utilize Personas</a:t>
            </a:r>
          </a:p>
          <a:p>
            <a:pPr algn="l"/>
            <a:r>
              <a:rPr lang="pt-BR" sz="2400" dirty="0"/>
              <a:t>	- História não substitui documentação</a:t>
            </a:r>
          </a:p>
          <a:p>
            <a:pPr algn="l"/>
            <a:r>
              <a:rPr lang="pt-BR" sz="2400" dirty="0"/>
              <a:t>	- Qual o motivo que está sendo criado?</a:t>
            </a:r>
          </a:p>
          <a:p>
            <a:pPr algn="l"/>
            <a:r>
              <a:rPr lang="pt-BR" sz="2400" dirty="0"/>
              <a:t>	- </a:t>
            </a:r>
            <a:r>
              <a:rPr lang="pt-BR" sz="2400" dirty="0" err="1"/>
              <a:t>Começe</a:t>
            </a:r>
            <a:r>
              <a:rPr lang="pt-BR" sz="2400" dirty="0"/>
              <a:t> grande e termine pequeno.</a:t>
            </a:r>
          </a:p>
          <a:p>
            <a:pPr algn="l"/>
            <a:endParaRPr lang="pt-BR" sz="2400" dirty="0"/>
          </a:p>
          <a:p>
            <a:pPr algn="l"/>
            <a:endParaRPr lang="pt-BR" sz="2400" dirty="0"/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Ação para responder a necessidade do cliente:</a:t>
            </a:r>
          </a:p>
          <a:p>
            <a:pPr algn="l"/>
            <a:r>
              <a:rPr lang="pt-BR" sz="2400" dirty="0"/>
              <a:t>	</a:t>
            </a:r>
          </a:p>
          <a:p>
            <a:pPr algn="l"/>
            <a:r>
              <a:rPr lang="pt-BR" sz="2400" dirty="0"/>
              <a:t>	- </a:t>
            </a:r>
            <a:r>
              <a:rPr lang="pt-BR" sz="2400" b="1" dirty="0"/>
              <a:t>Ação:</a:t>
            </a:r>
            <a:r>
              <a:rPr lang="pt-BR" sz="2400" dirty="0"/>
              <a:t> O que pode ser feito, o que quero que seja feito?</a:t>
            </a:r>
          </a:p>
          <a:p>
            <a:pPr algn="l"/>
            <a:r>
              <a:rPr lang="pt-BR" sz="2400" dirty="0"/>
              <a:t>	- </a:t>
            </a:r>
            <a:r>
              <a:rPr lang="pt-BR" sz="2400" b="1" dirty="0"/>
              <a:t>Justificativa:</a:t>
            </a:r>
            <a:r>
              <a:rPr lang="pt-BR" sz="2400" dirty="0"/>
              <a:t> O motivo para se fazer isso</a:t>
            </a:r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	</a:t>
            </a:r>
          </a:p>
        </p:txBody>
      </p:sp>
      <p:pic>
        <p:nvPicPr>
          <p:cNvPr id="1026" name="Picture 2" descr="Histórias de Usuário vs Casos de uso: Prós e contras para o desenvolvimento  ágil">
            <a:extLst>
              <a:ext uri="{FF2B5EF4-FFF2-40B4-BE49-F238E27FC236}">
                <a16:creationId xmlns:a16="http://schemas.microsoft.com/office/drawing/2014/main" id="{ADBB9C1A-B870-45B7-BA27-31C03E8D1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85660"/>
            <a:ext cx="2270523" cy="223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94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EC6B47-D78A-4734-A6AD-8C9A2143AAAB}"/>
              </a:ext>
            </a:extLst>
          </p:cNvPr>
          <p:cNvSpPr txBox="1"/>
          <p:nvPr/>
        </p:nvSpPr>
        <p:spPr>
          <a:xfrm>
            <a:off x="0" y="0"/>
            <a:ext cx="48385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/>
              <a:t>Toda história deve responder ao INVEST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0AFF55C7-3B34-4498-904B-085AA1D89A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9CD56E0-57C2-4369-9806-0078255FFD7D}"/>
              </a:ext>
            </a:extLst>
          </p:cNvPr>
          <p:cNvSpPr txBox="1"/>
          <p:nvPr/>
        </p:nvSpPr>
        <p:spPr>
          <a:xfrm>
            <a:off x="0" y="1031825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INVEST</a:t>
            </a:r>
            <a:endParaRPr lang="pt-BR" dirty="0"/>
          </a:p>
          <a:p>
            <a:endParaRPr lang="pt-BR" dirty="0"/>
          </a:p>
          <a:p>
            <a:pPr marL="285750" indent="-285750">
              <a:buFontTx/>
              <a:buChar char="-"/>
            </a:pPr>
            <a:r>
              <a:rPr lang="pt-BR" b="1" dirty="0"/>
              <a:t>I</a:t>
            </a:r>
            <a:r>
              <a:rPr lang="pt-BR" dirty="0"/>
              <a:t>ndependentes: Uma estória é independente da outra, conseguindo gerar mais facilmente as sprints e os </a:t>
            </a:r>
            <a:r>
              <a:rPr lang="pt-BR" dirty="0" err="1"/>
              <a:t>MVPs</a:t>
            </a:r>
            <a:r>
              <a:rPr lang="pt-BR" dirty="0"/>
              <a:t>.</a:t>
            </a:r>
          </a:p>
          <a:p>
            <a:pPr marL="285750" indent="-285750">
              <a:buFontTx/>
              <a:buChar char="-"/>
            </a:pPr>
            <a:r>
              <a:rPr lang="pt-BR" b="1" dirty="0"/>
              <a:t>N</a:t>
            </a:r>
            <a:r>
              <a:rPr lang="pt-BR" dirty="0"/>
              <a:t>egociáveis: Como a metodologia do ágil, ser mais flexível a negociação com relação aos entregáveis, sendo possível negociar começar uma estória sem terminar outra.</a:t>
            </a:r>
          </a:p>
          <a:p>
            <a:pPr marL="285750" indent="-285750">
              <a:buFontTx/>
              <a:buChar char="-"/>
            </a:pPr>
            <a:r>
              <a:rPr lang="pt-BR" b="1" dirty="0"/>
              <a:t>V</a:t>
            </a:r>
            <a:r>
              <a:rPr lang="pt-BR" dirty="0"/>
              <a:t>alorosa: Demonstrar o quanto ela contribuí para o objetivo final do projeto</a:t>
            </a:r>
          </a:p>
          <a:p>
            <a:pPr marL="285750" indent="-285750">
              <a:buFontTx/>
              <a:buChar char="-"/>
            </a:pPr>
            <a:r>
              <a:rPr lang="pt-BR" b="1" dirty="0"/>
              <a:t>E</a:t>
            </a:r>
            <a:r>
              <a:rPr lang="pt-BR" dirty="0"/>
              <a:t>stimável: A estória tem que ser clara ao ponto de poder ser mensura em esforço para a entrega</a:t>
            </a:r>
          </a:p>
          <a:p>
            <a:pPr marL="285750" indent="-285750">
              <a:buFontTx/>
              <a:buChar char="-"/>
            </a:pPr>
            <a:r>
              <a:rPr lang="pt-BR" b="1" dirty="0" err="1"/>
              <a:t>S</a:t>
            </a:r>
            <a:r>
              <a:rPr lang="pt-BR" dirty="0" err="1"/>
              <a:t>mall</a:t>
            </a:r>
            <a:r>
              <a:rPr lang="pt-BR" dirty="0"/>
              <a:t>: </a:t>
            </a:r>
            <a:r>
              <a:rPr lang="pt-BR" dirty="0" err="1"/>
              <a:t>Small</a:t>
            </a:r>
            <a:r>
              <a:rPr lang="pt-BR" dirty="0"/>
              <a:t> em português é pequena. O </a:t>
            </a:r>
            <a:r>
              <a:rPr lang="pt-BR" dirty="0" err="1"/>
              <a:t>Small</a:t>
            </a:r>
            <a:r>
              <a:rPr lang="pt-BR" dirty="0"/>
              <a:t> é para demonstrar que uma estória tem que ser pequena ao nível de ser possível a entrega em uma Sprint.</a:t>
            </a:r>
          </a:p>
          <a:p>
            <a:pPr marL="285750" indent="-285750">
              <a:buFontTx/>
              <a:buChar char="-"/>
            </a:pPr>
            <a:r>
              <a:rPr lang="pt-BR" b="1" dirty="0"/>
              <a:t>T</a:t>
            </a:r>
            <a:r>
              <a:rPr lang="pt-BR" dirty="0"/>
              <a:t>estável: A estória além de ser </a:t>
            </a:r>
            <a:r>
              <a:rPr lang="pt-BR" dirty="0" err="1"/>
              <a:t>Small</a:t>
            </a:r>
            <a:r>
              <a:rPr lang="pt-BR" dirty="0"/>
              <a:t> para poder estar em uma Sprint é necessário que seja testada para permitir um feedback.</a:t>
            </a:r>
          </a:p>
        </p:txBody>
      </p:sp>
      <p:pic>
        <p:nvPicPr>
          <p:cNvPr id="11" name="Picture 4" descr="User Story: 08 dicas para criar BOAS estória de usuário">
            <a:extLst>
              <a:ext uri="{FF2B5EF4-FFF2-40B4-BE49-F238E27FC236}">
                <a16:creationId xmlns:a16="http://schemas.microsoft.com/office/drawing/2014/main" id="{8E8DD1E7-5092-4B5F-B051-6B6054A37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864" y="4797152"/>
            <a:ext cx="5820647" cy="19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E04F7BB-51BB-4682-84FE-A4C5A2F3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Profª Karina Paltrinieri</a:t>
            </a:r>
          </a:p>
        </p:txBody>
      </p:sp>
    </p:spTree>
    <p:extLst>
      <p:ext uri="{BB962C8B-B14F-4D97-AF65-F5344CB8AC3E}">
        <p14:creationId xmlns:p14="http://schemas.microsoft.com/office/powerpoint/2010/main" val="372856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EC6B47-D78A-4734-A6AD-8C9A2143AAAB}"/>
              </a:ext>
            </a:extLst>
          </p:cNvPr>
          <p:cNvSpPr txBox="1"/>
          <p:nvPr/>
        </p:nvSpPr>
        <p:spPr>
          <a:xfrm>
            <a:off x="0" y="0"/>
            <a:ext cx="46210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/>
              <a:t>Exemplo de projeto – </a:t>
            </a:r>
            <a:r>
              <a:rPr lang="pt-BR" sz="2200" b="1" dirty="0" err="1"/>
              <a:t>Product</a:t>
            </a:r>
            <a:r>
              <a:rPr lang="pt-BR" sz="2200" b="1" dirty="0"/>
              <a:t> backlog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0AFF55C7-3B34-4498-904B-085AA1D89A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9CD56E0-57C2-4369-9806-0078255FFD7D}"/>
              </a:ext>
            </a:extLst>
          </p:cNvPr>
          <p:cNvSpPr txBox="1"/>
          <p:nvPr/>
        </p:nvSpPr>
        <p:spPr>
          <a:xfrm>
            <a:off x="2445026" y="6550486"/>
            <a:ext cx="4788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Fonte: https://requisitos-2017-2-nubank.github.io/Nubank/siki/agil.html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E74561E-2B94-4DB2-A375-B158271A2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07456" y="856533"/>
            <a:ext cx="10225013" cy="3540871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C0498CF-0236-494F-83ED-B2D24F38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Profª Karina Paltrinieri</a:t>
            </a:r>
          </a:p>
        </p:txBody>
      </p:sp>
    </p:spTree>
    <p:extLst>
      <p:ext uri="{BB962C8B-B14F-4D97-AF65-F5344CB8AC3E}">
        <p14:creationId xmlns:p14="http://schemas.microsoft.com/office/powerpoint/2010/main" val="197448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EC6B47-D78A-4734-A6AD-8C9A2143AAAB}"/>
              </a:ext>
            </a:extLst>
          </p:cNvPr>
          <p:cNvSpPr txBox="1"/>
          <p:nvPr/>
        </p:nvSpPr>
        <p:spPr>
          <a:xfrm>
            <a:off x="0" y="34888"/>
            <a:ext cx="4621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Refinando a história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0AFF55C7-3B34-4498-904B-085AA1D89A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C0498CF-0236-494F-83ED-B2D24F38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67923"/>
            <a:ext cx="2895600" cy="365125"/>
          </a:xfrm>
        </p:spPr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2FF644-983D-D3B6-847E-661359D3BC54}"/>
              </a:ext>
            </a:extLst>
          </p:cNvPr>
          <p:cNvSpPr txBox="1"/>
          <p:nvPr/>
        </p:nvSpPr>
        <p:spPr>
          <a:xfrm>
            <a:off x="2517625" y="4713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Esferas envolvidas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BA709F-5DD8-2B4F-0E94-9256B039D9FE}"/>
              </a:ext>
            </a:extLst>
          </p:cNvPr>
          <p:cNvSpPr txBox="1"/>
          <p:nvPr/>
        </p:nvSpPr>
        <p:spPr>
          <a:xfrm>
            <a:off x="1403648" y="141277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Funcionais                                                      Não Funcionais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5842FE0-210D-4FA4-3DB2-6485D19B1667}"/>
              </a:ext>
            </a:extLst>
          </p:cNvPr>
          <p:cNvCxnSpPr>
            <a:cxnSpLocks/>
          </p:cNvCxnSpPr>
          <p:nvPr/>
        </p:nvCxnSpPr>
        <p:spPr>
          <a:xfrm>
            <a:off x="4067944" y="1597442"/>
            <a:ext cx="0" cy="4639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8710B6A1-2FBA-EF10-90D6-51BA7E21F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29" y="1922780"/>
            <a:ext cx="934852" cy="82614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41AE652-5672-12BC-3D04-917B63368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806" y="2889600"/>
            <a:ext cx="839812" cy="88780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B854BA4-79B3-D0DC-065F-D6271246B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038" y="3940409"/>
            <a:ext cx="850034" cy="81926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3467840-47A4-C936-AB49-53B32A840A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1626" y="2508711"/>
            <a:ext cx="589902" cy="81926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FE26FA9-05F2-A7FE-FAD0-FE9B97D81F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4708" y="4886527"/>
            <a:ext cx="815268" cy="81926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D294EF6-D6E7-8C91-E0C7-7853DE732D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5310" y="3523025"/>
            <a:ext cx="1094490" cy="948133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9EE9C6A0-900B-DF39-7971-98B51BAFBBAC}"/>
              </a:ext>
            </a:extLst>
          </p:cNvPr>
          <p:cNvSpPr txBox="1"/>
          <p:nvPr/>
        </p:nvSpPr>
        <p:spPr>
          <a:xfrm>
            <a:off x="153230" y="690503"/>
            <a:ext cx="899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História</a:t>
            </a:r>
            <a:r>
              <a:rPr lang="pt-BR" dirty="0"/>
              <a:t> - Eu como correntista, quero ver o saldo da minha conta, para fazer um pagamento.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FBA8949-B500-EDA9-D828-14F43A331BD3}"/>
              </a:ext>
            </a:extLst>
          </p:cNvPr>
          <p:cNvSpPr txBox="1"/>
          <p:nvPr/>
        </p:nvSpPr>
        <p:spPr>
          <a:xfrm>
            <a:off x="1795682" y="2139379"/>
            <a:ext cx="93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Usuário</a:t>
            </a:r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C83C179-2AD6-A4FB-A694-94470CA81FAD}"/>
              </a:ext>
            </a:extLst>
          </p:cNvPr>
          <p:cNvSpPr txBox="1"/>
          <p:nvPr/>
        </p:nvSpPr>
        <p:spPr>
          <a:xfrm>
            <a:off x="1800947" y="3102771"/>
            <a:ext cx="93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Ação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53FC3A5-5665-FA4D-4614-69E6C38486B3}"/>
              </a:ext>
            </a:extLst>
          </p:cNvPr>
          <p:cNvSpPr txBox="1"/>
          <p:nvPr/>
        </p:nvSpPr>
        <p:spPr>
          <a:xfrm>
            <a:off x="1843110" y="4066163"/>
            <a:ext cx="93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Dados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BB2619B-BE5C-AC14-52BC-DD980BA36F02}"/>
              </a:ext>
            </a:extLst>
          </p:cNvPr>
          <p:cNvSpPr txBox="1"/>
          <p:nvPr/>
        </p:nvSpPr>
        <p:spPr>
          <a:xfrm>
            <a:off x="1843111" y="5101722"/>
            <a:ext cx="114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Controle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1C9F8C6-5256-AB09-BB31-94CC04B0BAFB}"/>
              </a:ext>
            </a:extLst>
          </p:cNvPr>
          <p:cNvSpPr txBox="1"/>
          <p:nvPr/>
        </p:nvSpPr>
        <p:spPr>
          <a:xfrm>
            <a:off x="5753041" y="2704934"/>
            <a:ext cx="184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Interface</a:t>
            </a:r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EF99B04-697D-16EB-A230-43E253B2E2DE}"/>
              </a:ext>
            </a:extLst>
          </p:cNvPr>
          <p:cNvSpPr txBox="1"/>
          <p:nvPr/>
        </p:nvSpPr>
        <p:spPr>
          <a:xfrm>
            <a:off x="6019800" y="3786356"/>
            <a:ext cx="184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Qualidade</a:t>
            </a:r>
            <a:endParaRPr lang="pt-BR" dirty="0"/>
          </a:p>
        </p:txBody>
      </p:sp>
      <p:pic>
        <p:nvPicPr>
          <p:cNvPr id="31" name="Picture 2" descr="Histórias de Usuário vs Casos de uso: Prós e contras para o desenvolvimento  ágil">
            <a:extLst>
              <a:ext uri="{FF2B5EF4-FFF2-40B4-BE49-F238E27FC236}">
                <a16:creationId xmlns:a16="http://schemas.microsoft.com/office/drawing/2014/main" id="{F220779C-E274-45CC-DC58-E2449D6B4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38" y="4867778"/>
            <a:ext cx="1859923" cy="18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55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EC6B47-D78A-4734-A6AD-8C9A2143AAAB}"/>
              </a:ext>
            </a:extLst>
          </p:cNvPr>
          <p:cNvSpPr txBox="1"/>
          <p:nvPr/>
        </p:nvSpPr>
        <p:spPr>
          <a:xfrm>
            <a:off x="0" y="34888"/>
            <a:ext cx="4621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Refinando a história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0AFF55C7-3B34-4498-904B-085AA1D89A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C0498CF-0236-494F-83ED-B2D24F38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67923"/>
            <a:ext cx="2895600" cy="365125"/>
          </a:xfrm>
        </p:spPr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2FF644-983D-D3B6-847E-661359D3BC54}"/>
              </a:ext>
            </a:extLst>
          </p:cNvPr>
          <p:cNvSpPr txBox="1"/>
          <p:nvPr/>
        </p:nvSpPr>
        <p:spPr>
          <a:xfrm>
            <a:off x="2517625" y="4713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Quem são seus usuários?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8710B6A1-2FBA-EF10-90D6-51BA7E21F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29" y="1922780"/>
            <a:ext cx="934852" cy="826148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7FBA8949-B500-EDA9-D828-14F43A331BD3}"/>
              </a:ext>
            </a:extLst>
          </p:cNvPr>
          <p:cNvSpPr txBox="1"/>
          <p:nvPr/>
        </p:nvSpPr>
        <p:spPr>
          <a:xfrm>
            <a:off x="1795682" y="2139379"/>
            <a:ext cx="93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Usuário</a:t>
            </a:r>
            <a:endParaRPr lang="pt-BR" dirty="0"/>
          </a:p>
        </p:txBody>
      </p:sp>
      <p:pic>
        <p:nvPicPr>
          <p:cNvPr id="31" name="Picture 2" descr="Histórias de Usuário vs Casos de uso: Prós e contras para o desenvolvimento  ágil">
            <a:extLst>
              <a:ext uri="{FF2B5EF4-FFF2-40B4-BE49-F238E27FC236}">
                <a16:creationId xmlns:a16="http://schemas.microsoft.com/office/drawing/2014/main" id="{F220779C-E274-45CC-DC58-E2449D6B4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38" y="4867778"/>
            <a:ext cx="1859923" cy="18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D77006-BE46-A659-0244-2E4A16D2A266}"/>
              </a:ext>
            </a:extLst>
          </p:cNvPr>
          <p:cNvSpPr txBox="1"/>
          <p:nvPr/>
        </p:nvSpPr>
        <p:spPr>
          <a:xfrm>
            <a:off x="3225110" y="2748928"/>
            <a:ext cx="28392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B1D1EC-1982-C762-2E11-576E418A1217}"/>
              </a:ext>
            </a:extLst>
          </p:cNvPr>
          <p:cNvSpPr txBox="1"/>
          <p:nvPr/>
        </p:nvSpPr>
        <p:spPr>
          <a:xfrm>
            <a:off x="2730531" y="85216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PF ou PJ?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C90453-C79E-16CB-9D42-65100FBFCD81}"/>
              </a:ext>
            </a:extLst>
          </p:cNvPr>
          <p:cNvSpPr txBox="1"/>
          <p:nvPr/>
        </p:nvSpPr>
        <p:spPr>
          <a:xfrm>
            <a:off x="6064456" y="1311103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Novo, Atual, Antigo?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D32592-9DED-0BED-3459-0CE91A97F491}"/>
              </a:ext>
            </a:extLst>
          </p:cNvPr>
          <p:cNvSpPr txBox="1"/>
          <p:nvPr/>
        </p:nvSpPr>
        <p:spPr>
          <a:xfrm>
            <a:off x="287239" y="5546897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Tipo de empresa?</a:t>
            </a:r>
          </a:p>
        </p:txBody>
      </p:sp>
    </p:spTree>
    <p:extLst>
      <p:ext uri="{BB962C8B-B14F-4D97-AF65-F5344CB8AC3E}">
        <p14:creationId xmlns:p14="http://schemas.microsoft.com/office/powerpoint/2010/main" val="94105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CEEC6B47-D78A-4734-A6AD-8C9A2143AAAB}"/>
              </a:ext>
            </a:extLst>
          </p:cNvPr>
          <p:cNvSpPr txBox="1"/>
          <p:nvPr/>
        </p:nvSpPr>
        <p:spPr>
          <a:xfrm>
            <a:off x="0" y="34888"/>
            <a:ext cx="4621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/>
              <a:t>Refinando a história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0AFF55C7-3B34-4498-904B-085AA1D89A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C0498CF-0236-494F-83ED-B2D24F38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67923"/>
            <a:ext cx="2895600" cy="365125"/>
          </a:xfrm>
        </p:spPr>
        <p:txBody>
          <a:bodyPr/>
          <a:lstStyle/>
          <a:p>
            <a:r>
              <a:rPr lang="pt-BR" dirty="0"/>
              <a:t>Profª Karina Paltrinieri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52FF644-983D-D3B6-847E-661359D3BC54}"/>
              </a:ext>
            </a:extLst>
          </p:cNvPr>
          <p:cNvSpPr txBox="1"/>
          <p:nvPr/>
        </p:nvSpPr>
        <p:spPr>
          <a:xfrm>
            <a:off x="2517625" y="4713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O que eles irão fazer?</a:t>
            </a:r>
          </a:p>
        </p:txBody>
      </p:sp>
      <p:pic>
        <p:nvPicPr>
          <p:cNvPr id="31" name="Picture 2" descr="Histórias de Usuário vs Casos de uso: Prós e contras para o desenvolvimento  ágil">
            <a:extLst>
              <a:ext uri="{FF2B5EF4-FFF2-40B4-BE49-F238E27FC236}">
                <a16:creationId xmlns:a16="http://schemas.microsoft.com/office/drawing/2014/main" id="{F220779C-E274-45CC-DC58-E2449D6B4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38" y="4867778"/>
            <a:ext cx="1859923" cy="183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BD77006-BE46-A659-0244-2E4A16D2A266}"/>
              </a:ext>
            </a:extLst>
          </p:cNvPr>
          <p:cNvSpPr txBox="1"/>
          <p:nvPr/>
        </p:nvSpPr>
        <p:spPr>
          <a:xfrm>
            <a:off x="3225110" y="2748928"/>
            <a:ext cx="28392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  <a:p>
            <a:r>
              <a:rPr lang="pt-BR" dirty="0"/>
              <a:t>_______________________</a:t>
            </a:r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B1D1EC-1982-C762-2E11-576E418A1217}"/>
              </a:ext>
            </a:extLst>
          </p:cNvPr>
          <p:cNvSpPr txBox="1"/>
          <p:nvPr/>
        </p:nvSpPr>
        <p:spPr>
          <a:xfrm>
            <a:off x="2730531" y="85216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Conhecer a empresa?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FC90453-C79E-16CB-9D42-65100FBFCD81}"/>
              </a:ext>
            </a:extLst>
          </p:cNvPr>
          <p:cNvSpPr txBox="1"/>
          <p:nvPr/>
        </p:nvSpPr>
        <p:spPr>
          <a:xfrm>
            <a:off x="6064349" y="1287854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Pesquisar um produto?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DD32592-9DED-0BED-3459-0CE91A97F491}"/>
              </a:ext>
            </a:extLst>
          </p:cNvPr>
          <p:cNvSpPr txBox="1"/>
          <p:nvPr/>
        </p:nvSpPr>
        <p:spPr>
          <a:xfrm>
            <a:off x="287239" y="5546897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Resolver um problema?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9FD783-A3FE-57B7-F2B8-FC644798A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651" y="2040131"/>
            <a:ext cx="839812" cy="8878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47C5CF0-3BC1-7148-4581-E460A1154B12}"/>
              </a:ext>
            </a:extLst>
          </p:cNvPr>
          <p:cNvSpPr txBox="1"/>
          <p:nvPr/>
        </p:nvSpPr>
        <p:spPr>
          <a:xfrm>
            <a:off x="1802792" y="2253302"/>
            <a:ext cx="93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D0488C-E9D3-7A74-B9C6-620C07A8B77D}"/>
              </a:ext>
            </a:extLst>
          </p:cNvPr>
          <p:cNvSpPr txBox="1"/>
          <p:nvPr/>
        </p:nvSpPr>
        <p:spPr>
          <a:xfrm>
            <a:off x="6516216" y="308620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Fazer uma cotação?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9DD203-1092-75A8-558E-2782BB96566F}"/>
              </a:ext>
            </a:extLst>
          </p:cNvPr>
          <p:cNvSpPr txBox="1"/>
          <p:nvPr/>
        </p:nvSpPr>
        <p:spPr>
          <a:xfrm>
            <a:off x="40" y="3645786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2">
                    <a:lumMod val="50000"/>
                  </a:schemeClr>
                </a:solidFill>
              </a:rPr>
              <a:t>Encontrar situações similares?</a:t>
            </a:r>
          </a:p>
        </p:txBody>
      </p:sp>
    </p:spTree>
    <p:extLst>
      <p:ext uri="{BB962C8B-B14F-4D97-AF65-F5344CB8AC3E}">
        <p14:creationId xmlns:p14="http://schemas.microsoft.com/office/powerpoint/2010/main" val="2664884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485E5153EC1C4BBE7F115F6FBA4879" ma:contentTypeVersion="12" ma:contentTypeDescription="Create a new document." ma:contentTypeScope="" ma:versionID="2576173f1cbd8b7f78bc612b81ae955f">
  <xsd:schema xmlns:xsd="http://www.w3.org/2001/XMLSchema" xmlns:xs="http://www.w3.org/2001/XMLSchema" xmlns:p="http://schemas.microsoft.com/office/2006/metadata/properties" xmlns:ns2="43a0042c-e646-4e41-86b5-b9ac71f582ff" xmlns:ns3="dbff1aa9-29aa-433d-9d96-5825ace599da" targetNamespace="http://schemas.microsoft.com/office/2006/metadata/properties" ma:root="true" ma:fieldsID="83a7e1e5c5d1c0884d5af02adeed3c00" ns2:_="" ns3:_="">
    <xsd:import namespace="43a0042c-e646-4e41-86b5-b9ac71f582ff"/>
    <xsd:import namespace="dbff1aa9-29aa-433d-9d96-5825ace59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0042c-e646-4e41-86b5-b9ac71f582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ff1aa9-29aa-433d-9d96-5825ace59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a52ca12-52af-47d3-9ffb-dae695b6eae3}" ma:internalName="TaxCatchAll" ma:showField="CatchAllData" ma:web="dbff1aa9-29aa-433d-9d96-5825ace59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ff1aa9-29aa-433d-9d96-5825ace599da" xsi:nil="true"/>
    <lcf76f155ced4ddcb4097134ff3c332f xmlns="43a0042c-e646-4e41-86b5-b9ac71f582f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FE20BB7-D928-4CE4-99B6-B352728184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9492F9-62DF-4364-8A8C-F775BFC0ED1B}"/>
</file>

<file path=customXml/itemProps3.xml><?xml version="1.0" encoding="utf-8"?>
<ds:datastoreItem xmlns:ds="http://schemas.openxmlformats.org/officeDocument/2006/customXml" ds:itemID="{4131295C-E3C6-499E-A2E6-7BBACB4C9DE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52311</TotalTime>
  <Words>554</Words>
  <Application>Microsoft Macintosh PowerPoint</Application>
  <PresentationFormat>Apresentação na tela (4:3)</PresentationFormat>
  <Paragraphs>167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Gabriela Rodrigues Salomão</cp:lastModifiedBy>
  <cp:revision>370</cp:revision>
  <dcterms:created xsi:type="dcterms:W3CDTF">2018-08-18T04:32:45Z</dcterms:created>
  <dcterms:modified xsi:type="dcterms:W3CDTF">2024-10-02T19:09:26Z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ContentTypeId">
    <vt:lpwstr>0x01010009485E5153EC1C4BBE7F115F6FBA4879</vt:lpwstr>
  </property>
</Properties>
</file>