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entation.xml" ContentType="application/vnd.openxmlformats-officedocument.presentationml.presentation.main+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4" r:id="rId3"/>
    <p:sldMasterId id="2147483739" r:id="rId4"/>
  </p:sldMasterIdLst>
  <p:notesMasterIdLst>
    <p:notesMasterId r:id="rId22"/>
  </p:notesMasterIdLst>
  <p:sldIdLst>
    <p:sldId id="321" r:id="rId5"/>
    <p:sldId id="418" r:id="rId6"/>
    <p:sldId id="419" r:id="rId7"/>
    <p:sldId id="420" r:id="rId8"/>
    <p:sldId id="421" r:id="rId9"/>
    <p:sldId id="437" r:id="rId10"/>
    <p:sldId id="423" r:id="rId11"/>
    <p:sldId id="424" r:id="rId12"/>
    <p:sldId id="425" r:id="rId13"/>
    <p:sldId id="426" r:id="rId14"/>
    <p:sldId id="398" r:id="rId15"/>
    <p:sldId id="392" r:id="rId16"/>
    <p:sldId id="389" r:id="rId17"/>
    <p:sldId id="393" r:id="rId18"/>
    <p:sldId id="387" r:id="rId19"/>
    <p:sldId id="390" r:id="rId20"/>
    <p:sldId id="435" r:id="rId2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265D"/>
    <a:srgbClr val="EBAFB5"/>
    <a:srgbClr val="F34B77"/>
    <a:srgbClr val="020000"/>
    <a:srgbClr val="303030"/>
    <a:srgbClr val="F4D3D6"/>
    <a:srgbClr val="F9E8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661" autoAdjust="0"/>
  </p:normalViewPr>
  <p:slideViewPr>
    <p:cSldViewPr snapToGrid="0" snapToObjects="1">
      <p:cViewPr varScale="1">
        <p:scale>
          <a:sx n="102" d="100"/>
          <a:sy n="102" d="100"/>
        </p:scale>
        <p:origin x="1920" y="168"/>
      </p:cViewPr>
      <p:guideLst>
        <p:guide orient="horz" pos="2160"/>
        <p:guide pos="2880"/>
      </p:guideLst>
    </p:cSldViewPr>
  </p:slideViewPr>
  <p:notesTextViewPr>
    <p:cViewPr>
      <p:scale>
        <a:sx n="100" d="100"/>
        <a:sy n="100" d="100"/>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498697-E7EB-B84D-9726-13965ED94444}" type="datetimeFigureOut">
              <a:rPr lang="en-US" smtClean="0"/>
              <a:pPr/>
              <a:t>8/21/24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C6CD5E-26BD-9B45-BB2F-78648736C277}" type="slidenum">
              <a:rPr lang="en-US" smtClean="0"/>
              <a:pPr/>
              <a:t>‹nº›</a:t>
            </a:fld>
            <a:endParaRPr lang="en-US"/>
          </a:p>
        </p:txBody>
      </p:sp>
    </p:spTree>
    <p:extLst>
      <p:ext uri="{BB962C8B-B14F-4D97-AF65-F5344CB8AC3E}">
        <p14:creationId xmlns:p14="http://schemas.microsoft.com/office/powerpoint/2010/main" val="7992882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23529" y="44627"/>
            <a:ext cx="7272808" cy="720079"/>
          </a:xfrm>
        </p:spPr>
        <p:txBody>
          <a:bodyPr/>
          <a:lstStyle>
            <a:lvl1pPr>
              <a:defRPr baseline="0">
                <a:solidFill>
                  <a:schemeClr val="bg1"/>
                </a:solidFill>
              </a:defRPr>
            </a:lvl1pPr>
          </a:lstStyle>
          <a:p>
            <a:r>
              <a:rPr lang="pt-BR" dirty="0"/>
              <a:t>Slide 1</a:t>
            </a:r>
          </a:p>
        </p:txBody>
      </p:sp>
      <p:sp>
        <p:nvSpPr>
          <p:cNvPr id="3" name="Subtítulo 2"/>
          <p:cNvSpPr>
            <a:spLocks noGrp="1"/>
          </p:cNvSpPr>
          <p:nvPr>
            <p:ph type="subTitle" idx="1"/>
          </p:nvPr>
        </p:nvSpPr>
        <p:spPr>
          <a:xfrm>
            <a:off x="179512" y="908720"/>
            <a:ext cx="8712968" cy="5328592"/>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pt-B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22DC2E43-1104-4361-9C00-4DD9ABBC5D8F}" type="datetimeFigureOut">
              <a:rPr lang="pt-BR" smtClean="0"/>
              <a:pPr/>
              <a:t>21/08/2024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391182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22DC2E43-1104-4361-9C00-4DD9ABBC5D8F}" type="datetimeFigureOut">
              <a:rPr lang="pt-BR" smtClean="0"/>
              <a:pPr/>
              <a:t>21/08/2024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3114395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0825E-4A15-4D39-8176-1F07E904CB30}" type="datetimeFigureOut">
              <a:rPr lang="en-US" smtClean="0"/>
              <a:pPr/>
              <a:t>8/21/24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pPr/>
              <a:t>‹nº›</a:t>
            </a:fld>
            <a:endParaRPr lang="en-US"/>
          </a:p>
        </p:txBody>
      </p:sp>
    </p:spTree>
    <p:extLst>
      <p:ext uri="{BB962C8B-B14F-4D97-AF65-F5344CB8AC3E}">
        <p14:creationId xmlns:p14="http://schemas.microsoft.com/office/powerpoint/2010/main" val="1324629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22DC2E43-1104-4361-9C00-4DD9ABBC5D8F}" type="datetimeFigureOut">
              <a:rPr lang="pt-BR" smtClean="0"/>
              <a:pPr/>
              <a:t>21/08/2024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887339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22DC2E43-1104-4361-9C00-4DD9ABBC5D8F}" type="datetimeFigureOut">
              <a:rPr lang="pt-BR" smtClean="0"/>
              <a:pPr/>
              <a:t>21/08/2024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503752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2DC2E43-1104-4361-9C00-4DD9ABBC5D8F}" type="datetimeFigureOut">
              <a:rPr lang="pt-BR" smtClean="0"/>
              <a:pPr/>
              <a:t>21/08/2024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469876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2DC2E43-1104-4361-9C00-4DD9ABBC5D8F}" type="datetimeFigureOut">
              <a:rPr lang="pt-BR" smtClean="0"/>
              <a:pPr/>
              <a:t>21/08/2024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583356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udo_D">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Espaço Reservado para Conteúdo 2"/>
          <p:cNvSpPr>
            <a:spLocks noGrp="1"/>
          </p:cNvSpPr>
          <p:nvPr>
            <p:ph idx="1"/>
          </p:nvPr>
        </p:nvSpPr>
        <p:spPr>
          <a:xfrm>
            <a:off x="251521" y="908720"/>
            <a:ext cx="7632848" cy="5328592"/>
          </a:xfr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Número de Slide 5"/>
          <p:cNvSpPr>
            <a:spLocks noGrp="1"/>
          </p:cNvSpPr>
          <p:nvPr>
            <p:ph type="sldNum" sz="quarter" idx="12"/>
          </p:nvPr>
        </p:nvSpPr>
        <p:spPr/>
        <p:txBody>
          <a:bodyPr/>
          <a:lstStyle>
            <a:lvl1pPr>
              <a:defRPr sz="1200">
                <a:solidFill>
                  <a:schemeClr val="tx1"/>
                </a:solidFill>
              </a:defRPr>
            </a:lvl1pPr>
          </a:lstStyle>
          <a:p>
            <a:fld id="{8A4DB464-D8D8-41F6-9F38-5EDC4563F372}" type="slidenum">
              <a:rPr lang="pt-BR" smtClean="0"/>
              <a:pPr/>
              <a:t>‹nº›</a:t>
            </a:fld>
            <a:endParaRPr lang="pt-BR" dirty="0"/>
          </a:p>
        </p:txBody>
      </p:sp>
      <p:sp>
        <p:nvSpPr>
          <p:cNvPr id="5" name="Espaço Reservado para Texto 4"/>
          <p:cNvSpPr>
            <a:spLocks noGrp="1"/>
          </p:cNvSpPr>
          <p:nvPr>
            <p:ph type="body" sz="quarter" idx="13" hasCustomPrompt="1"/>
          </p:nvPr>
        </p:nvSpPr>
        <p:spPr>
          <a:xfrm>
            <a:off x="251521" y="44626"/>
            <a:ext cx="7704534" cy="575791"/>
          </a:xfrm>
        </p:spPr>
        <p:txBody>
          <a:bodyPr/>
          <a:lstStyle>
            <a:lvl1pPr marL="0" indent="0">
              <a:buNone/>
              <a:defRPr b="1">
                <a:effectLst/>
              </a:defRPr>
            </a:lvl1pPr>
          </a:lstStyle>
          <a:p>
            <a:pPr lvl="0"/>
            <a:r>
              <a:rPr lang="pt-BR" dirty="0"/>
              <a:t>Título</a:t>
            </a:r>
          </a:p>
        </p:txBody>
      </p:sp>
    </p:spTree>
    <p:extLst>
      <p:ext uri="{BB962C8B-B14F-4D97-AF65-F5344CB8AC3E}">
        <p14:creationId xmlns:p14="http://schemas.microsoft.com/office/powerpoint/2010/main" val="181766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las">
    <p:spTree>
      <p:nvGrpSpPr>
        <p:cNvPr id="1" name=""/>
        <p:cNvGrpSpPr/>
        <p:nvPr/>
      </p:nvGrpSpPr>
      <p:grpSpPr>
        <a:xfrm>
          <a:off x="0" y="0"/>
          <a:ext cx="0" cy="0"/>
          <a:chOff x="0" y="0"/>
          <a:chExt cx="0" cy="0"/>
        </a:xfrm>
      </p:grpSpPr>
      <p:sp>
        <p:nvSpPr>
          <p:cNvPr id="8" name="Espaço Reservado para Imagem 7"/>
          <p:cNvSpPr>
            <a:spLocks noGrp="1"/>
          </p:cNvSpPr>
          <p:nvPr>
            <p:ph type="pic" sz="quarter" idx="10"/>
          </p:nvPr>
        </p:nvSpPr>
        <p:spPr>
          <a:xfrm>
            <a:off x="0" y="0"/>
            <a:ext cx="9144000" cy="6858000"/>
          </a:xfrm>
        </p:spPr>
        <p:txBody>
          <a:bodyPr/>
          <a:lstStyle/>
          <a:p>
            <a:endParaRPr lang="pt-BR"/>
          </a:p>
        </p:txBody>
      </p:sp>
    </p:spTree>
    <p:extLst>
      <p:ext uri="{BB962C8B-B14F-4D97-AF65-F5344CB8AC3E}">
        <p14:creationId xmlns:p14="http://schemas.microsoft.com/office/powerpoint/2010/main" val="2225923287"/>
      </p:ext>
    </p:extLst>
  </p:cSld>
  <p:clrMapOvr>
    <a:masterClrMapping/>
  </p:clrMapOvr>
  <p:transition spd="med">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Quads Escuro MBA">
    <p:bg>
      <p:bgPr>
        <a:blipFill rotWithShape="1">
          <a:blip r:embed="rId2" cstate="prin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58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90501"/>
            <a:ext cx="7323138" cy="555625"/>
          </a:xfrm>
        </p:spPr>
        <p:txBody>
          <a:bodyPr/>
          <a:lstStyle/>
          <a:p>
            <a:r>
              <a:rPr lang="x-none"/>
              <a:t>Click to edit Master title style</a:t>
            </a:r>
            <a:endParaRPr lang="pt-BR"/>
          </a:p>
        </p:txBody>
      </p:sp>
    </p:spTree>
    <p:extLst>
      <p:ext uri="{BB962C8B-B14F-4D97-AF65-F5344CB8AC3E}">
        <p14:creationId xmlns:p14="http://schemas.microsoft.com/office/powerpoint/2010/main" val="154162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0" y="44625"/>
            <a:ext cx="7596336" cy="1224136"/>
          </a:xfrm>
        </p:spPr>
        <p:txBody>
          <a:bodyPr/>
          <a:lstStyle>
            <a:lvl1pPr>
              <a:defRPr>
                <a:solidFill>
                  <a:schemeClr val="bg1"/>
                </a:solidFill>
                <a:latin typeface="Arial" pitchFamily="34" charset="0"/>
                <a:cs typeface="Arial" pitchFamily="34" charset="0"/>
              </a:defRPr>
            </a:lvl1pPr>
          </a:lstStyle>
          <a:p>
            <a:r>
              <a:rPr lang="pt-BR" dirty="0"/>
              <a:t>Slide 2</a:t>
            </a:r>
          </a:p>
        </p:txBody>
      </p:sp>
      <p:sp>
        <p:nvSpPr>
          <p:cNvPr id="3" name="Subtítulo 2"/>
          <p:cNvSpPr>
            <a:spLocks noGrp="1"/>
          </p:cNvSpPr>
          <p:nvPr>
            <p:ph type="subTitle" idx="1"/>
          </p:nvPr>
        </p:nvSpPr>
        <p:spPr>
          <a:xfrm>
            <a:off x="1475657" y="1340768"/>
            <a:ext cx="6192688" cy="4104456"/>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619673" y="44625"/>
            <a:ext cx="6120680" cy="1008112"/>
          </a:xfrm>
        </p:spPr>
        <p:txBody>
          <a:bodyPr/>
          <a:lstStyle>
            <a:lvl1pPr>
              <a:defRPr>
                <a:solidFill>
                  <a:schemeClr val="bg1"/>
                </a:solidFill>
                <a:latin typeface="Arial" pitchFamily="34" charset="0"/>
                <a:cs typeface="Arial" pitchFamily="34" charset="0"/>
              </a:defRPr>
            </a:lvl1pPr>
          </a:lstStyle>
          <a:p>
            <a:r>
              <a:rPr lang="pt-BR" dirty="0"/>
              <a:t>Slide 3</a:t>
            </a:r>
          </a:p>
        </p:txBody>
      </p:sp>
      <p:sp>
        <p:nvSpPr>
          <p:cNvPr id="3" name="Subtítulo 2"/>
          <p:cNvSpPr>
            <a:spLocks noGrp="1"/>
          </p:cNvSpPr>
          <p:nvPr>
            <p:ph type="subTitle" idx="1"/>
          </p:nvPr>
        </p:nvSpPr>
        <p:spPr>
          <a:xfrm>
            <a:off x="1547664" y="1268760"/>
            <a:ext cx="6192688" cy="4176464"/>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B449D725-AF79-4FB6-8D02-83EAC61E3211}" type="datetimeFigureOut">
              <a:rPr lang="en-US" smtClean="0"/>
              <a:pPr/>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pPr/>
              <a:t>‹nº›</a:t>
            </a:fld>
            <a:endParaRPr lang="en-US"/>
          </a:p>
        </p:txBody>
      </p:sp>
    </p:spTree>
    <p:extLst>
      <p:ext uri="{BB962C8B-B14F-4D97-AF65-F5344CB8AC3E}">
        <p14:creationId xmlns:p14="http://schemas.microsoft.com/office/powerpoint/2010/main" val="61785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2DC2E43-1104-4361-9C00-4DD9ABBC5D8F}" type="datetimeFigureOut">
              <a:rPr lang="pt-BR" smtClean="0"/>
              <a:pPr/>
              <a:t>21/08/2024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45854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B449D725-AF79-4FB6-8D02-83EAC61E3211}" type="datetimeFigureOut">
              <a:rPr lang="en-US" smtClean="0"/>
              <a:pPr/>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pPr/>
              <a:t>‹nº›</a:t>
            </a:fld>
            <a:endParaRPr lang="en-US"/>
          </a:p>
        </p:txBody>
      </p:sp>
    </p:spTree>
    <p:extLst>
      <p:ext uri="{BB962C8B-B14F-4D97-AF65-F5344CB8AC3E}">
        <p14:creationId xmlns:p14="http://schemas.microsoft.com/office/powerpoint/2010/main" val="104382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22DC2E43-1104-4361-9C00-4DD9ABBC5D8F}" type="datetimeFigureOut">
              <a:rPr lang="pt-BR" smtClean="0"/>
              <a:pPr/>
              <a:t>21/08/2024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7382924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4.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C2E43-1104-4361-9C00-4DD9ABBC5D8F}" type="datetimeFigureOut">
              <a:rPr lang="pt-BR" smtClean="0"/>
              <a:pPr/>
              <a:t>21/08/2024</a:t>
            </a:fld>
            <a:endParaRPr lang="pt-BR"/>
          </a:p>
        </p:txBody>
      </p:sp>
      <p:sp>
        <p:nvSpPr>
          <p:cNvPr id="5" name="Espaço Reservado para Rodapé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B9FE3-D63C-4A40-B010-4651D12E128D}" type="slidenum">
              <a:rPr lang="pt-BR" smtClean="0"/>
              <a:pPr/>
              <a:t>‹nº›</a:t>
            </a:fld>
            <a:endParaRPr lang="pt-BR"/>
          </a:p>
        </p:txBody>
      </p:sp>
      <p:pic>
        <p:nvPicPr>
          <p:cNvPr id="2050" name="Picture 2" descr="K:\Júnior\B.I\FIAP Shift\Template 4.jpg"/>
          <p:cNvPicPr>
            <a:picLocks noChangeAspect="1" noChangeArrowheads="1"/>
          </p:cNvPicPr>
          <p:nvPr/>
        </p:nvPicPr>
        <p:blipFill>
          <a:blip r:embed="rId5" cstate="print"/>
          <a:srcRect/>
          <a:stretch>
            <a:fillRect/>
          </a:stretch>
        </p:blipFill>
        <p:spPr bwMode="auto">
          <a:xfrm>
            <a:off x="0" y="2"/>
            <a:ext cx="9144000" cy="6858001"/>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66E0A-C854-4299-A8D3-265B33E61F69}" type="datetimeFigureOut">
              <a:rPr lang="pt-BR" smtClean="0"/>
              <a:pPr/>
              <a:t>21/08/2024</a:t>
            </a:fld>
            <a:endParaRPr lang="pt-BR"/>
          </a:p>
        </p:txBody>
      </p:sp>
      <p:sp>
        <p:nvSpPr>
          <p:cNvPr id="5" name="Espaço Reservado para Rodapé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9B6C0-1EBF-4909-A23C-2B4E6C0F9776}" type="slidenum">
              <a:rPr lang="pt-BR" smtClean="0"/>
              <a:pPr/>
              <a:t>‹nº›</a:t>
            </a:fld>
            <a:endParaRPr lang="pt-BR"/>
          </a:p>
        </p:txBody>
      </p:sp>
      <p:pic>
        <p:nvPicPr>
          <p:cNvPr id="3074" name="Picture 2" descr="K:\Júnior\B.I\FIAP Shift\Template 2.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5FC2F-4F59-4DA4-9C31-80974F5350D2}" type="datetimeFigureOut">
              <a:rPr lang="pt-BR" smtClean="0"/>
              <a:pPr/>
              <a:t>21/08/2024</a:t>
            </a:fld>
            <a:endParaRPr lang="pt-BR"/>
          </a:p>
        </p:txBody>
      </p:sp>
      <p:sp>
        <p:nvSpPr>
          <p:cNvPr id="5" name="Espaço Reservado para Rodapé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BDE16-AB64-4071-8A5E-208E5097AA46}" type="slidenum">
              <a:rPr lang="pt-BR" smtClean="0"/>
              <a:pPr/>
              <a:t>‹nº›</a:t>
            </a:fld>
            <a:endParaRPr lang="pt-BR"/>
          </a:p>
        </p:txBody>
      </p:sp>
      <p:pic>
        <p:nvPicPr>
          <p:cNvPr id="4098" name="Picture 2" descr="K:\Júnior\B.I\FIAP Shift\Template 3.jpg"/>
          <p:cNvPicPr>
            <a:picLocks noChangeAspect="1" noChangeArrowheads="1"/>
          </p:cNvPicPr>
          <p:nvPr/>
        </p:nvPicPr>
        <p:blipFill>
          <a:blip r:embed="rId3" cstate="print"/>
          <a:srcRect/>
          <a:stretch>
            <a:fillRect/>
          </a:stretch>
        </p:blipFill>
        <p:spPr bwMode="auto">
          <a:xfrm>
            <a:off x="0" y="-99393"/>
            <a:ext cx="9276524" cy="6957393"/>
          </a:xfrm>
          <a:prstGeom prst="rect">
            <a:avLst/>
          </a:prstGeom>
          <a:noFill/>
        </p:spPr>
      </p:pic>
    </p:spTree>
  </p:cSld>
  <p:clrMap bg1="lt1" tx1="dk1" bg2="lt2" tx2="dk2" accent1="accent1" accent2="accent2" accent3="accent3" accent4="accent4" accent5="accent5" accent6="accent6" hlink="hlink" folHlink="folHlink"/>
  <p:sldLayoutIdLst>
    <p:sldLayoutId id="214748366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C2E43-1104-4361-9C00-4DD9ABBC5D8F}" type="datetimeFigureOut">
              <a:rPr lang="pt-BR" smtClean="0"/>
              <a:pPr/>
              <a:t>21/08/2024</a:t>
            </a:fld>
            <a:endParaRPr lang="pt-B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B9FE3-D63C-4A40-B010-4651D12E128D}" type="slidenum">
              <a:rPr lang="pt-BR" smtClean="0"/>
              <a:pPr/>
              <a:t>‹nº›</a:t>
            </a:fld>
            <a:endParaRPr lang="pt-BR"/>
          </a:p>
        </p:txBody>
      </p:sp>
    </p:spTree>
    <p:extLst>
      <p:ext uri="{BB962C8B-B14F-4D97-AF65-F5344CB8AC3E}">
        <p14:creationId xmlns:p14="http://schemas.microsoft.com/office/powerpoint/2010/main" val="337106221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3" r:id="rId13"/>
    <p:sldLayoutId id="2147483754"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emf"/><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emf"/><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FIAP-NOVO-2014-MAGENT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783125" y="1999290"/>
            <a:ext cx="3604019" cy="1051424"/>
          </a:xfrm>
          <a:prstGeom prst="rect">
            <a:avLst/>
          </a:prstGeom>
        </p:spPr>
      </p:pic>
    </p:spTree>
    <p:extLst>
      <p:ext uri="{BB962C8B-B14F-4D97-AF65-F5344CB8AC3E}">
        <p14:creationId xmlns:p14="http://schemas.microsoft.com/office/powerpoint/2010/main" val="141648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5134" y="329329"/>
            <a:ext cx="67943" cy="64770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7829017" y="329329"/>
            <a:ext cx="997107" cy="272893"/>
          </a:xfrm>
          <a:prstGeom prst="rect">
            <a:avLst/>
          </a:prstGeom>
        </p:spPr>
      </p:pic>
      <p:sp>
        <p:nvSpPr>
          <p:cNvPr id="9" name="TextBox 20"/>
          <p:cNvSpPr txBox="1">
            <a:spLocks noGrp="1"/>
          </p:cNvSpPr>
          <p:nvPr>
            <p:ph idx="1"/>
          </p:nvPr>
        </p:nvSpPr>
        <p:spPr>
          <a:xfrm>
            <a:off x="463076" y="415047"/>
            <a:ext cx="5712255" cy="646331"/>
          </a:xfrm>
          <a:prstGeom prst="rect">
            <a:avLst/>
          </a:prstGeom>
          <a:noFill/>
        </p:spPr>
        <p:txBody>
          <a:bodyPr wrap="square" rtlCol="0">
            <a:spAutoFit/>
          </a:bodyPr>
          <a:lstStyle/>
          <a:p>
            <a:pPr marL="0" indent="0">
              <a:lnSpc>
                <a:spcPct val="90000"/>
              </a:lnSpc>
              <a:buNone/>
            </a:pPr>
            <a:r>
              <a:rPr lang="pt-BR" sz="4000" b="1" dirty="0"/>
              <a:t>Sistemas Cyber-Físicos</a:t>
            </a:r>
            <a:endParaRPr lang="en-US" sz="4000" b="1" dirty="0">
              <a:latin typeface="Gotham-Book"/>
              <a:cs typeface="Gotham-Book"/>
            </a:endParaRPr>
          </a:p>
        </p:txBody>
      </p:sp>
      <p:sp>
        <p:nvSpPr>
          <p:cNvPr id="3" name="Retângulo 2"/>
          <p:cNvSpPr/>
          <p:nvPr/>
        </p:nvSpPr>
        <p:spPr>
          <a:xfrm>
            <a:off x="4183693" y="6673334"/>
            <a:ext cx="4960307" cy="215444"/>
          </a:xfrm>
          <a:prstGeom prst="rect">
            <a:avLst/>
          </a:prstGeom>
        </p:spPr>
        <p:txBody>
          <a:bodyPr wrap="square">
            <a:spAutoFit/>
          </a:bodyPr>
          <a:lstStyle/>
          <a:p>
            <a:pPr algn="r"/>
            <a:r>
              <a:rPr lang="pt-BR" sz="800" dirty="0"/>
              <a:t>https://www.ibm.com/developerworks/br/library/ba-cyber-physical-systems-and-smart-cities-iot/index.html</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8968" y="3986062"/>
            <a:ext cx="26193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1855" y="1352811"/>
            <a:ext cx="21336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tângulo 3"/>
          <p:cNvSpPr/>
          <p:nvPr/>
        </p:nvSpPr>
        <p:spPr>
          <a:xfrm>
            <a:off x="463077" y="1816274"/>
            <a:ext cx="5712254" cy="1503123"/>
          </a:xfrm>
          <a:prstGeom prst="rect">
            <a:avLst/>
          </a:prstGeom>
          <a:solidFill>
            <a:srgbClr val="30303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pt-BR" dirty="0"/>
              <a:t>São elementos de computação que se coordenam e </a:t>
            </a:r>
            <a:r>
              <a:rPr lang="pt-BR"/>
              <a:t>se comunicam </a:t>
            </a:r>
            <a:r>
              <a:rPr lang="pt-BR" dirty="0"/>
              <a:t>com sensores, que monitoram indicadores virtuais e físicos, e atuadores, que modificam o ambiente virtual e físico em que são executados. </a:t>
            </a:r>
          </a:p>
        </p:txBody>
      </p:sp>
      <p:sp>
        <p:nvSpPr>
          <p:cNvPr id="5" name="Retângulo de cantos arredondados 4"/>
          <p:cNvSpPr/>
          <p:nvPr/>
        </p:nvSpPr>
        <p:spPr>
          <a:xfrm>
            <a:off x="463077" y="3707704"/>
            <a:ext cx="5712254" cy="801666"/>
          </a:xfrm>
          <a:prstGeom prst="round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pt-BR" dirty="0">
                <a:solidFill>
                  <a:srgbClr val="020000"/>
                </a:solidFill>
              </a:rPr>
              <a:t>Os cyber-</a:t>
            </a:r>
            <a:r>
              <a:rPr lang="pt-BR" dirty="0" err="1">
                <a:solidFill>
                  <a:srgbClr val="020000"/>
                </a:solidFill>
              </a:rPr>
              <a:t>physical</a:t>
            </a:r>
            <a:r>
              <a:rPr lang="pt-BR" dirty="0">
                <a:solidFill>
                  <a:srgbClr val="020000"/>
                </a:solidFill>
              </a:rPr>
              <a:t> systems (</a:t>
            </a:r>
            <a:r>
              <a:rPr lang="pt-BR" dirty="0" err="1">
                <a:solidFill>
                  <a:srgbClr val="020000"/>
                </a:solidFill>
              </a:rPr>
              <a:t>CPSs</a:t>
            </a:r>
            <a:r>
              <a:rPr lang="pt-BR" dirty="0">
                <a:solidFill>
                  <a:srgbClr val="020000"/>
                </a:solidFill>
              </a:rPr>
              <a:t>) </a:t>
            </a:r>
            <a:r>
              <a:rPr lang="pt-BR" dirty="0">
                <a:solidFill>
                  <a:schemeClr val="tx1"/>
                </a:solidFill>
              </a:rPr>
              <a:t>costumam buscar controlar o ambiente de alguma maneira. </a:t>
            </a:r>
          </a:p>
        </p:txBody>
      </p:sp>
      <p:sp>
        <p:nvSpPr>
          <p:cNvPr id="18" name="Retângulo 17"/>
          <p:cNvSpPr/>
          <p:nvPr/>
        </p:nvSpPr>
        <p:spPr>
          <a:xfrm>
            <a:off x="395134" y="4857600"/>
            <a:ext cx="5712254" cy="1503123"/>
          </a:xfrm>
          <a:prstGeom prst="rect">
            <a:avLst/>
          </a:prstGeom>
          <a:solidFill>
            <a:srgbClr val="303030"/>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pt-BR" dirty="0" err="1"/>
              <a:t>CPSs</a:t>
            </a:r>
            <a:r>
              <a:rPr lang="pt-BR" dirty="0"/>
              <a:t> usam sensores para conectarem toda a inteligência distribuída no ambiente para obter um conhecimento mais profundo do ambiente, o que possibilita uma atuação mais precisa.</a:t>
            </a:r>
          </a:p>
        </p:txBody>
      </p:sp>
    </p:spTree>
    <p:extLst>
      <p:ext uri="{BB962C8B-B14F-4D97-AF65-F5344CB8AC3E}">
        <p14:creationId xmlns:p14="http://schemas.microsoft.com/office/powerpoint/2010/main" val="24553583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5134" y="329329"/>
            <a:ext cx="67943" cy="64770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7829017" y="329329"/>
            <a:ext cx="997107" cy="272893"/>
          </a:xfrm>
          <a:prstGeom prst="rect">
            <a:avLst/>
          </a:prstGeom>
        </p:spPr>
      </p:pic>
      <p:pic>
        <p:nvPicPr>
          <p:cNvPr id="3" name="Imagem 2"/>
          <p:cNvPicPr>
            <a:picLocks noChangeAspect="1"/>
          </p:cNvPicPr>
          <p:nvPr/>
        </p:nvPicPr>
        <p:blipFill>
          <a:blip r:embed="rId3"/>
          <a:stretch>
            <a:fillRect/>
          </a:stretch>
        </p:blipFill>
        <p:spPr>
          <a:xfrm>
            <a:off x="1011114" y="1397668"/>
            <a:ext cx="6884378" cy="4589585"/>
          </a:xfrm>
          <a:prstGeom prst="rect">
            <a:avLst/>
          </a:prstGeom>
        </p:spPr>
      </p:pic>
      <p:sp>
        <p:nvSpPr>
          <p:cNvPr id="11" name="Retângulo 10"/>
          <p:cNvSpPr/>
          <p:nvPr/>
        </p:nvSpPr>
        <p:spPr>
          <a:xfrm>
            <a:off x="463077" y="319659"/>
            <a:ext cx="6721712" cy="584775"/>
          </a:xfrm>
          <a:prstGeom prst="rect">
            <a:avLst/>
          </a:prstGeom>
        </p:spPr>
        <p:txBody>
          <a:bodyPr wrap="none">
            <a:spAutoFit/>
          </a:bodyPr>
          <a:lstStyle/>
          <a:p>
            <a:pPr lvl="0" algn="ctr" defTabSz="457200">
              <a:spcBef>
                <a:spcPct val="0"/>
              </a:spcBef>
              <a:defRPr/>
            </a:pPr>
            <a:r>
              <a:rPr lang="en-US" altLang="pt-BR" sz="3200" b="1" dirty="0" err="1"/>
              <a:t>Tecnologias</a:t>
            </a:r>
            <a:r>
              <a:rPr lang="en-US" altLang="pt-BR" sz="3200" b="1" dirty="0"/>
              <a:t> </a:t>
            </a:r>
            <a:r>
              <a:rPr lang="en-US" altLang="pt-BR" sz="3200" b="1" dirty="0" err="1"/>
              <a:t>Associadas</a:t>
            </a:r>
            <a:r>
              <a:rPr lang="en-US" altLang="pt-BR" sz="3200" b="1" dirty="0"/>
              <a:t> a </a:t>
            </a:r>
            <a:r>
              <a:rPr lang="en-US" altLang="pt-BR" sz="3200" b="1" dirty="0" err="1"/>
              <a:t>Indústria</a:t>
            </a:r>
            <a:r>
              <a:rPr lang="en-US" altLang="pt-BR" sz="3200" b="1" dirty="0"/>
              <a:t> 4.0 </a:t>
            </a:r>
            <a:endParaRPr lang="pt-BR" altLang="pt-BR" sz="3200" b="1" dirty="0"/>
          </a:p>
        </p:txBody>
      </p:sp>
    </p:spTree>
    <p:extLst>
      <p:ext uri="{BB962C8B-B14F-4D97-AF65-F5344CB8AC3E}">
        <p14:creationId xmlns:p14="http://schemas.microsoft.com/office/powerpoint/2010/main" val="7191665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589335" y="523433"/>
            <a:ext cx="45719" cy="486493"/>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2" name="Retângulo 1"/>
          <p:cNvSpPr/>
          <p:nvPr/>
        </p:nvSpPr>
        <p:spPr>
          <a:xfrm>
            <a:off x="635054" y="454485"/>
            <a:ext cx="5246373" cy="646331"/>
          </a:xfrm>
          <a:prstGeom prst="rect">
            <a:avLst/>
          </a:prstGeom>
        </p:spPr>
        <p:txBody>
          <a:bodyPr wrap="none">
            <a:spAutoFit/>
          </a:bodyPr>
          <a:lstStyle/>
          <a:p>
            <a:pPr lvl="0" algn="ctr" defTabSz="457200">
              <a:spcBef>
                <a:spcPct val="0"/>
              </a:spcBef>
              <a:defRPr/>
            </a:pPr>
            <a:r>
              <a:rPr lang="en-US" altLang="pt-BR" sz="3600" b="1" dirty="0" err="1"/>
              <a:t>Beneficios</a:t>
            </a:r>
            <a:r>
              <a:rPr lang="en-US" altLang="pt-BR" sz="3600" b="1" dirty="0"/>
              <a:t> da </a:t>
            </a:r>
            <a:r>
              <a:rPr lang="en-US" altLang="pt-BR" sz="3600" b="1" dirty="0" err="1"/>
              <a:t>Indústria</a:t>
            </a:r>
            <a:r>
              <a:rPr lang="en-US" altLang="pt-BR" sz="3600" b="1" dirty="0"/>
              <a:t> 4.0</a:t>
            </a:r>
            <a:endParaRPr lang="pt-BR" altLang="pt-BR" sz="3600" b="1" dirty="0"/>
          </a:p>
        </p:txBody>
      </p:sp>
      <p:sp>
        <p:nvSpPr>
          <p:cNvPr id="3" name="Retângulo 2"/>
          <p:cNvSpPr/>
          <p:nvPr/>
        </p:nvSpPr>
        <p:spPr>
          <a:xfrm>
            <a:off x="635054" y="1948449"/>
            <a:ext cx="5906022" cy="3416320"/>
          </a:xfrm>
          <a:prstGeom prst="rect">
            <a:avLst/>
          </a:prstGeom>
        </p:spPr>
        <p:txBody>
          <a:bodyPr wrap="square">
            <a:spAutoFit/>
          </a:bodyPr>
          <a:lstStyle/>
          <a:p>
            <a:pPr marL="285750" indent="-285750">
              <a:buFont typeface="Wingdings" panose="05000000000000000000" pitchFamily="2" charset="2"/>
              <a:buChar char="Ø"/>
            </a:pPr>
            <a:r>
              <a:rPr lang="pt-BR" sz="2400" dirty="0"/>
              <a:t>Redução de custos</a:t>
            </a:r>
          </a:p>
          <a:p>
            <a:pPr marL="285750" indent="-285750">
              <a:buFont typeface="Wingdings" panose="05000000000000000000" pitchFamily="2" charset="2"/>
              <a:buChar char="Ø"/>
            </a:pPr>
            <a:r>
              <a:rPr lang="pt-BR" sz="2400" dirty="0"/>
              <a:t>Economia de energia</a:t>
            </a:r>
          </a:p>
          <a:p>
            <a:pPr marL="285750" indent="-285750">
              <a:buFont typeface="Wingdings" panose="05000000000000000000" pitchFamily="2" charset="2"/>
              <a:buChar char="Ø"/>
            </a:pPr>
            <a:r>
              <a:rPr lang="pt-BR" sz="2400" dirty="0"/>
              <a:t>Aumento da segurança</a:t>
            </a:r>
          </a:p>
          <a:p>
            <a:pPr marL="285750" indent="-285750">
              <a:buFont typeface="Wingdings" panose="05000000000000000000" pitchFamily="2" charset="2"/>
              <a:buChar char="Ø"/>
            </a:pPr>
            <a:r>
              <a:rPr lang="pt-BR" sz="2400" dirty="0"/>
              <a:t>Conservação ambiental</a:t>
            </a:r>
          </a:p>
          <a:p>
            <a:pPr marL="285750" indent="-285750">
              <a:buFont typeface="Wingdings" panose="05000000000000000000" pitchFamily="2" charset="2"/>
              <a:buChar char="Ø"/>
            </a:pPr>
            <a:r>
              <a:rPr lang="pt-BR" sz="2400" dirty="0"/>
              <a:t>Redução de erros</a:t>
            </a:r>
          </a:p>
          <a:p>
            <a:pPr marL="285750" indent="-285750">
              <a:buFont typeface="Wingdings" panose="05000000000000000000" pitchFamily="2" charset="2"/>
              <a:buChar char="Ø"/>
            </a:pPr>
            <a:r>
              <a:rPr lang="pt-BR" sz="2400" dirty="0"/>
              <a:t>Fim do desperdício</a:t>
            </a:r>
          </a:p>
          <a:p>
            <a:pPr marL="285750" indent="-285750">
              <a:buFont typeface="Wingdings" panose="05000000000000000000" pitchFamily="2" charset="2"/>
              <a:buChar char="Ø"/>
            </a:pPr>
            <a:r>
              <a:rPr lang="pt-BR" sz="2400" dirty="0"/>
              <a:t>Transparência nos negócios</a:t>
            </a:r>
          </a:p>
          <a:p>
            <a:pPr marL="285750" indent="-285750">
              <a:buFont typeface="Wingdings" panose="05000000000000000000" pitchFamily="2" charset="2"/>
              <a:buChar char="Ø"/>
            </a:pPr>
            <a:r>
              <a:rPr lang="pt-BR" sz="2400" dirty="0"/>
              <a:t>Aumento da qualidade de vida</a:t>
            </a:r>
          </a:p>
          <a:p>
            <a:pPr marL="285750" indent="-285750">
              <a:buFont typeface="Wingdings" panose="05000000000000000000" pitchFamily="2" charset="2"/>
              <a:buChar char="Ø"/>
            </a:pPr>
            <a:r>
              <a:rPr lang="pt-BR" sz="2400" dirty="0"/>
              <a:t>Personalização e escala sem precedentes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0393" y="2313584"/>
            <a:ext cx="3400425"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867693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589335" y="523433"/>
            <a:ext cx="45719" cy="486493"/>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2" name="Retângulo 1"/>
          <p:cNvSpPr/>
          <p:nvPr/>
        </p:nvSpPr>
        <p:spPr>
          <a:xfrm>
            <a:off x="635054" y="484219"/>
            <a:ext cx="6622262" cy="584775"/>
          </a:xfrm>
          <a:prstGeom prst="rect">
            <a:avLst/>
          </a:prstGeom>
        </p:spPr>
        <p:txBody>
          <a:bodyPr wrap="none">
            <a:spAutoFit/>
          </a:bodyPr>
          <a:lstStyle/>
          <a:p>
            <a:pPr lvl="0" algn="ctr" defTabSz="457200">
              <a:spcBef>
                <a:spcPct val="0"/>
              </a:spcBef>
              <a:defRPr/>
            </a:pPr>
            <a:r>
              <a:rPr lang="en-US" altLang="pt-BR" sz="3200" b="1" dirty="0" err="1"/>
              <a:t>Impactos</a:t>
            </a:r>
            <a:r>
              <a:rPr lang="en-US" altLang="pt-BR" sz="3200" b="1" dirty="0"/>
              <a:t> </a:t>
            </a:r>
            <a:r>
              <a:rPr lang="en-US" altLang="pt-BR" sz="3200" b="1" dirty="0" err="1"/>
              <a:t>Esperados</a:t>
            </a:r>
            <a:r>
              <a:rPr lang="en-US" altLang="pt-BR" sz="3200" b="1" dirty="0"/>
              <a:t> pela </a:t>
            </a:r>
            <a:r>
              <a:rPr lang="en-US" altLang="pt-BR" sz="3200" b="1" dirty="0" err="1"/>
              <a:t>Indústria</a:t>
            </a:r>
            <a:r>
              <a:rPr lang="en-US" altLang="pt-BR" sz="3200" b="1" dirty="0"/>
              <a:t> 4.0</a:t>
            </a:r>
            <a:endParaRPr lang="pt-BR" altLang="pt-BR" sz="3200" b="1" dirty="0"/>
          </a:p>
        </p:txBody>
      </p:sp>
      <p:sp>
        <p:nvSpPr>
          <p:cNvPr id="6" name="Retângulo de cantos arredondados 5"/>
          <p:cNvSpPr/>
          <p:nvPr/>
        </p:nvSpPr>
        <p:spPr>
          <a:xfrm>
            <a:off x="765896" y="2201790"/>
            <a:ext cx="7612207" cy="3334713"/>
          </a:xfrm>
          <a:prstGeom prst="roundRect">
            <a:avLst/>
          </a:prstGeom>
          <a:solidFill>
            <a:schemeClr val="bg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pt-BR" sz="2000" b="1" dirty="0"/>
              <a:t> </a:t>
            </a:r>
          </a:p>
          <a:p>
            <a:pPr algn="just"/>
            <a:r>
              <a:rPr lang="pt-BR" sz="2000" b="1" dirty="0"/>
              <a:t>A proposta da Indústria 4.0 </a:t>
            </a:r>
            <a:r>
              <a:rPr lang="pt-BR" sz="2000" b="1" dirty="0">
                <a:solidFill>
                  <a:schemeClr val="tx1"/>
                </a:solidFill>
              </a:rPr>
              <a:t>não é substituir a mão de obra humana</a:t>
            </a:r>
            <a:r>
              <a:rPr lang="pt-BR" sz="2000" b="1" dirty="0"/>
              <a:t>, mas sim torná-la mais inteligente. A ideia é que as máquinas possam cuidar das atividades pesadas e/ou repetitivas enquanto as pessoas se dedicam a atividades motoras e detalhadas que requerem atenção e discernimento. </a:t>
            </a:r>
          </a:p>
          <a:p>
            <a:pPr algn="just"/>
            <a:endParaRPr lang="pt-BR" sz="2000" b="1" dirty="0"/>
          </a:p>
          <a:p>
            <a:pPr algn="just"/>
            <a:r>
              <a:rPr lang="pt-BR" sz="2000" b="1" dirty="0">
                <a:solidFill>
                  <a:schemeClr val="tx1"/>
                </a:solidFill>
              </a:rPr>
              <a:t>É importante que, como as empresas, os funcionários busquem estudar e se atualizar para saber lidar com a chegada dessas inovações.</a:t>
            </a:r>
          </a:p>
        </p:txBody>
      </p:sp>
      <p:sp>
        <p:nvSpPr>
          <p:cNvPr id="7" name="Retângulo 6"/>
          <p:cNvSpPr/>
          <p:nvPr/>
        </p:nvSpPr>
        <p:spPr>
          <a:xfrm>
            <a:off x="4571999" y="6611779"/>
            <a:ext cx="4572000" cy="246221"/>
          </a:xfrm>
          <a:prstGeom prst="rect">
            <a:avLst/>
          </a:prstGeom>
        </p:spPr>
        <p:txBody>
          <a:bodyPr>
            <a:spAutoFit/>
          </a:bodyPr>
          <a:lstStyle/>
          <a:p>
            <a:r>
              <a:rPr lang="pt-BR" sz="1000" dirty="0"/>
              <a:t>https://blog.truckpad.com.br/tecnologia/vantagens-e-aplicacoes-da-industria-4-0/</a:t>
            </a:r>
          </a:p>
        </p:txBody>
      </p:sp>
    </p:spTree>
    <p:extLst>
      <p:ext uri="{BB962C8B-B14F-4D97-AF65-F5344CB8AC3E}">
        <p14:creationId xmlns:p14="http://schemas.microsoft.com/office/powerpoint/2010/main" val="25749503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589335" y="523433"/>
            <a:ext cx="45719" cy="486493"/>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2" name="Retângulo 1"/>
          <p:cNvSpPr/>
          <p:nvPr/>
        </p:nvSpPr>
        <p:spPr>
          <a:xfrm>
            <a:off x="760960" y="484219"/>
            <a:ext cx="6370462" cy="584775"/>
          </a:xfrm>
          <a:prstGeom prst="rect">
            <a:avLst/>
          </a:prstGeom>
        </p:spPr>
        <p:txBody>
          <a:bodyPr wrap="none">
            <a:spAutoFit/>
          </a:bodyPr>
          <a:lstStyle/>
          <a:p>
            <a:pPr lvl="0" algn="ctr" defTabSz="457200">
              <a:spcBef>
                <a:spcPct val="0"/>
              </a:spcBef>
              <a:defRPr/>
            </a:pPr>
            <a:r>
              <a:rPr lang="en-US" altLang="pt-BR" sz="3200" b="1" dirty="0"/>
              <a:t>O Novo </a:t>
            </a:r>
            <a:r>
              <a:rPr lang="en-US" altLang="pt-BR" sz="3200" b="1" dirty="0" err="1"/>
              <a:t>Profissional</a:t>
            </a:r>
            <a:r>
              <a:rPr lang="en-US" altLang="pt-BR" sz="3200" b="1" dirty="0"/>
              <a:t> da  </a:t>
            </a:r>
            <a:r>
              <a:rPr lang="en-US" altLang="pt-BR" sz="3200" b="1" dirty="0" err="1"/>
              <a:t>Indústria</a:t>
            </a:r>
            <a:r>
              <a:rPr lang="en-US" altLang="pt-BR" sz="3200" b="1" dirty="0"/>
              <a:t> 4.0</a:t>
            </a:r>
            <a:endParaRPr lang="pt-BR" altLang="pt-BR" sz="32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84" y="1068994"/>
            <a:ext cx="7870232"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tângulo 2"/>
          <p:cNvSpPr/>
          <p:nvPr/>
        </p:nvSpPr>
        <p:spPr>
          <a:xfrm>
            <a:off x="760960" y="3340262"/>
            <a:ext cx="7999858" cy="923330"/>
          </a:xfrm>
          <a:prstGeom prst="rect">
            <a:avLst/>
          </a:prstGeom>
        </p:spPr>
        <p:txBody>
          <a:bodyPr wrap="square">
            <a:spAutoFit/>
          </a:bodyPr>
          <a:lstStyle/>
          <a:p>
            <a:r>
              <a:rPr lang="pt-BR" dirty="0"/>
              <a:t>Esse conceito deve se espalhar por outros países. O perfil da mão de obra deve mudar totalmente. “Quem quiser trabalhar nas fábricas do futuro terá de desenvolver habilidades técnicas e interpessoais bem específicas”</a:t>
            </a:r>
          </a:p>
        </p:txBody>
      </p:sp>
      <p:sp>
        <p:nvSpPr>
          <p:cNvPr id="4" name="Retângulo 3"/>
          <p:cNvSpPr/>
          <p:nvPr/>
        </p:nvSpPr>
        <p:spPr>
          <a:xfrm>
            <a:off x="760960" y="4386691"/>
            <a:ext cx="5364267" cy="2031325"/>
          </a:xfrm>
          <a:prstGeom prst="rect">
            <a:avLst/>
          </a:prstGeom>
        </p:spPr>
        <p:txBody>
          <a:bodyPr wrap="square">
            <a:spAutoFit/>
          </a:bodyPr>
          <a:lstStyle/>
          <a:p>
            <a:r>
              <a:rPr lang="pt-BR" dirty="0"/>
              <a:t>Quatro características que os profissionais técnicos precisarão desenvolver.</a:t>
            </a:r>
          </a:p>
          <a:p>
            <a:endParaRPr lang="pt-BR" b="1" dirty="0"/>
          </a:p>
          <a:p>
            <a:pPr marL="342900" indent="-342900">
              <a:buAutoNum type="arabicPeriod"/>
            </a:pPr>
            <a:r>
              <a:rPr lang="pt-BR" b="1" dirty="0"/>
              <a:t>Formação multidisciplinar</a:t>
            </a:r>
          </a:p>
          <a:p>
            <a:pPr marL="342900" indent="-342900">
              <a:buAutoNum type="arabicPeriod"/>
            </a:pPr>
            <a:r>
              <a:rPr lang="pt-BR" b="1" dirty="0"/>
              <a:t>Capacidade de adaptação</a:t>
            </a:r>
          </a:p>
          <a:p>
            <a:pPr marL="342900" indent="-342900">
              <a:buAutoNum type="arabicPeriod"/>
            </a:pPr>
            <a:r>
              <a:rPr lang="pt-BR" b="1" dirty="0"/>
              <a:t>Senso de urgência</a:t>
            </a:r>
          </a:p>
          <a:p>
            <a:pPr marL="342900" indent="-342900">
              <a:buAutoNum type="arabicPeriod"/>
            </a:pPr>
            <a:r>
              <a:rPr lang="pt-BR" b="1" dirty="0"/>
              <a:t>Bom relacionamento</a:t>
            </a:r>
            <a:endParaRPr lang="pt-BR" dirty="0"/>
          </a:p>
        </p:txBody>
      </p:sp>
      <p:sp>
        <p:nvSpPr>
          <p:cNvPr id="5" name="Retângulo 4"/>
          <p:cNvSpPr/>
          <p:nvPr/>
        </p:nvSpPr>
        <p:spPr>
          <a:xfrm>
            <a:off x="4572000" y="6611779"/>
            <a:ext cx="4572000" cy="246221"/>
          </a:xfrm>
          <a:prstGeom prst="rect">
            <a:avLst/>
          </a:prstGeom>
        </p:spPr>
        <p:txBody>
          <a:bodyPr>
            <a:spAutoFit/>
          </a:bodyPr>
          <a:lstStyle/>
          <a:p>
            <a:pPr algn="r"/>
            <a:r>
              <a:rPr lang="pt-BR" sz="1000" dirty="0"/>
              <a:t>https://exame.abril.com.br/tecnologia/industria-4-0-exigira-um-novo-profissional/</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482" y="4263592"/>
            <a:ext cx="2339098" cy="1754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555433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589335" y="523433"/>
            <a:ext cx="45719" cy="486493"/>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2" name="Retângulo 1"/>
          <p:cNvSpPr/>
          <p:nvPr/>
        </p:nvSpPr>
        <p:spPr>
          <a:xfrm>
            <a:off x="783903" y="484219"/>
            <a:ext cx="3368423" cy="584775"/>
          </a:xfrm>
          <a:prstGeom prst="rect">
            <a:avLst/>
          </a:prstGeom>
        </p:spPr>
        <p:txBody>
          <a:bodyPr wrap="none">
            <a:spAutoFit/>
          </a:bodyPr>
          <a:lstStyle/>
          <a:p>
            <a:pPr lvl="0" algn="ctr" defTabSz="457200">
              <a:spcBef>
                <a:spcPct val="0"/>
              </a:spcBef>
              <a:defRPr/>
            </a:pPr>
            <a:r>
              <a:rPr lang="en-US" altLang="pt-BR" sz="3200" b="1" dirty="0"/>
              <a:t>Cases </a:t>
            </a:r>
            <a:r>
              <a:rPr lang="en-US" altLang="pt-BR" sz="3200" b="1" dirty="0" err="1"/>
              <a:t>Industria</a:t>
            </a:r>
            <a:r>
              <a:rPr lang="en-US" altLang="pt-BR" sz="3200" b="1" dirty="0"/>
              <a:t> 4.0</a:t>
            </a:r>
            <a:endParaRPr lang="pt-BR" altLang="pt-BR" sz="3200" b="1" dirty="0"/>
          </a:p>
        </p:txBody>
      </p:sp>
      <p:sp>
        <p:nvSpPr>
          <p:cNvPr id="9" name="Retângulo 8"/>
          <p:cNvSpPr/>
          <p:nvPr/>
        </p:nvSpPr>
        <p:spPr>
          <a:xfrm>
            <a:off x="4503107" y="6642556"/>
            <a:ext cx="4572000" cy="215444"/>
          </a:xfrm>
          <a:prstGeom prst="rect">
            <a:avLst/>
          </a:prstGeom>
        </p:spPr>
        <p:txBody>
          <a:bodyPr>
            <a:spAutoFit/>
          </a:bodyPr>
          <a:lstStyle/>
          <a:p>
            <a:pPr algn="r"/>
            <a:r>
              <a:rPr lang="pt-BR" sz="800" dirty="0"/>
              <a:t>http://www.portaldaindustria.com.br/publicacoes/2016/8/desafios-para-industria-40-no-brasil/</a:t>
            </a:r>
          </a:p>
        </p:txBody>
      </p:sp>
      <p:pic>
        <p:nvPicPr>
          <p:cNvPr id="3" name="Imagem 2"/>
          <p:cNvPicPr>
            <a:picLocks noChangeAspect="1"/>
          </p:cNvPicPr>
          <p:nvPr/>
        </p:nvPicPr>
        <p:blipFill>
          <a:blip r:embed="rId3"/>
          <a:stretch>
            <a:fillRect/>
          </a:stretch>
        </p:blipFill>
        <p:spPr>
          <a:xfrm>
            <a:off x="1047750" y="2043112"/>
            <a:ext cx="7048500" cy="2771775"/>
          </a:xfrm>
          <a:prstGeom prst="rect">
            <a:avLst/>
          </a:prstGeom>
        </p:spPr>
      </p:pic>
    </p:spTree>
    <p:extLst>
      <p:ext uri="{BB962C8B-B14F-4D97-AF65-F5344CB8AC3E}">
        <p14:creationId xmlns:p14="http://schemas.microsoft.com/office/powerpoint/2010/main" val="8162876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589335" y="523433"/>
            <a:ext cx="45719" cy="486493"/>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2" name="Retângulo 1"/>
          <p:cNvSpPr/>
          <p:nvPr/>
        </p:nvSpPr>
        <p:spPr>
          <a:xfrm>
            <a:off x="635054" y="484219"/>
            <a:ext cx="6556603" cy="584775"/>
          </a:xfrm>
          <a:prstGeom prst="rect">
            <a:avLst/>
          </a:prstGeom>
        </p:spPr>
        <p:txBody>
          <a:bodyPr wrap="none">
            <a:spAutoFit/>
          </a:bodyPr>
          <a:lstStyle/>
          <a:p>
            <a:pPr lvl="0" algn="ctr" defTabSz="457200">
              <a:spcBef>
                <a:spcPct val="0"/>
              </a:spcBef>
              <a:defRPr/>
            </a:pPr>
            <a:r>
              <a:rPr lang="en-US" altLang="pt-BR" sz="3200" b="1" dirty="0"/>
              <a:t>Case </a:t>
            </a:r>
            <a:r>
              <a:rPr lang="en-US" altLang="pt-BR" sz="3200" b="1" dirty="0" err="1"/>
              <a:t>Cadeia</a:t>
            </a:r>
            <a:r>
              <a:rPr lang="en-US" altLang="pt-BR" sz="3200" b="1" dirty="0"/>
              <a:t> de Valor </a:t>
            </a:r>
            <a:r>
              <a:rPr lang="en-US" altLang="pt-BR" sz="3200" b="1" dirty="0" err="1"/>
              <a:t>na</a:t>
            </a:r>
            <a:r>
              <a:rPr lang="en-US" altLang="pt-BR" sz="3200" b="1" dirty="0"/>
              <a:t>  </a:t>
            </a:r>
            <a:r>
              <a:rPr lang="en-US" altLang="pt-BR" sz="3200" b="1" dirty="0" err="1"/>
              <a:t>Indústria</a:t>
            </a:r>
            <a:r>
              <a:rPr lang="en-US" altLang="pt-BR" sz="3200" b="1" dirty="0"/>
              <a:t> 4.0</a:t>
            </a:r>
            <a:endParaRPr lang="pt-BR" altLang="pt-BR" sz="3200" b="1"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04" y="2552571"/>
            <a:ext cx="8549581" cy="3588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tângulo 2"/>
          <p:cNvSpPr/>
          <p:nvPr/>
        </p:nvSpPr>
        <p:spPr>
          <a:xfrm>
            <a:off x="501041" y="6596390"/>
            <a:ext cx="4341986" cy="261610"/>
          </a:xfrm>
          <a:prstGeom prst="rect">
            <a:avLst/>
          </a:prstGeom>
        </p:spPr>
        <p:txBody>
          <a:bodyPr wrap="square">
            <a:spAutoFit/>
          </a:bodyPr>
          <a:lstStyle/>
          <a:p>
            <a:pPr algn="r"/>
            <a:r>
              <a:rPr lang="pt-BR" sz="1050" dirty="0"/>
              <a:t>http://www.logiquesistemas.com.br/blog/beneficios-da-industria-40/</a:t>
            </a:r>
          </a:p>
        </p:txBody>
      </p:sp>
      <p:sp>
        <p:nvSpPr>
          <p:cNvPr id="5" name="Fluxograma: Processo alternativo 4"/>
          <p:cNvSpPr/>
          <p:nvPr/>
        </p:nvSpPr>
        <p:spPr>
          <a:xfrm>
            <a:off x="501041" y="1352811"/>
            <a:ext cx="8259777" cy="901874"/>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pt-BR" b="1" dirty="0"/>
              <a:t>O conceito de Indústria 4.0, contudo, vai além da integração dos processos associados à produção e distribuição, envolvendo, também, todas as diversas etapas da cadeia de valor: do desenvolvimento de novos produtos a serviços. </a:t>
            </a:r>
          </a:p>
        </p:txBody>
      </p:sp>
      <p:sp>
        <p:nvSpPr>
          <p:cNvPr id="13" name="Retângulo 12"/>
          <p:cNvSpPr/>
          <p:nvPr/>
        </p:nvSpPr>
        <p:spPr>
          <a:xfrm>
            <a:off x="4503107" y="6542529"/>
            <a:ext cx="4572000" cy="369332"/>
          </a:xfrm>
          <a:prstGeom prst="rect">
            <a:avLst/>
          </a:prstGeom>
        </p:spPr>
        <p:txBody>
          <a:bodyPr>
            <a:spAutoFit/>
          </a:bodyPr>
          <a:lstStyle/>
          <a:p>
            <a:pPr algn="r"/>
            <a:r>
              <a:rPr lang="pt-BR" sz="900" dirty="0"/>
              <a:t>http://www.portaldaindustria.com.br/publicacoes/2016/8/desafios-para-industria-40-no-brasil/</a:t>
            </a:r>
          </a:p>
        </p:txBody>
      </p:sp>
    </p:spTree>
    <p:extLst>
      <p:ext uri="{BB962C8B-B14F-4D97-AF65-F5344CB8AC3E}">
        <p14:creationId xmlns:p14="http://schemas.microsoft.com/office/powerpoint/2010/main" val="427687475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589335" y="523433"/>
            <a:ext cx="45719" cy="134122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5629" y="2359545"/>
            <a:ext cx="4978248" cy="3986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tângulo 7">
            <a:extLst>
              <a:ext uri="{FF2B5EF4-FFF2-40B4-BE49-F238E27FC236}">
                <a16:creationId xmlns:a16="http://schemas.microsoft.com/office/drawing/2014/main" id="{767FBD32-90A3-46D4-8AB9-91BABEBD1326}"/>
              </a:ext>
            </a:extLst>
          </p:cNvPr>
          <p:cNvSpPr/>
          <p:nvPr/>
        </p:nvSpPr>
        <p:spPr>
          <a:xfrm>
            <a:off x="755538" y="389729"/>
            <a:ext cx="7381911" cy="1569660"/>
          </a:xfrm>
          <a:prstGeom prst="rect">
            <a:avLst/>
          </a:prstGeom>
        </p:spPr>
        <p:txBody>
          <a:bodyPr wrap="square">
            <a:spAutoFit/>
          </a:bodyPr>
          <a:lstStyle/>
          <a:p>
            <a:pPr lvl="0" algn="ctr" defTabSz="457200">
              <a:spcBef>
                <a:spcPct val="0"/>
              </a:spcBef>
              <a:defRPr/>
            </a:pPr>
            <a:r>
              <a:rPr lang="en-US" altLang="pt-BR" sz="4800" b="1" dirty="0" err="1"/>
              <a:t>Até</a:t>
            </a:r>
            <a:r>
              <a:rPr lang="en-US" altLang="pt-BR" sz="4800" b="1" dirty="0"/>
              <a:t>  </a:t>
            </a:r>
            <a:r>
              <a:rPr lang="en-US" altLang="pt-BR" sz="4800" b="1" dirty="0" err="1"/>
              <a:t>aqui</a:t>
            </a:r>
            <a:r>
              <a:rPr lang="en-US" altLang="pt-BR" sz="4800" b="1" dirty="0"/>
              <a:t> </a:t>
            </a:r>
            <a:r>
              <a:rPr lang="en-US" altLang="pt-BR" sz="4800" b="1" dirty="0" err="1"/>
              <a:t>alguém</a:t>
            </a:r>
            <a:r>
              <a:rPr lang="en-US" altLang="pt-BR" sz="4800" b="1" dirty="0"/>
              <a:t> </a:t>
            </a:r>
            <a:r>
              <a:rPr lang="en-US" altLang="pt-BR" sz="4800" b="1" dirty="0" err="1"/>
              <a:t>tem</a:t>
            </a:r>
            <a:r>
              <a:rPr lang="en-US" altLang="pt-BR" sz="4800" b="1" dirty="0"/>
              <a:t> </a:t>
            </a:r>
            <a:r>
              <a:rPr lang="en-US" altLang="pt-BR" sz="4800" b="1" dirty="0" err="1"/>
              <a:t>alguma</a:t>
            </a:r>
            <a:r>
              <a:rPr lang="en-US" altLang="pt-BR" sz="4800" b="1" dirty="0"/>
              <a:t> </a:t>
            </a:r>
            <a:r>
              <a:rPr lang="en-US" altLang="pt-BR" sz="4800" b="1" dirty="0" err="1"/>
              <a:t>pergunta</a:t>
            </a:r>
            <a:r>
              <a:rPr lang="en-US" altLang="pt-BR" sz="4800" b="1" dirty="0"/>
              <a:t>?</a:t>
            </a:r>
            <a:endParaRPr lang="pt-BR" altLang="pt-BR" sz="4800" b="1" dirty="0"/>
          </a:p>
        </p:txBody>
      </p:sp>
    </p:spTree>
    <p:extLst>
      <p:ext uri="{BB962C8B-B14F-4D97-AF65-F5344CB8AC3E}">
        <p14:creationId xmlns:p14="http://schemas.microsoft.com/office/powerpoint/2010/main" val="95553906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p:cNvSpPr/>
          <p:nvPr/>
        </p:nvSpPr>
        <p:spPr>
          <a:xfrm>
            <a:off x="536634" y="2235722"/>
            <a:ext cx="45719" cy="2198492"/>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aixaDeTexto 2"/>
          <p:cNvSpPr txBox="1"/>
          <p:nvPr/>
        </p:nvSpPr>
        <p:spPr>
          <a:xfrm>
            <a:off x="713985" y="2387500"/>
            <a:ext cx="7270578" cy="1154162"/>
          </a:xfrm>
          <a:prstGeom prst="rect">
            <a:avLst/>
          </a:prstGeom>
          <a:noFill/>
        </p:spPr>
        <p:txBody>
          <a:bodyPr wrap="square" rtlCol="0">
            <a:spAutoFit/>
          </a:bodyPr>
          <a:lstStyle/>
          <a:p>
            <a:r>
              <a:rPr lang="pt-BR" sz="4000" b="1" dirty="0">
                <a:solidFill>
                  <a:schemeClr val="bg1"/>
                </a:solidFill>
              </a:rPr>
              <a:t>A Indústria 4.0</a:t>
            </a:r>
            <a:endParaRPr lang="pt-BR" b="1" dirty="0">
              <a:solidFill>
                <a:schemeClr val="bg1"/>
              </a:solidFill>
            </a:endParaRPr>
          </a:p>
          <a:p>
            <a:endParaRPr lang="pt-BR" sz="100" b="1" dirty="0">
              <a:solidFill>
                <a:schemeClr val="bg1"/>
              </a:solidFill>
            </a:endParaRPr>
          </a:p>
          <a:p>
            <a:r>
              <a:rPr lang="pt-BR" sz="2800" b="1" dirty="0">
                <a:solidFill>
                  <a:schemeClr val="bg1"/>
                </a:solidFill>
              </a:rPr>
              <a:t>Prof. Ms. Gabriela Salomão</a:t>
            </a:r>
          </a:p>
        </p:txBody>
      </p:sp>
      <p:sp>
        <p:nvSpPr>
          <p:cNvPr id="6" name="CaixaDeTexto 5"/>
          <p:cNvSpPr txBox="1"/>
          <p:nvPr/>
        </p:nvSpPr>
        <p:spPr>
          <a:xfrm>
            <a:off x="4199778" y="5749447"/>
            <a:ext cx="806631" cy="461665"/>
          </a:xfrm>
          <a:prstGeom prst="rect">
            <a:avLst/>
          </a:prstGeom>
          <a:noFill/>
        </p:spPr>
        <p:txBody>
          <a:bodyPr wrap="none" rtlCol="0">
            <a:spAutoFit/>
          </a:bodyPr>
          <a:lstStyle/>
          <a:p>
            <a:r>
              <a:rPr lang="pt-BR" sz="2400" b="1">
                <a:solidFill>
                  <a:schemeClr val="bg1"/>
                </a:solidFill>
              </a:rPr>
              <a:t>2024</a:t>
            </a:r>
            <a:endParaRPr lang="pt-BR" sz="2400" b="1" dirty="0">
              <a:solidFill>
                <a:schemeClr val="bg1"/>
              </a:solidFill>
            </a:endParaRPr>
          </a:p>
        </p:txBody>
      </p:sp>
      <p:pic>
        <p:nvPicPr>
          <p:cNvPr id="9" name="Picture 5" descr="FIAP-NOVO-2014-MAGENT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233182" y="450935"/>
            <a:ext cx="1502763" cy="438411"/>
          </a:xfrm>
          <a:prstGeom prst="rect">
            <a:avLst/>
          </a:prstGeom>
        </p:spPr>
      </p:pic>
    </p:spTree>
    <p:extLst>
      <p:ext uri="{BB962C8B-B14F-4D97-AF65-F5344CB8AC3E}">
        <p14:creationId xmlns:p14="http://schemas.microsoft.com/office/powerpoint/2010/main" val="69154435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85787" y="393138"/>
            <a:ext cx="45719" cy="627690"/>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2" name="Retângulo 1"/>
          <p:cNvSpPr/>
          <p:nvPr/>
        </p:nvSpPr>
        <p:spPr>
          <a:xfrm>
            <a:off x="610610" y="353040"/>
            <a:ext cx="4949305" cy="707886"/>
          </a:xfrm>
          <a:prstGeom prst="rect">
            <a:avLst/>
          </a:prstGeom>
        </p:spPr>
        <p:txBody>
          <a:bodyPr wrap="none">
            <a:spAutoFit/>
          </a:bodyPr>
          <a:lstStyle/>
          <a:p>
            <a:pPr lvl="0" algn="ctr" defTabSz="457200">
              <a:spcBef>
                <a:spcPct val="0"/>
              </a:spcBef>
              <a:defRPr/>
            </a:pPr>
            <a:r>
              <a:rPr lang="en-US" altLang="pt-BR" sz="4000" b="1" dirty="0"/>
              <a:t>A </a:t>
            </a:r>
            <a:r>
              <a:rPr lang="en-US" altLang="pt-BR" sz="4000" b="1" dirty="0" err="1"/>
              <a:t>R</a:t>
            </a:r>
            <a:r>
              <a:rPr lang="en-US" altLang="pt-BR" sz="4000" b="1" dirty="0" err="1">
                <a:solidFill>
                  <a:srgbClr val="FF0000"/>
                </a:solidFill>
              </a:rPr>
              <a:t>E</a:t>
            </a:r>
            <a:r>
              <a:rPr lang="en-US" altLang="pt-BR" sz="4000" b="1" dirty="0" err="1"/>
              <a:t>volução</a:t>
            </a:r>
            <a:r>
              <a:rPr lang="en-US" altLang="pt-BR" sz="4000" b="1" dirty="0"/>
              <a:t> Industrial</a:t>
            </a:r>
          </a:p>
        </p:txBody>
      </p:sp>
      <p:sp>
        <p:nvSpPr>
          <p:cNvPr id="11" name="Retângulo de cantos arredondados 10"/>
          <p:cNvSpPr/>
          <p:nvPr/>
        </p:nvSpPr>
        <p:spPr>
          <a:xfrm>
            <a:off x="569921" y="3807911"/>
            <a:ext cx="7796064" cy="2217107"/>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pt-BR" sz="2400" b="1" dirty="0"/>
              <a:t> A criação de novos modelos de negócios poderá alterar a forma como as empresas se relacionam com clientes e fornecedores. As tradicionais divisões entre indústria e serviços e as delimitações dos setores industriais serão alteradas.  </a:t>
            </a:r>
          </a:p>
        </p:txBody>
      </p:sp>
      <p:sp>
        <p:nvSpPr>
          <p:cNvPr id="6" name="Retângulo de cantos arredondados 5"/>
          <p:cNvSpPr/>
          <p:nvPr/>
        </p:nvSpPr>
        <p:spPr>
          <a:xfrm>
            <a:off x="569921" y="1402915"/>
            <a:ext cx="7796064" cy="2116899"/>
          </a:xfrm>
          <a:prstGeom prst="round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sz="2400" dirty="0"/>
          </a:p>
          <a:p>
            <a:pPr algn="just"/>
            <a:r>
              <a:rPr lang="pt-BR" sz="2400" b="1" dirty="0"/>
              <a:t>Uma revolução industrial é caracterizada por mudanças abruptas e radicais, motivadas pela incorporação de tecnologias, tendo desdobramentos nos âmbitos econômico, social e político. </a:t>
            </a:r>
          </a:p>
          <a:p>
            <a:pPr algn="ctr"/>
            <a:endParaRPr lang="pt-BR" sz="2400" dirty="0"/>
          </a:p>
        </p:txBody>
      </p:sp>
      <p:sp>
        <p:nvSpPr>
          <p:cNvPr id="7" name="Retângulo 6"/>
          <p:cNvSpPr/>
          <p:nvPr/>
        </p:nvSpPr>
        <p:spPr>
          <a:xfrm>
            <a:off x="3755570" y="6551203"/>
            <a:ext cx="4572000" cy="184666"/>
          </a:xfrm>
          <a:prstGeom prst="rect">
            <a:avLst/>
          </a:prstGeom>
        </p:spPr>
        <p:txBody>
          <a:bodyPr>
            <a:spAutoFit/>
          </a:bodyPr>
          <a:lstStyle/>
          <a:p>
            <a:r>
              <a:rPr lang="pt-BR" sz="600" dirty="0"/>
              <a:t>https://www.fdc.org.br/professoresepesquisa/nucleos/Documents/inovacao/digitalizacao/boletim_digitalizacao_fevereiro2016.pdf</a:t>
            </a:r>
          </a:p>
        </p:txBody>
      </p:sp>
    </p:spTree>
    <p:extLst>
      <p:ext uri="{BB962C8B-B14F-4D97-AF65-F5344CB8AC3E}">
        <p14:creationId xmlns:p14="http://schemas.microsoft.com/office/powerpoint/2010/main" val="40978152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85787" y="393138"/>
            <a:ext cx="45719" cy="627690"/>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2" name="Retângulo 1"/>
          <p:cNvSpPr/>
          <p:nvPr/>
        </p:nvSpPr>
        <p:spPr>
          <a:xfrm>
            <a:off x="964908" y="353040"/>
            <a:ext cx="4240713" cy="707886"/>
          </a:xfrm>
          <a:prstGeom prst="rect">
            <a:avLst/>
          </a:prstGeom>
        </p:spPr>
        <p:txBody>
          <a:bodyPr wrap="none">
            <a:spAutoFit/>
          </a:bodyPr>
          <a:lstStyle/>
          <a:p>
            <a:pPr lvl="0" algn="ctr" defTabSz="457200">
              <a:spcBef>
                <a:spcPct val="0"/>
              </a:spcBef>
              <a:defRPr/>
            </a:pPr>
            <a:r>
              <a:rPr lang="en-US" altLang="pt-BR" sz="4000" b="1" dirty="0"/>
              <a:t>A </a:t>
            </a:r>
            <a:r>
              <a:rPr lang="en-US" altLang="pt-BR" sz="4000" b="1" dirty="0" err="1"/>
              <a:t>Indústria</a:t>
            </a:r>
            <a:r>
              <a:rPr lang="en-US" altLang="pt-BR" sz="4000" b="1" dirty="0"/>
              <a:t> Digital?</a:t>
            </a:r>
          </a:p>
        </p:txBody>
      </p:sp>
      <p:sp>
        <p:nvSpPr>
          <p:cNvPr id="4" name="Retângulo de cantos arredondados 3"/>
          <p:cNvSpPr/>
          <p:nvPr/>
        </p:nvSpPr>
        <p:spPr>
          <a:xfrm>
            <a:off x="811953" y="1691013"/>
            <a:ext cx="7730797" cy="3356976"/>
          </a:xfrm>
          <a:prstGeom prst="round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pt-BR" sz="2000" dirty="0">
                <a:solidFill>
                  <a:schemeClr val="tx1"/>
                </a:solidFill>
              </a:rPr>
              <a:t>“Tradicionalmente, a literatura especializada enfatiza que o mundo está diante de uma nova revolução industrial, supostamente em curso e em ritmo mais rápido que as anteriores. Essa revolução se configuraria como uma nova era em que a </a:t>
            </a:r>
            <a:r>
              <a:rPr lang="pt-BR" sz="2000" b="1" dirty="0">
                <a:solidFill>
                  <a:srgbClr val="FF0000"/>
                </a:solidFill>
              </a:rPr>
              <a:t>grande protagonista é a internet contribuindo para a convergência de diversas tecnologias</a:t>
            </a:r>
            <a:r>
              <a:rPr lang="pt-BR" sz="2000" dirty="0">
                <a:solidFill>
                  <a:schemeClr val="tx1"/>
                </a:solidFill>
              </a:rPr>
              <a:t>, agora sendo introduzida na indústria e adaptada às máquinas e equipamentos.” </a:t>
            </a:r>
          </a:p>
        </p:txBody>
      </p:sp>
      <p:sp>
        <p:nvSpPr>
          <p:cNvPr id="8" name="Retângulo 7"/>
          <p:cNvSpPr/>
          <p:nvPr/>
        </p:nvSpPr>
        <p:spPr>
          <a:xfrm>
            <a:off x="3457184" y="6609590"/>
            <a:ext cx="5542767" cy="230832"/>
          </a:xfrm>
          <a:prstGeom prst="rect">
            <a:avLst/>
          </a:prstGeom>
        </p:spPr>
        <p:txBody>
          <a:bodyPr wrap="square">
            <a:spAutoFit/>
          </a:bodyPr>
          <a:lstStyle/>
          <a:p>
            <a:pPr algn="r"/>
            <a:r>
              <a:rPr lang="pt-BR" sz="900" dirty="0"/>
              <a:t>https://www.bndes.gov.br/wps/portal/site/home/conhecimento/noticias/noticia/manufatura-avancada</a:t>
            </a:r>
          </a:p>
        </p:txBody>
      </p:sp>
    </p:spTree>
    <p:extLst>
      <p:ext uri="{BB962C8B-B14F-4D97-AF65-F5344CB8AC3E}">
        <p14:creationId xmlns:p14="http://schemas.microsoft.com/office/powerpoint/2010/main" val="11049666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85787" y="393138"/>
            <a:ext cx="124823" cy="627690"/>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2" name="Retângulo 1"/>
          <p:cNvSpPr/>
          <p:nvPr/>
        </p:nvSpPr>
        <p:spPr>
          <a:xfrm>
            <a:off x="827812" y="329329"/>
            <a:ext cx="5418407" cy="707886"/>
          </a:xfrm>
          <a:prstGeom prst="rect">
            <a:avLst/>
          </a:prstGeom>
        </p:spPr>
        <p:txBody>
          <a:bodyPr wrap="none">
            <a:spAutoFit/>
          </a:bodyPr>
          <a:lstStyle/>
          <a:p>
            <a:pPr lvl="0" algn="ctr" defTabSz="457200">
              <a:spcBef>
                <a:spcPct val="0"/>
              </a:spcBef>
              <a:defRPr/>
            </a:pPr>
            <a:r>
              <a:rPr lang="en-US" altLang="pt-BR" sz="4000" b="1" dirty="0" err="1"/>
              <a:t>Origem</a:t>
            </a:r>
            <a:r>
              <a:rPr lang="en-US" altLang="pt-BR" sz="4000" b="1" dirty="0"/>
              <a:t>   da </a:t>
            </a:r>
            <a:r>
              <a:rPr lang="en-US" altLang="pt-BR" sz="4000" b="1" dirty="0" err="1"/>
              <a:t>Indústria</a:t>
            </a:r>
            <a:r>
              <a:rPr lang="en-US" altLang="pt-BR" sz="4000" b="1" dirty="0"/>
              <a:t> 4.0</a:t>
            </a:r>
          </a:p>
        </p:txBody>
      </p:sp>
      <p:grpSp>
        <p:nvGrpSpPr>
          <p:cNvPr id="14" name="Grupo 13"/>
          <p:cNvGrpSpPr/>
          <p:nvPr/>
        </p:nvGrpSpPr>
        <p:grpSpPr>
          <a:xfrm>
            <a:off x="3440712" y="2421924"/>
            <a:ext cx="5385412" cy="2137398"/>
            <a:chOff x="3553513" y="1716915"/>
            <a:chExt cx="5385412" cy="2137398"/>
          </a:xfrm>
          <a:solidFill>
            <a:srgbClr val="EBAFB5"/>
          </a:solidFill>
        </p:grpSpPr>
        <p:sp>
          <p:nvSpPr>
            <p:cNvPr id="7" name="Arredondar Retângulo em um Canto Diagonal 6"/>
            <p:cNvSpPr/>
            <p:nvPr/>
          </p:nvSpPr>
          <p:spPr>
            <a:xfrm>
              <a:off x="3553513" y="1716915"/>
              <a:ext cx="5385412" cy="2137398"/>
            </a:xfrm>
            <a:prstGeom prst="round2Diag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13" name="Retângulo 12"/>
            <p:cNvSpPr/>
            <p:nvPr/>
          </p:nvSpPr>
          <p:spPr>
            <a:xfrm>
              <a:off x="3896401" y="1915321"/>
              <a:ext cx="4699636" cy="1938992"/>
            </a:xfrm>
            <a:prstGeom prst="rect">
              <a:avLst/>
            </a:prstGeom>
            <a:grpFill/>
          </p:spPr>
          <p:txBody>
            <a:bodyPr wrap="square">
              <a:spAutoFit/>
            </a:bodyPr>
            <a:lstStyle/>
            <a:p>
              <a:pPr algn="just"/>
              <a:r>
                <a:rPr lang="pt-BR" sz="2000" dirty="0"/>
                <a:t>“ O termo Indústria 4.0 foi primeiramente utilizado durante a Hannover Fair, em 2011, onde foi proposta uma nova tendência industrial com o desenvolvimento de “</a:t>
              </a:r>
              <a:r>
                <a:rPr lang="pt-BR" sz="2000" dirty="0" err="1"/>
                <a:t>smart</a:t>
              </a:r>
              <a:r>
                <a:rPr lang="pt-BR" sz="2000" dirty="0"/>
                <a:t> </a:t>
              </a:r>
              <a:r>
                <a:rPr lang="pt-BR" sz="2000" dirty="0" err="1"/>
                <a:t>factories</a:t>
              </a:r>
              <a:r>
                <a:rPr lang="pt-BR" sz="2000" dirty="0"/>
                <a:t>”. </a:t>
              </a:r>
            </a:p>
            <a:p>
              <a:pPr algn="just"/>
              <a:endParaRPr lang="pt-BR" sz="2000" dirty="0"/>
            </a:p>
          </p:txBody>
        </p:sp>
      </p:gr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13553" y="3243567"/>
            <a:ext cx="2198472" cy="1646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475" y="1503757"/>
            <a:ext cx="28765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2565" y="5229419"/>
            <a:ext cx="1872028" cy="1440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tângulo 15"/>
          <p:cNvSpPr/>
          <p:nvPr/>
        </p:nvSpPr>
        <p:spPr>
          <a:xfrm>
            <a:off x="4369346" y="6642556"/>
            <a:ext cx="4572000" cy="215444"/>
          </a:xfrm>
          <a:prstGeom prst="rect">
            <a:avLst/>
          </a:prstGeom>
        </p:spPr>
        <p:txBody>
          <a:bodyPr>
            <a:spAutoFit/>
          </a:bodyPr>
          <a:lstStyle/>
          <a:p>
            <a:pPr algn="r"/>
            <a:r>
              <a:rPr lang="pt-BR" sz="800" dirty="0"/>
              <a:t>https://d335luupugsy2.cloudfront.net/cms/files/24572/1498854066eBook_Indstria_4.0_v3.pdf</a:t>
            </a:r>
          </a:p>
        </p:txBody>
      </p:sp>
    </p:spTree>
    <p:extLst>
      <p:ext uri="{BB962C8B-B14F-4D97-AF65-F5344CB8AC3E}">
        <p14:creationId xmlns:p14="http://schemas.microsoft.com/office/powerpoint/2010/main" val="37968916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17" name="Rectangle 20"/>
          <p:cNvSpPr/>
          <p:nvPr/>
        </p:nvSpPr>
        <p:spPr>
          <a:xfrm>
            <a:off x="504196" y="466748"/>
            <a:ext cx="45719" cy="560019"/>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CaixaDeTexto 1"/>
          <p:cNvSpPr txBox="1"/>
          <p:nvPr/>
        </p:nvSpPr>
        <p:spPr>
          <a:xfrm>
            <a:off x="646686" y="466748"/>
            <a:ext cx="6831352" cy="584775"/>
          </a:xfrm>
          <a:prstGeom prst="rect">
            <a:avLst/>
          </a:prstGeom>
          <a:noFill/>
        </p:spPr>
        <p:txBody>
          <a:bodyPr wrap="square" rtlCol="0">
            <a:spAutoFit/>
          </a:bodyPr>
          <a:lstStyle/>
          <a:p>
            <a:r>
              <a:rPr lang="pt-BR" sz="3200" b="1" dirty="0"/>
              <a:t>A Evolução da Indústria no Tempo</a:t>
            </a:r>
          </a:p>
        </p:txBody>
      </p:sp>
      <p:pic>
        <p:nvPicPr>
          <p:cNvPr id="6" name="Imagem 5">
            <a:extLst>
              <a:ext uri="{FF2B5EF4-FFF2-40B4-BE49-F238E27FC236}">
                <a16:creationId xmlns:a16="http://schemas.microsoft.com/office/drawing/2014/main" id="{67130089-C054-4635-B314-E5AA8748AEF2}"/>
              </a:ext>
            </a:extLst>
          </p:cNvPr>
          <p:cNvPicPr>
            <a:picLocks noChangeAspect="1"/>
          </p:cNvPicPr>
          <p:nvPr/>
        </p:nvPicPr>
        <p:blipFill>
          <a:blip r:embed="rId3"/>
          <a:stretch>
            <a:fillRect/>
          </a:stretch>
        </p:blipFill>
        <p:spPr>
          <a:xfrm>
            <a:off x="1262062" y="1439514"/>
            <a:ext cx="6619875" cy="4733925"/>
          </a:xfrm>
          <a:prstGeom prst="rect">
            <a:avLst/>
          </a:prstGeom>
        </p:spPr>
      </p:pic>
      <p:sp>
        <p:nvSpPr>
          <p:cNvPr id="7" name="Retângulo 6">
            <a:extLst>
              <a:ext uri="{FF2B5EF4-FFF2-40B4-BE49-F238E27FC236}">
                <a16:creationId xmlns:a16="http://schemas.microsoft.com/office/drawing/2014/main" id="{A0ED66F1-9CF1-446D-BC8A-27302A9632B7}"/>
              </a:ext>
            </a:extLst>
          </p:cNvPr>
          <p:cNvSpPr/>
          <p:nvPr/>
        </p:nvSpPr>
        <p:spPr>
          <a:xfrm>
            <a:off x="4571999" y="6657945"/>
            <a:ext cx="4572000" cy="200055"/>
          </a:xfrm>
          <a:prstGeom prst="rect">
            <a:avLst/>
          </a:prstGeom>
        </p:spPr>
        <p:txBody>
          <a:bodyPr>
            <a:spAutoFit/>
          </a:bodyPr>
          <a:lstStyle/>
          <a:p>
            <a:pPr algn="r"/>
            <a:r>
              <a:rPr lang="pt-BR" sz="700" dirty="0"/>
              <a:t>https://culturaanalitica.com.br/quarta-revolucao-industrial/cultura-analitica-evolucao-industria-40/</a:t>
            </a:r>
          </a:p>
        </p:txBody>
      </p:sp>
    </p:spTree>
    <p:extLst>
      <p:ext uri="{BB962C8B-B14F-4D97-AF65-F5344CB8AC3E}">
        <p14:creationId xmlns:p14="http://schemas.microsoft.com/office/powerpoint/2010/main" val="16127743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5134" y="329329"/>
            <a:ext cx="67943" cy="64770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7829017" y="329329"/>
            <a:ext cx="997107" cy="272893"/>
          </a:xfrm>
          <a:prstGeom prst="rect">
            <a:avLst/>
          </a:prstGeom>
        </p:spPr>
      </p:pic>
      <p:sp>
        <p:nvSpPr>
          <p:cNvPr id="9" name="TextBox 20"/>
          <p:cNvSpPr txBox="1">
            <a:spLocks noGrp="1"/>
          </p:cNvSpPr>
          <p:nvPr>
            <p:ph idx="1"/>
          </p:nvPr>
        </p:nvSpPr>
        <p:spPr>
          <a:xfrm>
            <a:off x="463076" y="415047"/>
            <a:ext cx="5712255" cy="590931"/>
          </a:xfrm>
          <a:prstGeom prst="rect">
            <a:avLst/>
          </a:prstGeom>
          <a:noFill/>
        </p:spPr>
        <p:txBody>
          <a:bodyPr wrap="square" rtlCol="0">
            <a:spAutoFit/>
          </a:bodyPr>
          <a:lstStyle/>
          <a:p>
            <a:pPr marL="0" indent="0">
              <a:lnSpc>
                <a:spcPct val="90000"/>
              </a:lnSpc>
              <a:buNone/>
            </a:pPr>
            <a:r>
              <a:rPr lang="en-US" sz="3600" b="1" dirty="0" err="1">
                <a:latin typeface="Gotham-Book"/>
                <a:cs typeface="Gotham-Book"/>
              </a:rPr>
              <a:t>Definindo</a:t>
            </a:r>
            <a:r>
              <a:rPr lang="en-US" sz="3600" b="1" dirty="0">
                <a:latin typeface="Gotham-Book"/>
                <a:cs typeface="Gotham-Book"/>
              </a:rPr>
              <a:t> a </a:t>
            </a:r>
            <a:r>
              <a:rPr lang="en-US" sz="3600" b="1" dirty="0" err="1">
                <a:latin typeface="Gotham-Book"/>
                <a:cs typeface="Gotham-Book"/>
              </a:rPr>
              <a:t>Indústria</a:t>
            </a:r>
            <a:r>
              <a:rPr lang="en-US" sz="3600" b="1" dirty="0">
                <a:latin typeface="Gotham-Book"/>
                <a:cs typeface="Gotham-Book"/>
              </a:rPr>
              <a:t> 4.0</a:t>
            </a:r>
          </a:p>
        </p:txBody>
      </p:sp>
      <p:sp>
        <p:nvSpPr>
          <p:cNvPr id="12" name="Fluxograma: Processo alternativo 11"/>
          <p:cNvSpPr/>
          <p:nvPr/>
        </p:nvSpPr>
        <p:spPr>
          <a:xfrm>
            <a:off x="524623" y="2039815"/>
            <a:ext cx="7928976" cy="3297115"/>
          </a:xfrm>
          <a:prstGeom prst="flowChartAlternateProcess">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pt-BR" sz="2400" dirty="0"/>
              <a:t>É um conceito que engloba as principais inovações tecnológicas dos campos de automação, controle e tecnologia da informação, aplicadas aos processos de manufatura. A partir de Sistemas Cyber-Físicos, Internet das Coisas e Internet dos Serviços, os processos de produção tendem a se tornar cada vez mais eficientes, autônomos e customizáveis.</a:t>
            </a:r>
          </a:p>
          <a:p>
            <a:pPr algn="just"/>
            <a:r>
              <a:rPr lang="pt-BR" sz="1400" dirty="0"/>
              <a:t>(https://www.citisystems.com.br/industria-4-0/)</a:t>
            </a:r>
          </a:p>
        </p:txBody>
      </p:sp>
    </p:spTree>
    <p:extLst>
      <p:ext uri="{BB962C8B-B14F-4D97-AF65-F5344CB8AC3E}">
        <p14:creationId xmlns:p14="http://schemas.microsoft.com/office/powerpoint/2010/main" val="166366996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5134" y="329329"/>
            <a:ext cx="67943" cy="64770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7829017" y="329329"/>
            <a:ext cx="997107" cy="272893"/>
          </a:xfrm>
          <a:prstGeom prst="rect">
            <a:avLst/>
          </a:prstGeom>
        </p:spPr>
      </p:pic>
      <p:sp>
        <p:nvSpPr>
          <p:cNvPr id="9" name="TextBox 20"/>
          <p:cNvSpPr txBox="1">
            <a:spLocks noGrp="1"/>
          </p:cNvSpPr>
          <p:nvPr>
            <p:ph idx="1"/>
          </p:nvPr>
        </p:nvSpPr>
        <p:spPr>
          <a:xfrm>
            <a:off x="463076" y="415047"/>
            <a:ext cx="6326031" cy="646331"/>
          </a:xfrm>
          <a:prstGeom prst="rect">
            <a:avLst/>
          </a:prstGeom>
          <a:noFill/>
        </p:spPr>
        <p:txBody>
          <a:bodyPr wrap="square" rtlCol="0">
            <a:spAutoFit/>
          </a:bodyPr>
          <a:lstStyle/>
          <a:p>
            <a:pPr marL="0" indent="0">
              <a:lnSpc>
                <a:spcPct val="90000"/>
              </a:lnSpc>
              <a:buNone/>
            </a:pPr>
            <a:r>
              <a:rPr lang="pt-BR" sz="4000" b="1" dirty="0"/>
              <a:t>Princípios da Industria 4.0</a:t>
            </a:r>
            <a:endParaRPr lang="en-US" sz="4000" b="1" dirty="0">
              <a:latin typeface="Gotham-Book"/>
              <a:cs typeface="Gotham-Book"/>
            </a:endParaRPr>
          </a:p>
        </p:txBody>
      </p:sp>
      <p:sp>
        <p:nvSpPr>
          <p:cNvPr id="3" name="Retângulo 2"/>
          <p:cNvSpPr/>
          <p:nvPr/>
        </p:nvSpPr>
        <p:spPr>
          <a:xfrm>
            <a:off x="186440" y="1693556"/>
            <a:ext cx="8639684" cy="4559582"/>
          </a:xfrm>
          <a:prstGeom prst="rect">
            <a:avLst/>
          </a:prstGeom>
        </p:spPr>
        <p:txBody>
          <a:bodyPr wrap="square">
            <a:spAutoFit/>
          </a:bodyPr>
          <a:lstStyle/>
          <a:p>
            <a:pPr algn="just">
              <a:spcAft>
                <a:spcPts val="0"/>
              </a:spcAft>
            </a:pPr>
            <a:r>
              <a:rPr lang="pt-BR" sz="1400" dirty="0">
                <a:solidFill>
                  <a:srgbClr val="0C0C0C"/>
                </a:solidFill>
                <a:latin typeface="Arial" panose="020B0604020202020204" pitchFamily="34" charset="0"/>
                <a:ea typeface="Times New Roman" panose="02020603050405020304" pitchFamily="18" charset="0"/>
              </a:rPr>
              <a:t> </a:t>
            </a:r>
            <a:endParaRPr lang="pt-BR" sz="1600" dirty="0">
              <a:latin typeface="Times New Roman" panose="02020603050405020304" pitchFamily="18" charset="0"/>
              <a:ea typeface="Times New Roman" panose="02020603050405020304" pitchFamily="18" charset="0"/>
            </a:endParaRPr>
          </a:p>
          <a:p>
            <a:pPr marL="342900" lvl="0" indent="-342900" algn="just">
              <a:lnSpc>
                <a:spcPct val="107000"/>
              </a:lnSpc>
              <a:spcAft>
                <a:spcPts val="0"/>
              </a:spcAft>
              <a:buSzPts val="1000"/>
              <a:buFont typeface="Symbol" panose="05050102010706020507" pitchFamily="18" charset="2"/>
              <a:buChar char=""/>
              <a:tabLst>
                <a:tab pos="457200" algn="l"/>
              </a:tabLst>
            </a:pPr>
            <a:r>
              <a:rPr lang="pt-BR" sz="1400" b="1" dirty="0">
                <a:solidFill>
                  <a:srgbClr val="0C0C0C"/>
                </a:solidFill>
                <a:latin typeface="Arial" panose="020B0604020202020204" pitchFamily="34" charset="0"/>
                <a:ea typeface="Calibri" panose="020F0502020204030204" pitchFamily="34" charset="0"/>
                <a:cs typeface="Times New Roman" panose="02020603050405020304" pitchFamily="18" charset="0"/>
              </a:rPr>
              <a:t>Capacidade de operação em tempo real: </a:t>
            </a:r>
            <a:r>
              <a:rPr lang="pt-BR" sz="1400" dirty="0">
                <a:solidFill>
                  <a:srgbClr val="0C0C0C"/>
                </a:solidFill>
                <a:latin typeface="Arial" panose="020B0604020202020204" pitchFamily="34" charset="0"/>
                <a:ea typeface="Calibri" panose="020F0502020204030204" pitchFamily="34" charset="0"/>
                <a:cs typeface="Times New Roman" panose="02020603050405020304" pitchFamily="18" charset="0"/>
              </a:rPr>
              <a:t>Consiste na aquisição e tratamento de dados de forma praticamente instantânea, permitindo a tomada de decisões em tempo real.</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pt-BR" sz="1400" dirty="0">
                <a:solidFill>
                  <a:srgbClr val="0C0C0C"/>
                </a:solidFill>
                <a:latin typeface="Arial" panose="020B0604020202020204" pitchFamily="34" charset="0"/>
                <a:ea typeface="Calibri" panose="020F0502020204030204" pitchFamily="34" charset="0"/>
                <a:cs typeface="Times New Roman" panose="02020603050405020304" pitchFamily="18" charset="0"/>
              </a:rPr>
              <a:t> </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SzPts val="1000"/>
              <a:buFont typeface="Symbol" panose="05050102010706020507" pitchFamily="18" charset="2"/>
              <a:buChar char=""/>
              <a:tabLst>
                <a:tab pos="457200" algn="l"/>
              </a:tabLst>
            </a:pPr>
            <a:r>
              <a:rPr lang="pt-BR" sz="1400" b="1" dirty="0">
                <a:solidFill>
                  <a:srgbClr val="0C0C0C"/>
                </a:solidFill>
                <a:latin typeface="Arial" panose="020B0604020202020204" pitchFamily="34" charset="0"/>
                <a:ea typeface="Calibri" panose="020F0502020204030204" pitchFamily="34" charset="0"/>
                <a:cs typeface="Times New Roman" panose="02020603050405020304" pitchFamily="18" charset="0"/>
              </a:rPr>
              <a:t>Virtualização: </a:t>
            </a:r>
            <a:r>
              <a:rPr lang="pt-BR" sz="1400" dirty="0">
                <a:solidFill>
                  <a:srgbClr val="0C0C0C"/>
                </a:solidFill>
                <a:latin typeface="Arial" panose="020B0604020202020204" pitchFamily="34" charset="0"/>
                <a:ea typeface="Calibri" panose="020F0502020204030204" pitchFamily="34" charset="0"/>
                <a:cs typeface="Times New Roman" panose="02020603050405020304" pitchFamily="18" charset="0"/>
              </a:rPr>
              <a:t>Simulações já são utilizadas atualmente, assim como sistemas supervisórios. No entanto, a </a:t>
            </a:r>
            <a:r>
              <a:rPr lang="pt-BR" sz="1400" dirty="0" err="1">
                <a:solidFill>
                  <a:srgbClr val="0C0C0C"/>
                </a:solidFill>
                <a:latin typeface="Arial" panose="020B0604020202020204" pitchFamily="34" charset="0"/>
                <a:ea typeface="Calibri" panose="020F0502020204030204" pitchFamily="34" charset="0"/>
                <a:cs typeface="Times New Roman" panose="02020603050405020304" pitchFamily="18" charset="0"/>
              </a:rPr>
              <a:t>industria</a:t>
            </a:r>
            <a:r>
              <a:rPr lang="pt-BR" sz="1400" dirty="0">
                <a:solidFill>
                  <a:srgbClr val="0C0C0C"/>
                </a:solidFill>
                <a:latin typeface="Arial" panose="020B0604020202020204" pitchFamily="34" charset="0"/>
                <a:ea typeface="Calibri" panose="020F0502020204030204" pitchFamily="34" charset="0"/>
                <a:cs typeface="Times New Roman" panose="02020603050405020304" pitchFamily="18" charset="0"/>
              </a:rPr>
              <a:t> 4.0 propõe a existência de uma cópia virtual das fabricas inteligentes. Permitindo a rastreabilidade e monitoramento remoto de todos os processos por meio dos inúmeros sensores espalhados ao longo da planta.</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pt-BR" sz="1400" dirty="0">
                <a:solidFill>
                  <a:srgbClr val="0C0C0C"/>
                </a:solidFill>
                <a:latin typeface="Arial" panose="020B0604020202020204" pitchFamily="34" charset="0"/>
                <a:ea typeface="Calibri" panose="020F0502020204030204" pitchFamily="34" charset="0"/>
                <a:cs typeface="Times New Roman" panose="02020603050405020304" pitchFamily="18" charset="0"/>
              </a:rPr>
              <a:t> </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SzPts val="1000"/>
              <a:buFont typeface="Symbol" panose="05050102010706020507" pitchFamily="18" charset="2"/>
              <a:buChar char=""/>
              <a:tabLst>
                <a:tab pos="457200" algn="l"/>
              </a:tabLst>
            </a:pPr>
            <a:r>
              <a:rPr lang="pt-BR" sz="1400" b="1" dirty="0">
                <a:solidFill>
                  <a:srgbClr val="0C0C0C"/>
                </a:solidFill>
                <a:latin typeface="Arial" panose="020B0604020202020204" pitchFamily="34" charset="0"/>
                <a:ea typeface="Calibri" panose="020F0502020204030204" pitchFamily="34" charset="0"/>
                <a:cs typeface="Times New Roman" panose="02020603050405020304" pitchFamily="18" charset="0"/>
              </a:rPr>
              <a:t>Descentralização:</a:t>
            </a:r>
            <a:r>
              <a:rPr lang="pt-BR" sz="1400" dirty="0">
                <a:solidFill>
                  <a:srgbClr val="0C0C0C"/>
                </a:solidFill>
                <a:latin typeface="Arial" panose="020B0604020202020204" pitchFamily="34" charset="0"/>
                <a:ea typeface="Calibri" panose="020F0502020204030204" pitchFamily="34" charset="0"/>
                <a:cs typeface="Times New Roman" panose="02020603050405020304" pitchFamily="18" charset="0"/>
              </a:rPr>
              <a:t> A tomada de decisões poderá ser feita pelo sistema cyber-físico de acordo com as necessidades da produção em tempo real. Além disso, as máquinas não apenas receberão comandos, mas poderão fornecer informações sobre seu ciclo de trabalho. Logo, os módulos da fábrica inteligente trabalharão de forma descentralizada a fim de aprimorar os processos de produção.</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pt-BR" sz="1400" dirty="0">
                <a:solidFill>
                  <a:srgbClr val="0C0C0C"/>
                </a:solidFill>
                <a:latin typeface="Arial" panose="020B0604020202020204" pitchFamily="34" charset="0"/>
                <a:ea typeface="Calibri" panose="020F0502020204030204" pitchFamily="34" charset="0"/>
                <a:cs typeface="Times New Roman" panose="02020603050405020304" pitchFamily="18" charset="0"/>
              </a:rPr>
              <a:t> </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SzPts val="1000"/>
              <a:buFont typeface="Symbol" panose="05050102010706020507" pitchFamily="18" charset="2"/>
              <a:buChar char=""/>
              <a:tabLst>
                <a:tab pos="457200" algn="l"/>
              </a:tabLst>
            </a:pPr>
            <a:r>
              <a:rPr lang="pt-BR" sz="1400" b="1" dirty="0">
                <a:solidFill>
                  <a:srgbClr val="0C0C0C"/>
                </a:solidFill>
                <a:latin typeface="Arial" panose="020B0604020202020204" pitchFamily="34" charset="0"/>
                <a:ea typeface="Calibri" panose="020F0502020204030204" pitchFamily="34" charset="0"/>
                <a:cs typeface="Times New Roman" panose="02020603050405020304" pitchFamily="18" charset="0"/>
              </a:rPr>
              <a:t>Orientação a serviços: </a:t>
            </a:r>
            <a:r>
              <a:rPr lang="pt-BR" sz="1400" dirty="0">
                <a:solidFill>
                  <a:srgbClr val="0C0C0C"/>
                </a:solidFill>
                <a:latin typeface="Arial" panose="020B0604020202020204" pitchFamily="34" charset="0"/>
                <a:ea typeface="Calibri" panose="020F0502020204030204" pitchFamily="34" charset="0"/>
                <a:cs typeface="Times New Roman" panose="02020603050405020304" pitchFamily="18" charset="0"/>
              </a:rPr>
              <a:t>Utilização de arquiteturas de software orientadas a serviços aliado ao conceito de </a:t>
            </a:r>
            <a:r>
              <a:rPr lang="pt-BR" sz="1400" i="1" dirty="0">
                <a:solidFill>
                  <a:srgbClr val="0C0C0C"/>
                </a:solidFill>
                <a:latin typeface="Arial" panose="020B0604020202020204" pitchFamily="34" charset="0"/>
                <a:ea typeface="Calibri" panose="020F0502020204030204" pitchFamily="34" charset="0"/>
                <a:cs typeface="Times New Roman" panose="02020603050405020304" pitchFamily="18" charset="0"/>
              </a:rPr>
              <a:t>Internet </a:t>
            </a:r>
            <a:r>
              <a:rPr lang="pt-BR" sz="1400" i="1" dirty="0" err="1">
                <a:solidFill>
                  <a:srgbClr val="0C0C0C"/>
                </a:solidFill>
                <a:latin typeface="Arial" panose="020B0604020202020204" pitchFamily="34" charset="0"/>
                <a:ea typeface="Calibri" panose="020F0502020204030204" pitchFamily="34" charset="0"/>
                <a:cs typeface="Times New Roman" panose="02020603050405020304" pitchFamily="18" charset="0"/>
              </a:rPr>
              <a:t>of</a:t>
            </a:r>
            <a:r>
              <a:rPr lang="pt-BR" sz="1400" i="1" dirty="0">
                <a:solidFill>
                  <a:srgbClr val="0C0C0C"/>
                </a:solidFill>
                <a:latin typeface="Arial" panose="020B0604020202020204" pitchFamily="34" charset="0"/>
                <a:ea typeface="Calibri" panose="020F0502020204030204" pitchFamily="34" charset="0"/>
                <a:cs typeface="Times New Roman" panose="02020603050405020304" pitchFamily="18" charset="0"/>
              </a:rPr>
              <a:t> Services.</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pt-BR" sz="1400" dirty="0">
                <a:solidFill>
                  <a:srgbClr val="0C0C0C"/>
                </a:solidFill>
                <a:latin typeface="Arial" panose="020B0604020202020204" pitchFamily="34" charset="0"/>
                <a:ea typeface="Calibri" panose="020F0502020204030204" pitchFamily="34" charset="0"/>
                <a:cs typeface="Times New Roman" panose="02020603050405020304" pitchFamily="18" charset="0"/>
              </a:rPr>
              <a:t> </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SzPts val="1000"/>
              <a:buFont typeface="Symbol" panose="05050102010706020507" pitchFamily="18" charset="2"/>
              <a:buChar char=""/>
              <a:tabLst>
                <a:tab pos="457200" algn="l"/>
              </a:tabLst>
            </a:pPr>
            <a:r>
              <a:rPr lang="pt-BR" sz="1400" b="1" dirty="0">
                <a:solidFill>
                  <a:srgbClr val="0C0C0C"/>
                </a:solidFill>
                <a:latin typeface="Arial" panose="020B0604020202020204" pitchFamily="34" charset="0"/>
                <a:ea typeface="Calibri" panose="020F0502020204030204" pitchFamily="34" charset="0"/>
                <a:cs typeface="Times New Roman" panose="02020603050405020304" pitchFamily="18" charset="0"/>
              </a:rPr>
              <a:t>Modularidade: </a:t>
            </a:r>
            <a:r>
              <a:rPr lang="pt-BR" sz="1400" dirty="0">
                <a:solidFill>
                  <a:srgbClr val="0C0C0C"/>
                </a:solidFill>
                <a:latin typeface="Arial" panose="020B0604020202020204" pitchFamily="34" charset="0"/>
                <a:ea typeface="Calibri" panose="020F0502020204030204" pitchFamily="34" charset="0"/>
                <a:cs typeface="Times New Roman" panose="02020603050405020304" pitchFamily="18" charset="0"/>
              </a:rPr>
              <a:t>Produção de acordo com a demanda, acoplamento e desacoplamento de módulos na produção. O que oferece flexibilidade para alterar as tarefas das máquinas facilmente.</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tângulo 3"/>
          <p:cNvSpPr/>
          <p:nvPr/>
        </p:nvSpPr>
        <p:spPr>
          <a:xfrm>
            <a:off x="6269495" y="6623706"/>
            <a:ext cx="2874505" cy="261610"/>
          </a:xfrm>
          <a:prstGeom prst="rect">
            <a:avLst/>
          </a:prstGeom>
        </p:spPr>
        <p:txBody>
          <a:bodyPr wrap="none">
            <a:spAutoFit/>
          </a:bodyPr>
          <a:lstStyle/>
          <a:p>
            <a:r>
              <a:rPr lang="pt-BR" sz="1100" dirty="0"/>
              <a:t>https://www.citisystems.com.br/industria-4-0/</a:t>
            </a:r>
          </a:p>
        </p:txBody>
      </p:sp>
    </p:spTree>
    <p:extLst>
      <p:ext uri="{BB962C8B-B14F-4D97-AF65-F5344CB8AC3E}">
        <p14:creationId xmlns:p14="http://schemas.microsoft.com/office/powerpoint/2010/main" val="25385665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5134" y="329329"/>
            <a:ext cx="67943" cy="64770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7829017" y="329329"/>
            <a:ext cx="997107" cy="272893"/>
          </a:xfrm>
          <a:prstGeom prst="rect">
            <a:avLst/>
          </a:prstGeom>
        </p:spPr>
      </p:pic>
      <p:sp>
        <p:nvSpPr>
          <p:cNvPr id="9" name="TextBox 20"/>
          <p:cNvSpPr txBox="1">
            <a:spLocks noGrp="1"/>
          </p:cNvSpPr>
          <p:nvPr>
            <p:ph idx="1"/>
          </p:nvPr>
        </p:nvSpPr>
        <p:spPr>
          <a:xfrm>
            <a:off x="463076" y="415047"/>
            <a:ext cx="6326031" cy="646331"/>
          </a:xfrm>
          <a:prstGeom prst="rect">
            <a:avLst/>
          </a:prstGeom>
          <a:noFill/>
        </p:spPr>
        <p:txBody>
          <a:bodyPr wrap="square" rtlCol="0">
            <a:spAutoFit/>
          </a:bodyPr>
          <a:lstStyle/>
          <a:p>
            <a:pPr marL="0" indent="0">
              <a:lnSpc>
                <a:spcPct val="90000"/>
              </a:lnSpc>
              <a:buNone/>
            </a:pPr>
            <a:r>
              <a:rPr lang="pt-BR" sz="4000" b="1" dirty="0"/>
              <a:t>Integrações na Industria 4.0</a:t>
            </a:r>
            <a:endParaRPr lang="en-US" sz="4000" b="1" dirty="0">
              <a:latin typeface="Gotham-Book"/>
              <a:cs typeface="Gotham-Book"/>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962" y="1478334"/>
            <a:ext cx="5934075"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4503107" y="6642556"/>
            <a:ext cx="4572000" cy="215444"/>
          </a:xfrm>
          <a:prstGeom prst="rect">
            <a:avLst/>
          </a:prstGeom>
        </p:spPr>
        <p:txBody>
          <a:bodyPr>
            <a:spAutoFit/>
          </a:bodyPr>
          <a:lstStyle/>
          <a:p>
            <a:pPr algn="r"/>
            <a:r>
              <a:rPr lang="pt-BR" sz="800" dirty="0"/>
              <a:t>http://www.portaldaindustria.com.br/publicacoes/2016/8/desafios-para-industria-40-no-brasil/</a:t>
            </a:r>
          </a:p>
        </p:txBody>
      </p:sp>
    </p:spTree>
    <p:extLst>
      <p:ext uri="{BB962C8B-B14F-4D97-AF65-F5344CB8AC3E}">
        <p14:creationId xmlns:p14="http://schemas.microsoft.com/office/powerpoint/2010/main" val="366555740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Default Theme">
  <a:themeElements>
    <a:clrScheme name="Opulento">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Escritório Clássico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9485E5153EC1C4BBE7F115F6FBA4879" ma:contentTypeVersion="12" ma:contentTypeDescription="Crie um novo documento." ma:contentTypeScope="" ma:versionID="2edb92656c7e7fc450f17cf549aa2016">
  <xsd:schema xmlns:xsd="http://www.w3.org/2001/XMLSchema" xmlns:xs="http://www.w3.org/2001/XMLSchema" xmlns:p="http://schemas.microsoft.com/office/2006/metadata/properties" xmlns:ns2="43a0042c-e646-4e41-86b5-b9ac71f582ff" xmlns:ns3="dbff1aa9-29aa-433d-9d96-5825ace599da" targetNamespace="http://schemas.microsoft.com/office/2006/metadata/properties" ma:root="true" ma:fieldsID="de5fcbfb3e5831cd775a183ef9607bea" ns2:_="" ns3:_="">
    <xsd:import namespace="43a0042c-e646-4e41-86b5-b9ac71f582ff"/>
    <xsd:import namespace="dbff1aa9-29aa-433d-9d96-5825ace599d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a0042c-e646-4e41-86b5-b9ac71f582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Marcações de imagem" ma:readOnly="false" ma:fieldId="{5cf76f15-5ced-4ddc-b409-7134ff3c332f}" ma:taxonomyMulti="true" ma:sspId="e2398b20-2c76-408b-9565-673d41e5947a"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bff1aa9-29aa-433d-9d96-5825ace599da"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a52ca12-52af-47d3-9ffb-dae695b6eae3}" ma:internalName="TaxCatchAll" ma:showField="CatchAllData" ma:web="dbff1aa9-29aa-433d-9d96-5825ace599d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bff1aa9-29aa-433d-9d96-5825ace599da" xsi:nil="true"/>
    <lcf76f155ced4ddcb4097134ff3c332f xmlns="43a0042c-e646-4e41-86b5-b9ac71f582f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FC0BEF7-D3E1-4CAD-AACA-BD7B992148F3}"/>
</file>

<file path=customXml/itemProps2.xml><?xml version="1.0" encoding="utf-8"?>
<ds:datastoreItem xmlns:ds="http://schemas.openxmlformats.org/officeDocument/2006/customXml" ds:itemID="{77DC6713-315B-4375-9FE0-F6077F1E4DC2}"/>
</file>

<file path=customXml/itemProps3.xml><?xml version="1.0" encoding="utf-8"?>
<ds:datastoreItem xmlns:ds="http://schemas.openxmlformats.org/officeDocument/2006/customXml" ds:itemID="{03CCBB70-7C1F-4C00-B5CF-5CBF1A038A4A}"/>
</file>

<file path=docProps/app.xml><?xml version="1.0" encoding="utf-8"?>
<Properties xmlns="http://schemas.openxmlformats.org/officeDocument/2006/extended-properties" xmlns:vt="http://schemas.openxmlformats.org/officeDocument/2006/docPropsVTypes">
  <Template>Default Theme.thmx</Template>
  <TotalTime>8083</TotalTime>
  <Words>993</Words>
  <Application>Microsoft Macintosh PowerPoint</Application>
  <PresentationFormat>Apresentação na tela (4:3)</PresentationFormat>
  <Paragraphs>72</Paragraphs>
  <Slides>17</Slides>
  <Notes>0</Notes>
  <HiddenSlides>0</HiddenSlides>
  <MMClips>0</MMClips>
  <ScaleCrop>false</ScaleCrop>
  <HeadingPairs>
    <vt:vector size="6" baseType="variant">
      <vt:variant>
        <vt:lpstr>Fontes usadas</vt:lpstr>
      </vt:variant>
      <vt:variant>
        <vt:i4>6</vt:i4>
      </vt:variant>
      <vt:variant>
        <vt:lpstr>Tema</vt:lpstr>
      </vt:variant>
      <vt:variant>
        <vt:i4>4</vt:i4>
      </vt:variant>
      <vt:variant>
        <vt:lpstr>Títulos de slides</vt:lpstr>
      </vt:variant>
      <vt:variant>
        <vt:i4>17</vt:i4>
      </vt:variant>
    </vt:vector>
  </HeadingPairs>
  <TitlesOfParts>
    <vt:vector size="27" baseType="lpstr">
      <vt:lpstr>Arial</vt:lpstr>
      <vt:lpstr>Calibri</vt:lpstr>
      <vt:lpstr>Gotham-Book</vt:lpstr>
      <vt:lpstr>Symbol</vt:lpstr>
      <vt:lpstr>Times New Roman</vt:lpstr>
      <vt:lpstr>Wingdings</vt:lpstr>
      <vt:lpstr>Default Theme</vt:lpstr>
      <vt:lpstr>1_Personalizar design</vt:lpstr>
      <vt:lpstr>2_Personalizar design</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FIAP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Juliana Reyes</dc:creator>
  <cp:lastModifiedBy>Gabriela Salomão</cp:lastModifiedBy>
  <cp:revision>359</cp:revision>
  <dcterms:created xsi:type="dcterms:W3CDTF">2015-01-30T10:46:50Z</dcterms:created>
  <dcterms:modified xsi:type="dcterms:W3CDTF">2024-08-21T19:29:47Z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0x01010009485E5153EC1C4BBE7F115F6FBA4879</vt:lpwstr>
  </property>
</Properties>
</file>