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84" r:id="rId5"/>
    <p:sldId id="285" r:id="rId6"/>
    <p:sldId id="287" r:id="rId7"/>
    <p:sldId id="286" r:id="rId8"/>
    <p:sldId id="289" r:id="rId9"/>
    <p:sldId id="288" r:id="rId10"/>
    <p:sldId id="283" r:id="rId11"/>
  </p:sldIdLst>
  <p:sldSz cx="12192000" cy="6858000"/>
  <p:notesSz cx="6858000" cy="9144000"/>
  <p:embeddedFontLs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BObGybjj6yk67YHy1V9ZgJqsW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282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454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729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83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3169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087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18" name="Google Shape;18;p27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27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3" name="Google Shape;33;p29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4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7" name="Google Shape;67;p34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5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5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6" name="Google Shape;76;p3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" name="Google Shape;11;p26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6486732" y="-471549"/>
            <a:ext cx="5334930" cy="1681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 dirty="0"/>
              <a:t>GRUPO 1</a:t>
            </a:r>
            <a:endParaRPr dirty="0"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8230774" y="3215300"/>
            <a:ext cx="2544000" cy="2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Marcelo Barbugli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Diego Moura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Gisele Siqueira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Roberto Eyama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Ricardo Geroto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Matheus Higa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656190-60BC-BAF5-CEE4-52250EB7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5" y="1136560"/>
            <a:ext cx="6878678" cy="39958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892818" y="1370171"/>
            <a:ext cx="508558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en-US" sz="6000"/>
              <a:t>OBRIGADO!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C07B04E-C923-0014-CBDC-96E97FF51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45" y="1843548"/>
            <a:ext cx="5001537" cy="2905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781756" y="28513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Proposta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781756" y="1029310"/>
            <a:ext cx="10852212" cy="4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pt-BR" sz="2800" dirty="0"/>
              <a:t>Através de ferramentas open </a:t>
            </a:r>
            <a:r>
              <a:rPr lang="pt-BR" sz="2800" dirty="0" err="1"/>
              <a:t>source</a:t>
            </a:r>
            <a:r>
              <a:rPr lang="pt-BR" sz="2800" dirty="0"/>
              <a:t> efetuar a carga de dados de arquivos com informações variadas de bancos, empregados e reclamação;</a:t>
            </a:r>
            <a:endParaRPr dirty="0"/>
          </a:p>
          <a:p>
            <a:pPr marL="384048" lvl="0" indent="-384048" algn="just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pt-BR" sz="2800" dirty="0"/>
              <a:t>Possibilitar a visualização do processo de carga </a:t>
            </a:r>
            <a:r>
              <a:rPr lang="pt-BR" sz="2800" dirty="0" err="1"/>
              <a:t>ds</a:t>
            </a:r>
            <a:r>
              <a:rPr lang="pt-BR" sz="2800" dirty="0"/>
              <a:t> informações;</a:t>
            </a:r>
            <a:endParaRPr dirty="0"/>
          </a:p>
          <a:p>
            <a:pPr marL="384048" lvl="0" indent="-384048" algn="just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 dirty="0" err="1"/>
              <a:t>Criar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tabela</a:t>
            </a:r>
            <a:r>
              <a:rPr lang="en-US" sz="2800" dirty="0"/>
              <a:t> unica com </a:t>
            </a:r>
            <a:r>
              <a:rPr lang="en-US" sz="2800" dirty="0" err="1"/>
              <a:t>os</a:t>
            </a:r>
            <a:r>
              <a:rPr lang="en-US" sz="2800" dirty="0"/>
              <a:t> dados </a:t>
            </a:r>
            <a:r>
              <a:rPr lang="en-US" sz="2800" dirty="0" err="1"/>
              <a:t>relevantes</a:t>
            </a:r>
            <a:r>
              <a:rPr lang="en-US" sz="2800" dirty="0"/>
              <a:t> das </a:t>
            </a:r>
            <a:r>
              <a:rPr lang="en-US" sz="2800" dirty="0" err="1"/>
              <a:t>outras</a:t>
            </a:r>
            <a:r>
              <a:rPr lang="en-US" sz="2800" dirty="0"/>
              <a:t> 3, </a:t>
            </a:r>
            <a:r>
              <a:rPr lang="en-US" sz="2800" dirty="0" err="1"/>
              <a:t>possibilitando</a:t>
            </a:r>
            <a:r>
              <a:rPr lang="en-US" sz="2800" dirty="0"/>
              <a:t> a </a:t>
            </a:r>
            <a:r>
              <a:rPr lang="en-US" sz="2800" dirty="0" err="1"/>
              <a:t>criação</a:t>
            </a:r>
            <a:r>
              <a:rPr lang="en-US" sz="2800" dirty="0"/>
              <a:t> de </a:t>
            </a:r>
            <a:r>
              <a:rPr lang="en-US" sz="2800" dirty="0" err="1"/>
              <a:t>visões</a:t>
            </a:r>
            <a:r>
              <a:rPr lang="en-US" sz="2800" dirty="0"/>
              <a:t> </a:t>
            </a:r>
            <a:r>
              <a:rPr lang="en-US" sz="2800" dirty="0" err="1"/>
              <a:t>baseadas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tabela</a:t>
            </a:r>
            <a:r>
              <a:rPr lang="en-US" sz="2800" dirty="0"/>
              <a:t> </a:t>
            </a:r>
            <a:r>
              <a:rPr lang="en-US" sz="2800" dirty="0" err="1"/>
              <a:t>unificada</a:t>
            </a:r>
            <a:r>
              <a:rPr lang="en-US" sz="2800" dirty="0"/>
              <a:t>.</a:t>
            </a:r>
          </a:p>
          <a:p>
            <a:pPr marL="384048" lvl="0" indent="-384048" algn="just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 dirty="0" err="1"/>
              <a:t>Todos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processos</a:t>
            </a:r>
            <a:r>
              <a:rPr lang="en-US" sz="2800" dirty="0"/>
              <a:t> </a:t>
            </a:r>
            <a:r>
              <a:rPr lang="en-US" sz="2800" dirty="0" err="1"/>
              <a:t>efetuados</a:t>
            </a:r>
            <a:r>
              <a:rPr lang="en-US" sz="2800" dirty="0"/>
              <a:t> com a </a:t>
            </a:r>
            <a:r>
              <a:rPr lang="en-US" sz="2800" dirty="0" err="1"/>
              <a:t>criação</a:t>
            </a:r>
            <a:r>
              <a:rPr lang="en-US" sz="2800" dirty="0"/>
              <a:t> do pipe no Hop Apache, e </a:t>
            </a:r>
            <a:r>
              <a:rPr lang="en-US" sz="2800" dirty="0" err="1"/>
              <a:t>utilizando</a:t>
            </a:r>
            <a:r>
              <a:rPr lang="en-US" sz="2800" dirty="0"/>
              <a:t> banco de dados </a:t>
            </a:r>
            <a:r>
              <a:rPr lang="en-US" sz="2800" dirty="0" err="1"/>
              <a:t>postgresql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1002890" y="491448"/>
            <a:ext cx="10515600" cy="54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1600" dirty="0"/>
              <a:t>Pipeline</a:t>
            </a:r>
            <a:endParaRPr sz="1600" dirty="0"/>
          </a:p>
        </p:txBody>
      </p:sp>
      <p:pic>
        <p:nvPicPr>
          <p:cNvPr id="5" name="Imagem 4" descr="Interface gráfica do usuário, Word&#10;&#10;Descrição gerada automaticamente">
            <a:extLst>
              <a:ext uri="{FF2B5EF4-FFF2-40B4-BE49-F238E27FC236}">
                <a16:creationId xmlns:a16="http://schemas.microsoft.com/office/drawing/2014/main" id="{3A6A328F-A881-10B0-A35A-BAD8B8EC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90" y="795939"/>
            <a:ext cx="6642779" cy="3288176"/>
          </a:xfrm>
          <a:prstGeom prst="rect">
            <a:avLst/>
          </a:prstGeo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098B3817-ADE6-CE7C-1DD9-47F9128E6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005" y="3111910"/>
            <a:ext cx="8017110" cy="3592667"/>
          </a:xfrm>
          <a:prstGeom prst="rect">
            <a:avLst/>
          </a:prstGeom>
        </p:spPr>
      </p:pic>
      <p:sp>
        <p:nvSpPr>
          <p:cNvPr id="8" name="Google Shape;107;p3">
            <a:extLst>
              <a:ext uri="{FF2B5EF4-FFF2-40B4-BE49-F238E27FC236}">
                <a16:creationId xmlns:a16="http://schemas.microsoft.com/office/drawing/2014/main" id="{72A07373-C13C-293E-83EB-99A801062014}"/>
              </a:ext>
            </a:extLst>
          </p:cNvPr>
          <p:cNvSpPr txBox="1">
            <a:spLocks/>
          </p:cNvSpPr>
          <p:nvPr/>
        </p:nvSpPr>
        <p:spPr>
          <a:xfrm>
            <a:off x="7906262" y="2839276"/>
            <a:ext cx="3890259" cy="54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sz="1600" dirty="0"/>
              <a:t>Identificação dos Arquivos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1022023" y="344125"/>
            <a:ext cx="5324168" cy="54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1600" dirty="0" err="1"/>
              <a:t>Tratamento</a:t>
            </a:r>
            <a:r>
              <a:rPr lang="en-US" sz="1600" dirty="0"/>
              <a:t> de Dados</a:t>
            </a:r>
            <a:endParaRPr sz="1600" dirty="0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EB9BE5C-A9A4-54EB-26A3-D12F1B3BF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23" y="576661"/>
            <a:ext cx="8103588" cy="3646615"/>
          </a:xfrm>
          <a:prstGeom prst="rect">
            <a:avLst/>
          </a:prstGeom>
        </p:spPr>
      </p:pic>
      <p:sp>
        <p:nvSpPr>
          <p:cNvPr id="8" name="Google Shape;107;p3">
            <a:extLst>
              <a:ext uri="{FF2B5EF4-FFF2-40B4-BE49-F238E27FC236}">
                <a16:creationId xmlns:a16="http://schemas.microsoft.com/office/drawing/2014/main" id="{72A07373-C13C-293E-83EB-99A801062014}"/>
              </a:ext>
            </a:extLst>
          </p:cNvPr>
          <p:cNvSpPr txBox="1">
            <a:spLocks/>
          </p:cNvSpPr>
          <p:nvPr/>
        </p:nvSpPr>
        <p:spPr>
          <a:xfrm>
            <a:off x="7906262" y="2815768"/>
            <a:ext cx="3890259" cy="54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sz="1600" dirty="0" err="1"/>
              <a:t>Sort</a:t>
            </a:r>
            <a:r>
              <a:rPr lang="pt-BR" sz="1600" dirty="0"/>
              <a:t> nas colunas do Merge</a:t>
            </a:r>
          </a:p>
        </p:txBody>
      </p:sp>
      <p:pic>
        <p:nvPicPr>
          <p:cNvPr id="6" name="Imagem 5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B64F474D-F191-23C9-D5A2-ED2C2B0B2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052" y="3130000"/>
            <a:ext cx="7959211" cy="360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2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1022023" y="344125"/>
            <a:ext cx="5324168" cy="54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1600" dirty="0"/>
              <a:t>Merge de Dados,  </a:t>
            </a:r>
            <a:r>
              <a:rPr lang="en-US" sz="1600" dirty="0" err="1"/>
              <a:t>remoção</a:t>
            </a:r>
            <a:r>
              <a:rPr lang="en-US" sz="1600" dirty="0"/>
              <a:t> de </a:t>
            </a:r>
            <a:r>
              <a:rPr lang="en-US" sz="1600" dirty="0" err="1"/>
              <a:t>duplicados</a:t>
            </a:r>
            <a:endParaRPr sz="1600" dirty="0"/>
          </a:p>
        </p:txBody>
      </p:sp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BC03240E-04BF-1EE0-C9AE-671EF8D7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17836"/>
            <a:ext cx="8033224" cy="3614951"/>
          </a:xfrm>
          <a:prstGeom prst="rect">
            <a:avLst/>
          </a:prstGeom>
        </p:spPr>
      </p:pic>
      <p:sp>
        <p:nvSpPr>
          <p:cNvPr id="8" name="Google Shape;107;p3">
            <a:extLst>
              <a:ext uri="{FF2B5EF4-FFF2-40B4-BE49-F238E27FC236}">
                <a16:creationId xmlns:a16="http://schemas.microsoft.com/office/drawing/2014/main" id="{72A07373-C13C-293E-83EB-99A801062014}"/>
              </a:ext>
            </a:extLst>
          </p:cNvPr>
          <p:cNvSpPr txBox="1">
            <a:spLocks/>
          </p:cNvSpPr>
          <p:nvPr/>
        </p:nvSpPr>
        <p:spPr>
          <a:xfrm>
            <a:off x="7935758" y="2794523"/>
            <a:ext cx="3890259" cy="54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sz="1600" dirty="0" err="1"/>
              <a:t>Append</a:t>
            </a:r>
            <a:r>
              <a:rPr lang="pt-BR" sz="1600" dirty="0"/>
              <a:t> para geração de uma Tabela</a:t>
            </a:r>
          </a:p>
          <a:p>
            <a:pPr>
              <a:buSzPts val="4400"/>
            </a:pPr>
            <a:r>
              <a:rPr lang="pt-BR" sz="1600" dirty="0"/>
              <a:t>Bancos e Empregados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F4E54F96-A3D7-B104-7B86-E148CD2C0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510" y="3347379"/>
            <a:ext cx="7581303" cy="33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1022022" y="344125"/>
            <a:ext cx="5983461" cy="54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1600" dirty="0"/>
              <a:t>Merge </a:t>
            </a:r>
            <a:r>
              <a:rPr lang="en-US" sz="1600" dirty="0" err="1"/>
              <a:t>reclamações</a:t>
            </a:r>
            <a:r>
              <a:rPr lang="en-US" sz="1600" dirty="0"/>
              <a:t> e </a:t>
            </a:r>
            <a:r>
              <a:rPr lang="en-US" sz="1600" dirty="0" err="1"/>
              <a:t>tabela</a:t>
            </a:r>
            <a:r>
              <a:rPr lang="en-US" sz="1600" dirty="0"/>
              <a:t> </a:t>
            </a:r>
            <a:r>
              <a:rPr lang="en-US" sz="1600" dirty="0" err="1"/>
              <a:t>unificada</a:t>
            </a:r>
            <a:r>
              <a:rPr lang="en-US" sz="1600" dirty="0"/>
              <a:t> </a:t>
            </a:r>
            <a:r>
              <a:rPr lang="en-US" sz="1600" dirty="0" err="1"/>
              <a:t>Bancos</a:t>
            </a:r>
            <a:r>
              <a:rPr lang="en-US" sz="1600" dirty="0"/>
              <a:t> e </a:t>
            </a:r>
            <a:r>
              <a:rPr lang="en-US" sz="1600" dirty="0" err="1"/>
              <a:t>Empregados</a:t>
            </a:r>
            <a:endParaRPr sz="1600" dirty="0"/>
          </a:p>
        </p:txBody>
      </p:sp>
      <p:pic>
        <p:nvPicPr>
          <p:cNvPr id="7" name="Imagem 6" descr="Interface gráfica do usuário, Diagrama, Aplicativo, Word&#10;&#10;Descrição gerada automaticamente">
            <a:extLst>
              <a:ext uri="{FF2B5EF4-FFF2-40B4-BE49-F238E27FC236}">
                <a16:creationId xmlns:a16="http://schemas.microsoft.com/office/drawing/2014/main" id="{C658128F-B503-40B2-93FB-E0FFD8741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66" y="663678"/>
            <a:ext cx="10702295" cy="482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9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1022023" y="344125"/>
            <a:ext cx="5324168" cy="54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1600" dirty="0"/>
              <a:t>Script </a:t>
            </a:r>
            <a:r>
              <a:rPr lang="en-US" sz="1600" dirty="0" err="1"/>
              <a:t>criação</a:t>
            </a:r>
            <a:r>
              <a:rPr lang="en-US" sz="1600" dirty="0"/>
              <a:t> das </a:t>
            </a:r>
            <a:r>
              <a:rPr lang="en-US" sz="1600" dirty="0" err="1"/>
              <a:t>tabelas</a:t>
            </a:r>
            <a:endParaRPr sz="1600" dirty="0"/>
          </a:p>
        </p:txBody>
      </p:sp>
      <p:sp>
        <p:nvSpPr>
          <p:cNvPr id="8" name="Google Shape;107;p3">
            <a:extLst>
              <a:ext uri="{FF2B5EF4-FFF2-40B4-BE49-F238E27FC236}">
                <a16:creationId xmlns:a16="http://schemas.microsoft.com/office/drawing/2014/main" id="{72A07373-C13C-293E-83EB-99A801062014}"/>
              </a:ext>
            </a:extLst>
          </p:cNvPr>
          <p:cNvSpPr txBox="1">
            <a:spLocks/>
          </p:cNvSpPr>
          <p:nvPr/>
        </p:nvSpPr>
        <p:spPr>
          <a:xfrm>
            <a:off x="1022023" y="5968607"/>
            <a:ext cx="7207577" cy="54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sz="1600" dirty="0"/>
              <a:t>Containers Docker rodando o apache hop e banco </a:t>
            </a:r>
            <a:r>
              <a:rPr lang="pt-BR" sz="1600" dirty="0" err="1"/>
              <a:t>postgresql</a:t>
            </a:r>
            <a:endParaRPr lang="pt-BR" sz="1600" dirty="0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0054335E-101A-E7E9-3F34-4611BFCA5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24" y="616758"/>
            <a:ext cx="4051422" cy="517356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F799BD8-B715-0DE9-0911-5EDA176CC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23" y="6300234"/>
            <a:ext cx="104679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7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1022023" y="344125"/>
            <a:ext cx="5324168" cy="54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1600" dirty="0" err="1"/>
              <a:t>Conexão</a:t>
            </a:r>
            <a:r>
              <a:rPr lang="en-US" sz="1600" dirty="0"/>
              <a:t> com o banco</a:t>
            </a:r>
            <a:endParaRPr sz="1600" dirty="0"/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268D650-52AA-C10B-3B78-7CE53220A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23" y="616759"/>
            <a:ext cx="7572147" cy="3734015"/>
          </a:xfrm>
          <a:prstGeom prst="rect">
            <a:avLst/>
          </a:prstGeom>
        </p:spPr>
      </p:pic>
      <p:sp>
        <p:nvSpPr>
          <p:cNvPr id="8" name="Google Shape;107;p3">
            <a:extLst>
              <a:ext uri="{FF2B5EF4-FFF2-40B4-BE49-F238E27FC236}">
                <a16:creationId xmlns:a16="http://schemas.microsoft.com/office/drawing/2014/main" id="{72A07373-C13C-293E-83EB-99A801062014}"/>
              </a:ext>
            </a:extLst>
          </p:cNvPr>
          <p:cNvSpPr txBox="1">
            <a:spLocks/>
          </p:cNvSpPr>
          <p:nvPr/>
        </p:nvSpPr>
        <p:spPr>
          <a:xfrm>
            <a:off x="7095101" y="3088401"/>
            <a:ext cx="3890259" cy="54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sz="1600" dirty="0"/>
              <a:t>Tabela no banco</a:t>
            </a:r>
          </a:p>
        </p:txBody>
      </p:sp>
      <p:pic>
        <p:nvPicPr>
          <p:cNvPr id="10" name="Imagem 9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815C75E3-EBEA-8AE9-B11F-AF4F175B4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84" y="3361035"/>
            <a:ext cx="6572779" cy="33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9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1022023" y="344125"/>
            <a:ext cx="5324168" cy="54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1600" dirty="0" err="1"/>
              <a:t>Tabela</a:t>
            </a:r>
            <a:r>
              <a:rPr lang="en-US" sz="1600" dirty="0"/>
              <a:t> Final</a:t>
            </a:r>
            <a:endParaRPr sz="1600" dirty="0"/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C2BC1078-F265-F2E6-8937-36F3F428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11" y="616760"/>
            <a:ext cx="8562360" cy="608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97396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149</Words>
  <Application>Microsoft Office PowerPoint</Application>
  <PresentationFormat>Widescreen</PresentationFormat>
  <Paragraphs>26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Libre Franklin</vt:lpstr>
      <vt:lpstr>Arial</vt:lpstr>
      <vt:lpstr>Cortar</vt:lpstr>
      <vt:lpstr>GRUPO 1</vt:lpstr>
      <vt:lpstr>Solução Proposta</vt:lpstr>
      <vt:lpstr>Pipeline</vt:lpstr>
      <vt:lpstr>Tratamento de Dados</vt:lpstr>
      <vt:lpstr>Merge de Dados,  remoção de duplicados</vt:lpstr>
      <vt:lpstr>Merge reclamações e tabela unificada Bancos e Empregados</vt:lpstr>
      <vt:lpstr>Script criação das tabelas</vt:lpstr>
      <vt:lpstr>Conexão com o banco</vt:lpstr>
      <vt:lpstr>Tabela Final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MARCELO DOZZI BARBUGLI</dc:creator>
  <cp:lastModifiedBy>Ricardo Geroto Junior</cp:lastModifiedBy>
  <cp:revision>6</cp:revision>
  <dcterms:created xsi:type="dcterms:W3CDTF">2024-06-27T13:20:21Z</dcterms:created>
  <dcterms:modified xsi:type="dcterms:W3CDTF">2024-08-05T22:10:19Z</dcterms:modified>
</cp:coreProperties>
</file>