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4"/>
  </p:notesMasterIdLst>
  <p:handoutMasterIdLst>
    <p:handoutMasterId r:id="rId45"/>
  </p:handoutMasterIdLst>
  <p:sldIdLst>
    <p:sldId id="257" r:id="rId2"/>
    <p:sldId id="258" r:id="rId3"/>
    <p:sldId id="302" r:id="rId4"/>
    <p:sldId id="303" r:id="rId5"/>
    <p:sldId id="304" r:id="rId6"/>
    <p:sldId id="305" r:id="rId7"/>
    <p:sldId id="306" r:id="rId8"/>
    <p:sldId id="307" r:id="rId9"/>
    <p:sldId id="332" r:id="rId10"/>
    <p:sldId id="333" r:id="rId11"/>
    <p:sldId id="334" r:id="rId12"/>
    <p:sldId id="336" r:id="rId13"/>
    <p:sldId id="308" r:id="rId14"/>
    <p:sldId id="309" r:id="rId15"/>
    <p:sldId id="310" r:id="rId16"/>
    <p:sldId id="311" r:id="rId17"/>
    <p:sldId id="312" r:id="rId18"/>
    <p:sldId id="313" r:id="rId19"/>
    <p:sldId id="316" r:id="rId20"/>
    <p:sldId id="317" r:id="rId21"/>
    <p:sldId id="314" r:id="rId22"/>
    <p:sldId id="318" r:id="rId23"/>
    <p:sldId id="315" r:id="rId24"/>
    <p:sldId id="319" r:id="rId25"/>
    <p:sldId id="321" r:id="rId26"/>
    <p:sldId id="322" r:id="rId27"/>
    <p:sldId id="323" r:id="rId28"/>
    <p:sldId id="337" r:id="rId29"/>
    <p:sldId id="320" r:id="rId30"/>
    <p:sldId id="325" r:id="rId31"/>
    <p:sldId id="326" r:id="rId32"/>
    <p:sldId id="328" r:id="rId33"/>
    <p:sldId id="327" r:id="rId34"/>
    <p:sldId id="331" r:id="rId35"/>
    <p:sldId id="329" r:id="rId36"/>
    <p:sldId id="330" r:id="rId37"/>
    <p:sldId id="338" r:id="rId38"/>
    <p:sldId id="339" r:id="rId39"/>
    <p:sldId id="340" r:id="rId40"/>
    <p:sldId id="341" r:id="rId41"/>
    <p:sldId id="342" r:id="rId42"/>
    <p:sldId id="343" r:id="rId4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807" autoAdjust="0"/>
  </p:normalViewPr>
  <p:slideViewPr>
    <p:cSldViewPr snapToGrid="0">
      <p:cViewPr varScale="1">
        <p:scale>
          <a:sx n="48" d="100"/>
          <a:sy n="48" d="100"/>
        </p:scale>
        <p:origin x="67" y="39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C3E0910-793C-46A0-8623-CEAD4857882F}" type="datetime1">
              <a:rPr lang="pt-BR" smtClean="0"/>
              <a:t>14/03/2024</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9EE704A-765A-48C7-8594-25B15929F837}" type="datetime1">
              <a:rPr lang="pt-BR" smtClean="0"/>
              <a:t>14/03/2024</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1</a:t>
            </a:fld>
            <a:endParaRPr lang="en-US"/>
          </a:p>
        </p:txBody>
      </p:sp>
    </p:spTree>
    <p:extLst>
      <p:ext uri="{BB962C8B-B14F-4D97-AF65-F5344CB8AC3E}">
        <p14:creationId xmlns:p14="http://schemas.microsoft.com/office/powerpoint/2010/main" val="4282814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Conectividade: Um para um, Um para Muitos e Muitos para Muitos;</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856164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949580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619260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3808888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2291037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3335448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2400679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22</a:t>
            </a:fld>
            <a:endParaRPr lang="en-US"/>
          </a:p>
        </p:txBody>
      </p:sp>
    </p:spTree>
    <p:extLst>
      <p:ext uri="{BB962C8B-B14F-4D97-AF65-F5344CB8AC3E}">
        <p14:creationId xmlns:p14="http://schemas.microsoft.com/office/powerpoint/2010/main" val="104604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Não se deve confundir o significado de uma associação reflexiva. </a:t>
            </a:r>
          </a:p>
          <a:p>
            <a:r>
              <a:rPr lang="pt-BR" dirty="0"/>
              <a:t>Ela não indica que um objeto se associa a ele próprio (um empregado não é supervisor dele próprio; uma disciplina não é pré-requisito dela mesma etc.). </a:t>
            </a:r>
          </a:p>
          <a:p>
            <a:r>
              <a:rPr lang="pt-BR" dirty="0"/>
              <a:t>Em vez disso, uma </a:t>
            </a:r>
            <a:r>
              <a:rPr lang="pt-BR" dirty="0" err="1"/>
              <a:t>auto-associação</a:t>
            </a:r>
            <a:r>
              <a:rPr lang="pt-BR" dirty="0"/>
              <a:t> indica que um objeto de uma classe se associa com outros objetos da mesma classe.</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23</a:t>
            </a:fld>
            <a:endParaRPr lang="en-US"/>
          </a:p>
        </p:txBody>
      </p:sp>
    </p:spTree>
    <p:extLst>
      <p:ext uri="{BB962C8B-B14F-4D97-AF65-F5344CB8AC3E}">
        <p14:creationId xmlns:p14="http://schemas.microsoft.com/office/powerpoint/2010/main" val="2664808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agregação e a composição são casos especiais da associação. </a:t>
            </a:r>
          </a:p>
          <a:p>
            <a:r>
              <a:rPr lang="pt-BR" dirty="0"/>
              <a:t>Consequentemente, todas as características válidas para esta última (multiplicidades, participações, papéis etc.) valem para as primeiras.</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24</a:t>
            </a:fld>
            <a:endParaRPr lang="en-US"/>
          </a:p>
        </p:txBody>
      </p:sp>
    </p:spTree>
    <p:extLst>
      <p:ext uri="{BB962C8B-B14F-4D97-AF65-F5344CB8AC3E}">
        <p14:creationId xmlns:p14="http://schemas.microsoft.com/office/powerpoint/2010/main" val="172851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Um novo tipo de bem econômico: A informação.</a:t>
            </a:r>
          </a:p>
        </p:txBody>
      </p:sp>
      <p:sp>
        <p:nvSpPr>
          <p:cNvPr id="4" name="Espaço Reservado para Data 3"/>
          <p:cNvSpPr>
            <a:spLocks noGrp="1"/>
          </p:cNvSpPr>
          <p:nvPr>
            <p:ph type="dt" idx="1"/>
          </p:nvPr>
        </p:nvSpPr>
        <p:spPr/>
        <p:txBody>
          <a:bodyPr/>
          <a:lstStyle/>
          <a:p>
            <a:pPr rtl="0"/>
            <a:fld id="{49EE704A-765A-48C7-8594-25B15929F837}" type="datetime1">
              <a:rPr lang="pt-BR" smtClean="0"/>
              <a:t>14/03/2024</a:t>
            </a:fld>
            <a:endParaRPr lang="en-US"/>
          </a:p>
        </p:txBody>
      </p:sp>
      <p:sp>
        <p:nvSpPr>
          <p:cNvPr id="5" name="Espaço Reservado para Número de Slide 4"/>
          <p:cNvSpPr>
            <a:spLocks noGrp="1"/>
          </p:cNvSpPr>
          <p:nvPr>
            <p:ph type="sldNum" sz="quarter" idx="5"/>
          </p:nvPr>
        </p:nvSpPr>
        <p:spPr/>
        <p:txBody>
          <a:bodyPr/>
          <a:lstStyle/>
          <a:p>
            <a:pPr rtl="0"/>
            <a:fld id="{9C2B151B-D7D1-48E5-8230-5AADBC794F88}" type="slidenum">
              <a:rPr lang="en-US" smtClean="0"/>
              <a:t>2</a:t>
            </a:fld>
            <a:endParaRPr lang="en-US"/>
          </a:p>
        </p:txBody>
      </p:sp>
    </p:spTree>
    <p:extLst>
      <p:ext uri="{BB962C8B-B14F-4D97-AF65-F5344CB8AC3E}">
        <p14:creationId xmlns:p14="http://schemas.microsoft.com/office/powerpoint/2010/main" val="4179028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agregação e a composição são casos especiais da associação. </a:t>
            </a:r>
          </a:p>
          <a:p>
            <a:r>
              <a:rPr lang="pt-BR" dirty="0"/>
              <a:t>Consequentemente, todas as características válidas para esta última (multiplicidades, participações, papéis etc.) valem para as primeiras.</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25</a:t>
            </a:fld>
            <a:endParaRPr lang="en-US"/>
          </a:p>
        </p:txBody>
      </p:sp>
    </p:spTree>
    <p:extLst>
      <p:ext uri="{BB962C8B-B14F-4D97-AF65-F5344CB8AC3E}">
        <p14:creationId xmlns:p14="http://schemas.microsoft.com/office/powerpoint/2010/main" val="114153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Notação, diamante branco diamante preto.</a:t>
            </a:r>
          </a:p>
          <a:p>
            <a:r>
              <a:rPr lang="pt-BR" dirty="0"/>
              <a:t>Hierarquia de agregações.</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26</a:t>
            </a:fld>
            <a:endParaRPr lang="en-US"/>
          </a:p>
        </p:txBody>
      </p:sp>
    </p:spTree>
    <p:extLst>
      <p:ext uri="{BB962C8B-B14F-4D97-AF65-F5344CB8AC3E}">
        <p14:creationId xmlns:p14="http://schemas.microsoft.com/office/powerpoint/2010/main" val="3371416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Notação, diamante branco diamante preto.</a:t>
            </a:r>
          </a:p>
          <a:p>
            <a:r>
              <a:rPr lang="pt-BR" dirty="0"/>
              <a:t>Hierarquia de agregações.</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27</a:t>
            </a:fld>
            <a:endParaRPr lang="en-US"/>
          </a:p>
        </p:txBody>
      </p:sp>
    </p:spTree>
    <p:extLst>
      <p:ext uri="{BB962C8B-B14F-4D97-AF65-F5344CB8AC3E}">
        <p14:creationId xmlns:p14="http://schemas.microsoft.com/office/powerpoint/2010/main" val="3720792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Notação, diamante branco diamante preto.</a:t>
            </a:r>
          </a:p>
          <a:p>
            <a:r>
              <a:rPr lang="pt-BR" dirty="0"/>
              <a:t>Hierarquia de agregações.</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28</a:t>
            </a:fld>
            <a:endParaRPr lang="en-US"/>
          </a:p>
        </p:txBody>
      </p:sp>
    </p:spTree>
    <p:extLst>
      <p:ext uri="{BB962C8B-B14F-4D97-AF65-F5344CB8AC3E}">
        <p14:creationId xmlns:p14="http://schemas.microsoft.com/office/powerpoint/2010/main" val="2159527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29</a:t>
            </a:fld>
            <a:endParaRPr lang="en-US"/>
          </a:p>
        </p:txBody>
      </p:sp>
    </p:spTree>
    <p:extLst>
      <p:ext uri="{BB962C8B-B14F-4D97-AF65-F5344CB8AC3E}">
        <p14:creationId xmlns:p14="http://schemas.microsoft.com/office/powerpoint/2010/main" val="2152414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Neste exemplo, há duas classes ligadas pela restrição </a:t>
            </a:r>
            <a:r>
              <a:rPr lang="pt-BR" dirty="0" err="1"/>
              <a:t>subset</a:t>
            </a:r>
            <a:r>
              <a:rPr lang="pt-BR" dirty="0"/>
              <a:t>, indicando que os objetos associados através de Administra formam um subconjunto dos objetos associados através de Reside. (Portanto, a flecha parte da associação correspondente ao subconjunto.)</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30</a:t>
            </a:fld>
            <a:endParaRPr lang="en-US"/>
          </a:p>
        </p:txBody>
      </p:sp>
    </p:spTree>
    <p:extLst>
      <p:ext uri="{BB962C8B-B14F-4D97-AF65-F5344CB8AC3E}">
        <p14:creationId xmlns:p14="http://schemas.microsoft.com/office/powerpoint/2010/main" val="2290762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Este exemplo indica que um objeto </a:t>
            </a:r>
            <a:r>
              <a:rPr lang="pt-BR" dirty="0" err="1"/>
              <a:t>ContaBancária</a:t>
            </a:r>
            <a:r>
              <a:rPr lang="pt-BR" dirty="0"/>
              <a:t> pode estar associado a objetos Pessoa ou a objetos Instituição, mas nunca a objetos dos dois tipos simultaneamente.</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31</a:t>
            </a:fld>
            <a:endParaRPr lang="en-US"/>
          </a:p>
        </p:txBody>
      </p:sp>
    </p:spTree>
    <p:extLst>
      <p:ext uri="{BB962C8B-B14F-4D97-AF65-F5344CB8AC3E}">
        <p14:creationId xmlns:p14="http://schemas.microsoft.com/office/powerpoint/2010/main" val="3049572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termo </a:t>
            </a:r>
            <a:r>
              <a:rPr lang="pt-BR" b="1" u="sng" dirty="0"/>
              <a:t>subclasse</a:t>
            </a:r>
            <a:r>
              <a:rPr lang="pt-BR" dirty="0"/>
              <a:t> é utilizado para denotar a classe que herda as propriedades de outra classe através de uma generalização.</a:t>
            </a:r>
          </a:p>
          <a:p>
            <a:r>
              <a:rPr lang="pt-BR" dirty="0"/>
              <a:t>Diz-se, ainda, que a classe que possui propriedades herdadas por outras classes é a </a:t>
            </a:r>
            <a:r>
              <a:rPr lang="pt-BR" b="1" u="sng" dirty="0"/>
              <a:t>superclasse</a:t>
            </a:r>
            <a:r>
              <a:rPr lang="pt-BR" dirty="0"/>
              <a:t>.</a:t>
            </a:r>
          </a:p>
          <a:p>
            <a:r>
              <a:rPr lang="pt-BR" dirty="0"/>
              <a:t>Uma classe </a:t>
            </a:r>
            <a:r>
              <a:rPr lang="pt-BR" b="1" u="sng" dirty="0"/>
              <a:t>abstrata</a:t>
            </a:r>
            <a:r>
              <a:rPr lang="pt-BR" dirty="0"/>
              <a:t> (itálico) normalmente é utilizada para organizar a hierarquia de classes. Uma classe abstrata é utilizada para fins de modelagem como um contêiner de definições de propriedades. Classes abstratas não geram objetos diretamente (embora objetos de uma subclasse de uma classe abstrata sejam também considerados objetos dessa última).</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32</a:t>
            </a:fld>
            <a:endParaRPr lang="en-US"/>
          </a:p>
        </p:txBody>
      </p:sp>
    </p:spTree>
    <p:extLst>
      <p:ext uri="{BB962C8B-B14F-4D97-AF65-F5344CB8AC3E}">
        <p14:creationId xmlns:p14="http://schemas.microsoft.com/office/powerpoint/2010/main" val="3004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33</a:t>
            </a:fld>
            <a:endParaRPr lang="en-US"/>
          </a:p>
        </p:txBody>
      </p:sp>
    </p:spTree>
    <p:extLst>
      <p:ext uri="{BB962C8B-B14F-4D97-AF65-F5344CB8AC3E}">
        <p14:creationId xmlns:p14="http://schemas.microsoft.com/office/powerpoint/2010/main" val="3261146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é inadequado o uso do relacionamento </a:t>
            </a:r>
            <a:r>
              <a:rPr lang="pt-BR" dirty="0" err="1"/>
              <a:t>gen</a:t>
            </a:r>
            <a:r>
              <a:rPr lang="pt-BR" dirty="0"/>
              <a:t>/</a:t>
            </a:r>
            <a:r>
              <a:rPr lang="pt-BR" dirty="0" err="1"/>
              <a:t>espec</a:t>
            </a:r>
            <a:r>
              <a:rPr lang="pt-BR" dirty="0"/>
              <a:t> onde nem todas as propriedades e comportamentos da superclasse fazem sentido para a subclasse.</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34</a:t>
            </a:fld>
            <a:endParaRPr lang="en-US"/>
          </a:p>
        </p:txBody>
      </p:sp>
    </p:spTree>
    <p:extLst>
      <p:ext uri="{BB962C8B-B14F-4D97-AF65-F5344CB8AC3E}">
        <p14:creationId xmlns:p14="http://schemas.microsoft.com/office/powerpoint/2010/main" val="220681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 posse dos Casos de Uso precisamos seguir;</a:t>
            </a:r>
          </a:p>
          <a:p>
            <a:endParaRPr lang="pt-BR" dirty="0"/>
          </a:p>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a:t>
            </a:fld>
            <a:endParaRPr lang="en-US"/>
          </a:p>
        </p:txBody>
      </p:sp>
    </p:spTree>
    <p:extLst>
      <p:ext uri="{BB962C8B-B14F-4D97-AF65-F5344CB8AC3E}">
        <p14:creationId xmlns:p14="http://schemas.microsoft.com/office/powerpoint/2010/main" val="1132714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35</a:t>
            </a:fld>
            <a:endParaRPr lang="en-US"/>
          </a:p>
        </p:txBody>
      </p:sp>
    </p:spTree>
    <p:extLst>
      <p:ext uri="{BB962C8B-B14F-4D97-AF65-F5344CB8AC3E}">
        <p14:creationId xmlns:p14="http://schemas.microsoft.com/office/powerpoint/2010/main" val="2492020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36</a:t>
            </a:fld>
            <a:endParaRPr lang="en-US"/>
          </a:p>
        </p:txBody>
      </p:sp>
    </p:spTree>
    <p:extLst>
      <p:ext uri="{BB962C8B-B14F-4D97-AF65-F5344CB8AC3E}">
        <p14:creationId xmlns:p14="http://schemas.microsoft.com/office/powerpoint/2010/main" val="3425681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37</a:t>
            </a:fld>
            <a:endParaRPr lang="en-US"/>
          </a:p>
        </p:txBody>
      </p:sp>
    </p:spTree>
    <p:extLst>
      <p:ext uri="{BB962C8B-B14F-4D97-AF65-F5344CB8AC3E}">
        <p14:creationId xmlns:p14="http://schemas.microsoft.com/office/powerpoint/2010/main" val="1132714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38</a:t>
            </a:fld>
            <a:endParaRPr lang="en-US"/>
          </a:p>
        </p:txBody>
      </p:sp>
    </p:spTree>
    <p:extLst>
      <p:ext uri="{BB962C8B-B14F-4D97-AF65-F5344CB8AC3E}">
        <p14:creationId xmlns:p14="http://schemas.microsoft.com/office/powerpoint/2010/main" val="1927251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39</a:t>
            </a:fld>
            <a:endParaRPr lang="en-US"/>
          </a:p>
        </p:txBody>
      </p:sp>
    </p:spTree>
    <p:extLst>
      <p:ext uri="{BB962C8B-B14F-4D97-AF65-F5344CB8AC3E}">
        <p14:creationId xmlns:p14="http://schemas.microsoft.com/office/powerpoint/2010/main" val="3200488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42</a:t>
            </a:fld>
            <a:endParaRPr lang="en-US"/>
          </a:p>
        </p:txBody>
      </p:sp>
    </p:spTree>
    <p:extLst>
      <p:ext uri="{BB962C8B-B14F-4D97-AF65-F5344CB8AC3E}">
        <p14:creationId xmlns:p14="http://schemas.microsoft.com/office/powerpoint/2010/main" val="3936877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Análise – Não leva em consideração tecnologia</a:t>
            </a:r>
          </a:p>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00447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800" b="0" i="0" u="none" strike="noStrike" baseline="0" dirty="0">
                <a:latin typeface="Book Antiqua" panose="02040602050305030304" pitchFamily="18" charset="0"/>
              </a:rPr>
              <a:t>No modelo de análise de uma casa, pensamos em objetos como salas, quartos, banheiro, portas etc. </a:t>
            </a:r>
          </a:p>
          <a:p>
            <a:r>
              <a:rPr lang="pt-BR" sz="1800" b="0" i="0" u="none" strike="noStrike" baseline="0" dirty="0">
                <a:latin typeface="Book Antiqua" panose="02040602050305030304" pitchFamily="18" charset="0"/>
              </a:rPr>
              <a:t>No modelo de especificação, temos que pensar em outros detalhes, como encanamento, parte elétrica etc.</a:t>
            </a:r>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77900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sz="1800" b="0" i="0" u="none" strike="noStrike" baseline="0" dirty="0">
                <a:solidFill>
                  <a:srgbClr val="000000"/>
                </a:solidFill>
                <a:latin typeface="Book Antiqua" panose="02040602050305030304" pitchFamily="18" charset="0"/>
              </a:rPr>
              <a:t>Aqui </a:t>
            </a:r>
            <a:r>
              <a:rPr lang="pt-BR" sz="1800" b="0" i="0" u="none" strike="noStrike" baseline="0" dirty="0">
                <a:latin typeface="Book Antiqua" panose="02040602050305030304" pitchFamily="18" charset="0"/>
              </a:rPr>
              <a:t>estamos considerando o próprio código-fonte do sistema como um modelo.</a:t>
            </a:r>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873139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De posse dos Casos de Uso precisamos seguir;</a:t>
            </a:r>
          </a:p>
          <a:p>
            <a:endParaRPr lang="pt-BR" dirty="0"/>
          </a:p>
          <a:p>
            <a:endParaRPr lang="pt-BR" dirty="0"/>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06079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nome de uma operação normalmente contém um verbo e um complemento, e terminam com um par de parênteses.</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32949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nome de uma operação normalmente contém um verbo e um complemento, e terminam com um par de parênteses.</a:t>
            </a:r>
          </a:p>
        </p:txBody>
      </p:sp>
      <p:sp>
        <p:nvSpPr>
          <p:cNvPr id="4" name="Date Placeholder 3"/>
          <p:cNvSpPr>
            <a:spLocks noGrp="1"/>
          </p:cNvSpPr>
          <p:nvPr>
            <p:ph type="dt" idx="1"/>
          </p:nvPr>
        </p:nvSpPr>
        <p:spPr/>
        <p:txBody>
          <a:bodyPr/>
          <a:lstStyle/>
          <a:p>
            <a:pPr rtl="0"/>
            <a:fld id="{49EE704A-765A-48C7-8594-25B15929F837}" type="datetime1">
              <a:rPr lang="pt-BR" smtClean="0"/>
              <a:t>14/03/2024</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310622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br" dirty="0"/>
              <a:t>Clique para editar o estilo de título Mestre</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BR"/>
              <a:t>Clique para editar o estilo do subtítulo Mestre</a:t>
            </a:r>
            <a:endParaRPr lang="en-US" dirty="0"/>
          </a:p>
        </p:txBody>
      </p:sp>
      <p:cxnSp>
        <p:nvCxnSpPr>
          <p:cNvPr id="9" name="Conector Re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3E92B5B4-4D0A-4964-A1A3-B85B0EE00890}" type="datetime1">
              <a:rPr lang="pt-BR" smtClean="0"/>
              <a:t>14/03/2024</a:t>
            </a:fld>
            <a:endParaRPr lang="en-US" dirty="0"/>
          </a:p>
        </p:txBody>
      </p:sp>
      <p:sp>
        <p:nvSpPr>
          <p:cNvPr id="5" name="Espaço Reservado para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ço Reservado para o Número do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p:txBody>
          <a:bodyPr vert="eaVert" lIns="45720" tIns="0" rIns="45720" bIns="0"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32E1A5F9-C71D-4DE8-8BF4-9F6FC06A94B8}" type="datetime1">
              <a:rPr lang="pt-BR" smtClean="0"/>
              <a:t>14/03/2024</a:t>
            </a:fld>
            <a:endParaRPr lang="en-US" dirty="0"/>
          </a:p>
        </p:txBody>
      </p:sp>
      <p:sp>
        <p:nvSpPr>
          <p:cNvPr id="8" name="Espaço Reservado para Rodapé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ço Reservado para o Número do Slid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a:xfrm>
            <a:off x="838200" y="412302"/>
            <a:ext cx="7734300" cy="5759898"/>
          </a:xfrm>
        </p:spPr>
        <p:txBody>
          <a:bodyPr vert="eaVert" lIns="45720" tIns="0" rIns="45720" bIns="0"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21DCD7D-5BFD-485D-AED5-B62EAACA4CB6}" type="datetime1">
              <a:rPr lang="pt-BR" smtClean="0"/>
              <a:t>14/03/2024</a:t>
            </a:fld>
            <a:endParaRPr lang="en-US" dirty="0"/>
          </a:p>
        </p:txBody>
      </p:sp>
      <p:sp>
        <p:nvSpPr>
          <p:cNvPr id="8" name="Espaço Reservado para Rodapé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23252B5-F3E6-4058-A723-196087E9E541}" type="datetime1">
              <a:rPr lang="pt-BR" smtClean="0"/>
              <a:t>14/03/2024</a:t>
            </a:fld>
            <a:endParaRPr lang="en-US"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br" dirty="0"/>
              <a:t>Clique para editar o estilo de título Mestre</a:t>
            </a:r>
            <a:endParaRPr lang="en-US" dirty="0"/>
          </a:p>
        </p:txBody>
      </p:sp>
      <p:sp>
        <p:nvSpPr>
          <p:cNvPr id="3" name="Espaço reservado para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cxnSp>
        <p:nvCxnSpPr>
          <p:cNvPr id="9" name="Conector Re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A251DFA-97D2-4C90-9100-D1173CC96C37}" type="datetime1">
              <a:rPr lang="pt-BR" smtClean="0"/>
              <a:t>14/03/2024</a:t>
            </a:fld>
            <a:endParaRPr lang="en-US" dirty="0"/>
          </a:p>
        </p:txBody>
      </p:sp>
      <p:sp>
        <p:nvSpPr>
          <p:cNvPr id="8" name="Espaço Reservado para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97280" y="2120900"/>
            <a:ext cx="4639736" cy="3748193"/>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515944" y="2120900"/>
            <a:ext cx="4639736" cy="3748194"/>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2" name="Espaço Reservado par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7651B26C-F0DB-4889-B6A3-FE07E152272F}" type="datetime1">
              <a:rPr lang="pt-BR" smtClean="0"/>
              <a:t>14/03/2024</a:t>
            </a:fld>
            <a:endParaRPr lang="en-US" dirty="0"/>
          </a:p>
        </p:txBody>
      </p:sp>
      <p:sp>
        <p:nvSpPr>
          <p:cNvPr id="9" name="Espaço Reservado para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a:xfrm>
            <a:off x="1097280" y="286603"/>
            <a:ext cx="10058400" cy="1450757"/>
          </a:xfrm>
        </p:spPr>
        <p:txBody>
          <a:bodyPr rtlCol="0"/>
          <a:lstStyle>
            <a:lvl1pPr>
              <a:defRPr/>
            </a:lvl1pPr>
          </a:lstStyle>
          <a:p>
            <a:pPr rtl="0"/>
            <a:r>
              <a:rPr lang="pt-br" dirty="0"/>
              <a:t>Clique para editar o estilo de título Mestre</a:t>
            </a:r>
            <a:endParaRPr lang="en-US" dirty="0"/>
          </a:p>
        </p:txBody>
      </p:sp>
      <p:sp>
        <p:nvSpPr>
          <p:cNvPr id="3" name="Espaço reservado para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97280" y="2958274"/>
            <a:ext cx="4639736" cy="2910821"/>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515944" y="2958273"/>
            <a:ext cx="4639736" cy="2910821"/>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2" name="Espaço Reservado par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DB0565EE-A4B5-4AB4-9432-D16ECAE9EF1F}" type="datetime1">
              <a:rPr lang="pt-BR" smtClean="0"/>
              <a:t>14/03/2024</a:t>
            </a:fld>
            <a:endParaRPr lang="en-US" dirty="0"/>
          </a:p>
        </p:txBody>
      </p:sp>
      <p:sp>
        <p:nvSpPr>
          <p:cNvPr id="11" name="Espaço Reservado para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ço Reservado para Número de Slid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6" name="Espaço Reservado par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C470C2D-02C8-4A1B-A79F-498A53DD951F}" type="datetime1">
              <a:rPr lang="pt-BR" smtClean="0"/>
              <a:t>14/03/2024</a:t>
            </a:fld>
            <a:endParaRPr lang="en-US" dirty="0"/>
          </a:p>
        </p:txBody>
      </p:sp>
      <p:sp>
        <p:nvSpPr>
          <p:cNvPr id="7" name="Espaço Reservado para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ço reservado para o número do slid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094EF83-1835-4C7A-B4B2-F0B720F5AC0B}" type="datetime1">
              <a:rPr lang="pt-BR" smtClean="0"/>
              <a:t>14/03/2024</a:t>
            </a:fld>
            <a:endParaRPr lang="en-US"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400" b="0">
                <a:solidFill>
                  <a:srgbClr val="FFFFFF"/>
                </a:solidFill>
              </a:defRPr>
            </a:lvl1pPr>
          </a:lstStyle>
          <a:p>
            <a:pPr rtl="0"/>
            <a:r>
              <a:rPr lang="pt-BR"/>
              <a:t>Clique para editar o título Mestre</a:t>
            </a:r>
            <a:endParaRPr lang="en-US" dirty="0"/>
          </a:p>
        </p:txBody>
      </p:sp>
      <p:sp>
        <p:nvSpPr>
          <p:cNvPr id="3" name="Espaço reservado para conteúdo 2"/>
          <p:cNvSpPr>
            <a:spLocks noGrp="1"/>
          </p:cNvSpPr>
          <p:nvPr>
            <p:ph idx="1"/>
          </p:nvPr>
        </p:nvSpPr>
        <p:spPr>
          <a:xfrm>
            <a:off x="5458984" y="812799"/>
            <a:ext cx="5928344" cy="5294757"/>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os estilos de texto Mestre</a:t>
            </a:r>
          </a:p>
        </p:txBody>
      </p:sp>
      <p:sp>
        <p:nvSpPr>
          <p:cNvPr id="5" name="Espaço Reservado para Data 4"/>
          <p:cNvSpPr>
            <a:spLocks noGrp="1"/>
          </p:cNvSpPr>
          <p:nvPr>
            <p:ph type="dt" sz="half" idx="10"/>
          </p:nvPr>
        </p:nvSpPr>
        <p:spPr>
          <a:xfrm>
            <a:off x="643464" y="6446520"/>
            <a:ext cx="3517568" cy="365125"/>
          </a:xfrm>
        </p:spPr>
        <p:txBody>
          <a:bodyPr rtlCol="0"/>
          <a:lstStyle>
            <a:lvl1pPr algn="l">
              <a:defRPr/>
            </a:lvl1pPr>
          </a:lstStyle>
          <a:p>
            <a:pPr rtl="0"/>
            <a:fld id="{6F5D5688-1774-4625-9E74-88EA94DB2550}" type="datetime1">
              <a:rPr lang="pt-BR" smtClean="0"/>
              <a:t>14/03/2024</a:t>
            </a:fld>
            <a:endParaRPr lang="en-US" dirty="0"/>
          </a:p>
        </p:txBody>
      </p:sp>
      <p:sp>
        <p:nvSpPr>
          <p:cNvPr id="6" name="Espaço Reservado para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ço Reservado para o Número do Slid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a:t>Clique no ícone para adicionar uma imagem</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pt-BR"/>
              <a:t>Clique para editar o título Mestre</a:t>
            </a:r>
            <a:endParaRPr lang="en-US" dirty="0"/>
          </a:p>
        </p:txBody>
      </p:sp>
      <p:sp>
        <p:nvSpPr>
          <p:cNvPr id="4" name="Espaço reservado para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lvl1pPr>
              <a:defRPr/>
            </a:lvl1pPr>
          </a:lstStyle>
          <a:p>
            <a:pPr rtl="0"/>
            <a:fld id="{3D5E4E1C-696A-4E82-B6DD-87ECA4CC925A}" type="datetime1">
              <a:rPr lang="pt-BR" smtClean="0"/>
              <a:t>14/03/2024</a:t>
            </a:fld>
            <a:endParaRPr lang="en-US" dirty="0"/>
          </a:p>
        </p:txBody>
      </p:sp>
      <p:sp>
        <p:nvSpPr>
          <p:cNvPr id="6" name="Espaço reservado para rodapé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br" dirty="0"/>
              <a:t>Clique para editar o estilo de título Mestre</a:t>
            </a:r>
            <a:endParaRPr lang="en-US" dirty="0"/>
          </a:p>
        </p:txBody>
      </p:sp>
      <p:sp>
        <p:nvSpPr>
          <p:cNvPr id="3" name="Espaço reservado para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66BA6665-D630-4C43-9989-3D086DA68E5F}" type="datetime1">
              <a:rPr lang="pt-BR" smtClean="0"/>
              <a:t>14/03/2024</a:t>
            </a:fld>
            <a:endParaRPr lang="en-US" dirty="0"/>
          </a:p>
        </p:txBody>
      </p:sp>
      <p:sp>
        <p:nvSpPr>
          <p:cNvPr id="5" name="Espaço Reservado para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ço Reservado para o Número do Slid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Conector Re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pt-br" sz="8000" dirty="0"/>
              <a:t>Engenharia de Software</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pt-br" sz="2400" dirty="0">
                <a:solidFill>
                  <a:schemeClr val="tx1">
                    <a:lumMod val="85000"/>
                    <a:lumOff val="15000"/>
                  </a:schemeClr>
                </a:solidFill>
              </a:rPr>
              <a:t>Cássio Capucho Peçanha </a:t>
            </a:r>
            <a:r>
              <a:rPr lang="pt-BR" sz="2400" dirty="0">
                <a:solidFill>
                  <a:schemeClr val="tx1">
                    <a:lumMod val="85000"/>
                    <a:lumOff val="15000"/>
                  </a:schemeClr>
                </a:solidFill>
              </a:rPr>
              <a:t>–</a:t>
            </a:r>
            <a:r>
              <a:rPr lang="pt-br" sz="2400" dirty="0">
                <a:solidFill>
                  <a:schemeClr val="tx1">
                    <a:lumMod val="85000"/>
                    <a:lumOff val="15000"/>
                  </a:schemeClr>
                </a:solidFill>
              </a:rPr>
              <a:t> </a:t>
            </a:r>
            <a:r>
              <a:rPr lang="pt-br" dirty="0">
                <a:solidFill>
                  <a:schemeClr val="tx1">
                    <a:lumMod val="85000"/>
                    <a:lumOff val="15000"/>
                  </a:schemeClr>
                </a:solidFill>
              </a:rPr>
              <a:t>07</a:t>
            </a:r>
            <a:endParaRPr lang="pt-br" sz="2400" dirty="0">
              <a:solidFill>
                <a:schemeClr val="tx1">
                  <a:lumMod val="85000"/>
                  <a:lumOff val="15000"/>
                </a:schemeClr>
              </a:solidFill>
            </a:endParaRPr>
          </a:p>
          <a:p>
            <a:pPr rtl="0"/>
            <a:endParaRPr lang="pt-br" sz="2400" dirty="0">
              <a:solidFill>
                <a:schemeClr val="tx1">
                  <a:lumMod val="85000"/>
                  <a:lumOff val="15000"/>
                </a:schemeClr>
              </a:solidFill>
            </a:endParaRPr>
          </a:p>
        </p:txBody>
      </p:sp>
      <p:cxnSp>
        <p:nvCxnSpPr>
          <p:cNvPr id="24" name="Conector Re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ow Do You Become a Software Engineer?">
            <a:extLst>
              <a:ext uri="{FF2B5EF4-FFF2-40B4-BE49-F238E27FC236}">
                <a16:creationId xmlns:a16="http://schemas.microsoft.com/office/drawing/2014/main" id="{B2065B77-FC08-478E-9704-58E09ED270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379" t="1388" r="15919" b="4805"/>
          <a:stretch/>
        </p:blipFill>
        <p:spPr bwMode="auto">
          <a:xfrm>
            <a:off x="0" y="0"/>
            <a:ext cx="4604079" cy="687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8144-976B-503C-4AC5-B42B00BD743A}"/>
              </a:ext>
            </a:extLst>
          </p:cNvPr>
          <p:cNvSpPr>
            <a:spLocks noGrp="1"/>
          </p:cNvSpPr>
          <p:nvPr>
            <p:ph type="title"/>
          </p:nvPr>
        </p:nvSpPr>
        <p:spPr/>
        <p:txBody>
          <a:bodyPr/>
          <a:lstStyle/>
          <a:p>
            <a:r>
              <a:rPr lang="pt-BR" dirty="0"/>
              <a:t>Diagrama de Classes</a:t>
            </a:r>
          </a:p>
        </p:txBody>
      </p:sp>
      <p:sp>
        <p:nvSpPr>
          <p:cNvPr id="3" name="Content Placeholder 2">
            <a:extLst>
              <a:ext uri="{FF2B5EF4-FFF2-40B4-BE49-F238E27FC236}">
                <a16:creationId xmlns:a16="http://schemas.microsoft.com/office/drawing/2014/main" id="{A6DB1669-CAB6-D35E-5A3B-5C1B373423D7}"/>
              </a:ext>
            </a:extLst>
          </p:cNvPr>
          <p:cNvSpPr>
            <a:spLocks noGrp="1"/>
          </p:cNvSpPr>
          <p:nvPr>
            <p:ph idx="1"/>
          </p:nvPr>
        </p:nvSpPr>
        <p:spPr>
          <a:xfrm>
            <a:off x="1097280" y="2108201"/>
            <a:ext cx="7121146" cy="3760891"/>
          </a:xfrm>
        </p:spPr>
        <p:txBody>
          <a:bodyPr>
            <a:normAutofit fontScale="92500" lnSpcReduction="10000"/>
          </a:bodyPr>
          <a:lstStyle/>
          <a:p>
            <a:pPr>
              <a:buFont typeface="Wingdings" panose="05000000000000000000" pitchFamily="2" charset="2"/>
              <a:buChar char="§"/>
            </a:pPr>
            <a:r>
              <a:rPr lang="pt-BR" sz="2800" dirty="0"/>
              <a:t>Um diagrama de classes é desenhado usando-se retângulos e setas. </a:t>
            </a:r>
          </a:p>
          <a:p>
            <a:pPr>
              <a:buFont typeface="Wingdings" panose="05000000000000000000" pitchFamily="2" charset="2"/>
              <a:buChar char="§"/>
            </a:pPr>
            <a:r>
              <a:rPr lang="pt-BR" sz="2800" dirty="0"/>
              <a:t>Cada uma das classes é representada por meio de um retângulo com três compartimentos, conforme mostra a figura a seguir.</a:t>
            </a:r>
          </a:p>
          <a:p>
            <a:pPr>
              <a:buFont typeface="Wingdings" panose="05000000000000000000" pitchFamily="2" charset="2"/>
              <a:buChar char="§"/>
            </a:pPr>
            <a:r>
              <a:rPr lang="pt-BR" sz="2800" dirty="0"/>
              <a:t>Esses compartimentos contêm o nome da classe (normalmente, em negrito), seus atributos e métodos, como também ilustrado a seguir:</a:t>
            </a:r>
          </a:p>
        </p:txBody>
      </p:sp>
      <p:sp>
        <p:nvSpPr>
          <p:cNvPr id="4" name="Date Placeholder 3">
            <a:extLst>
              <a:ext uri="{FF2B5EF4-FFF2-40B4-BE49-F238E27FC236}">
                <a16:creationId xmlns:a16="http://schemas.microsoft.com/office/drawing/2014/main" id="{F8DA87C0-92BF-8AE4-3088-7778FBB477BE}"/>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pic>
        <p:nvPicPr>
          <p:cNvPr id="7" name="Picture 6">
            <a:extLst>
              <a:ext uri="{FF2B5EF4-FFF2-40B4-BE49-F238E27FC236}">
                <a16:creationId xmlns:a16="http://schemas.microsoft.com/office/drawing/2014/main" id="{6E3999EB-2D9B-90CB-62EE-4B9B2416F858}"/>
              </a:ext>
            </a:extLst>
          </p:cNvPr>
          <p:cNvPicPr>
            <a:picLocks noChangeAspect="1"/>
          </p:cNvPicPr>
          <p:nvPr/>
        </p:nvPicPr>
        <p:blipFill>
          <a:blip r:embed="rId2"/>
          <a:stretch>
            <a:fillRect/>
          </a:stretch>
        </p:blipFill>
        <p:spPr>
          <a:xfrm>
            <a:off x="8253439" y="3000041"/>
            <a:ext cx="2969152" cy="1914321"/>
          </a:xfrm>
          <a:prstGeom prst="rect">
            <a:avLst/>
          </a:prstGeom>
        </p:spPr>
      </p:pic>
    </p:spTree>
    <p:extLst>
      <p:ext uri="{BB962C8B-B14F-4D97-AF65-F5344CB8AC3E}">
        <p14:creationId xmlns:p14="http://schemas.microsoft.com/office/powerpoint/2010/main" val="24566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8144-976B-503C-4AC5-B42B00BD743A}"/>
              </a:ext>
            </a:extLst>
          </p:cNvPr>
          <p:cNvSpPr>
            <a:spLocks noGrp="1"/>
          </p:cNvSpPr>
          <p:nvPr>
            <p:ph type="title"/>
          </p:nvPr>
        </p:nvSpPr>
        <p:spPr/>
        <p:txBody>
          <a:bodyPr/>
          <a:lstStyle/>
          <a:p>
            <a:r>
              <a:rPr lang="pt-BR" dirty="0"/>
              <a:t>Diagrama de Classes</a:t>
            </a:r>
          </a:p>
        </p:txBody>
      </p:sp>
      <p:sp>
        <p:nvSpPr>
          <p:cNvPr id="3" name="Content Placeholder 2">
            <a:extLst>
              <a:ext uri="{FF2B5EF4-FFF2-40B4-BE49-F238E27FC236}">
                <a16:creationId xmlns:a16="http://schemas.microsoft.com/office/drawing/2014/main" id="{A6DB1669-CAB6-D35E-5A3B-5C1B373423D7}"/>
              </a:ext>
            </a:extLst>
          </p:cNvPr>
          <p:cNvSpPr>
            <a:spLocks noGrp="1"/>
          </p:cNvSpPr>
          <p:nvPr>
            <p:ph idx="1"/>
          </p:nvPr>
        </p:nvSpPr>
        <p:spPr>
          <a:xfrm>
            <a:off x="1097280" y="1988069"/>
            <a:ext cx="10058400" cy="3132572"/>
          </a:xfrm>
        </p:spPr>
        <p:txBody>
          <a:bodyPr>
            <a:normAutofit fontScale="70000" lnSpcReduction="20000"/>
          </a:bodyPr>
          <a:lstStyle/>
          <a:p>
            <a:pPr>
              <a:buFont typeface="Wingdings" panose="05000000000000000000" pitchFamily="2" charset="2"/>
              <a:buChar char="§"/>
            </a:pPr>
            <a:r>
              <a:rPr lang="pt-BR" sz="2800" dirty="0"/>
              <a:t>Nesse diagrama, a classe Pessoa tem três atributos — nome, sobrenome e fone — e dois métodos — </a:t>
            </a:r>
            <a:r>
              <a:rPr lang="pt-BR" sz="2800" dirty="0" err="1"/>
              <a:t>setPessoa</a:t>
            </a:r>
            <a:r>
              <a:rPr lang="pt-BR" sz="2800" dirty="0"/>
              <a:t> e </a:t>
            </a:r>
            <a:r>
              <a:rPr lang="pt-BR" sz="2800" dirty="0" err="1"/>
              <a:t>getPessoa</a:t>
            </a:r>
            <a:r>
              <a:rPr lang="pt-BR" sz="2800" dirty="0"/>
              <a:t>. </a:t>
            </a:r>
          </a:p>
          <a:p>
            <a:pPr>
              <a:buFont typeface="Wingdings" panose="05000000000000000000" pitchFamily="2" charset="2"/>
              <a:buChar char="§"/>
            </a:pPr>
            <a:r>
              <a:rPr lang="pt-BR" sz="2800" dirty="0"/>
              <a:t>Os três atributos são privados, conforme indicado pelo sinal - antes de cada um. Informa-se também o tipo de cada atributo. </a:t>
            </a:r>
          </a:p>
          <a:p>
            <a:pPr>
              <a:buFont typeface="Wingdings" panose="05000000000000000000" pitchFamily="2" charset="2"/>
              <a:buChar char="§"/>
            </a:pPr>
            <a:r>
              <a:rPr lang="pt-BR" sz="2800" dirty="0"/>
              <a:t>Por sua vez, os dois métodos são públicos, conforme indicado pelo sinal +. </a:t>
            </a:r>
          </a:p>
          <a:p>
            <a:pPr>
              <a:buFont typeface="Wingdings" panose="05000000000000000000" pitchFamily="2" charset="2"/>
              <a:buChar char="§"/>
            </a:pPr>
            <a:r>
              <a:rPr lang="pt-BR" sz="2800" dirty="0"/>
              <a:t>O diagrama possui ainda uma segunda classe, chamada Fone, com três atributos privados — </a:t>
            </a:r>
            <a:r>
              <a:rPr lang="pt-BR" sz="2800" dirty="0" err="1"/>
              <a:t>codigo</a:t>
            </a:r>
            <a:r>
              <a:rPr lang="pt-BR" sz="2800" dirty="0"/>
              <a:t>, numero e celular — e três métodos públicos — </a:t>
            </a:r>
            <a:r>
              <a:rPr lang="pt-BR" sz="2800" dirty="0" err="1"/>
              <a:t>setFone</a:t>
            </a:r>
            <a:r>
              <a:rPr lang="pt-BR" sz="2800" dirty="0"/>
              <a:t>, </a:t>
            </a:r>
            <a:r>
              <a:rPr lang="pt-BR" sz="2800" dirty="0" err="1"/>
              <a:t>getFone</a:t>
            </a:r>
            <a:r>
              <a:rPr lang="pt-BR" sz="2800" dirty="0"/>
              <a:t> e </a:t>
            </a:r>
            <a:r>
              <a:rPr lang="pt-BR" sz="2800" dirty="0" err="1"/>
              <a:t>isCelular</a:t>
            </a:r>
            <a:r>
              <a:rPr lang="pt-BR" sz="2800" dirty="0"/>
              <a:t>. </a:t>
            </a:r>
          </a:p>
          <a:p>
            <a:pPr>
              <a:buFont typeface="Wingdings" panose="05000000000000000000" pitchFamily="2" charset="2"/>
              <a:buChar char="§"/>
            </a:pPr>
            <a:r>
              <a:rPr lang="pt-BR" sz="2800" dirty="0"/>
              <a:t>No caso dos métodos, informamos também o nome de seus parâmetros e o tipo de retorno.</a:t>
            </a:r>
          </a:p>
        </p:txBody>
      </p:sp>
      <p:sp>
        <p:nvSpPr>
          <p:cNvPr id="4" name="Date Placeholder 3">
            <a:extLst>
              <a:ext uri="{FF2B5EF4-FFF2-40B4-BE49-F238E27FC236}">
                <a16:creationId xmlns:a16="http://schemas.microsoft.com/office/drawing/2014/main" id="{F8DA87C0-92BF-8AE4-3088-7778FBB477BE}"/>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pic>
        <p:nvPicPr>
          <p:cNvPr id="6" name="Picture 5">
            <a:extLst>
              <a:ext uri="{FF2B5EF4-FFF2-40B4-BE49-F238E27FC236}">
                <a16:creationId xmlns:a16="http://schemas.microsoft.com/office/drawing/2014/main" id="{1F806F68-B478-09AB-E3F9-9A59E6E31E65}"/>
              </a:ext>
            </a:extLst>
          </p:cNvPr>
          <p:cNvPicPr>
            <a:picLocks noChangeAspect="1"/>
          </p:cNvPicPr>
          <p:nvPr/>
        </p:nvPicPr>
        <p:blipFill>
          <a:blip r:embed="rId2"/>
          <a:stretch>
            <a:fillRect/>
          </a:stretch>
        </p:blipFill>
        <p:spPr>
          <a:xfrm>
            <a:off x="2787315" y="4957145"/>
            <a:ext cx="6044664" cy="1672255"/>
          </a:xfrm>
          <a:prstGeom prst="rect">
            <a:avLst/>
          </a:prstGeom>
        </p:spPr>
      </p:pic>
    </p:spTree>
    <p:extLst>
      <p:ext uri="{BB962C8B-B14F-4D97-AF65-F5344CB8AC3E}">
        <p14:creationId xmlns:p14="http://schemas.microsoft.com/office/powerpoint/2010/main" val="190896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8144-976B-503C-4AC5-B42B00BD743A}"/>
              </a:ext>
            </a:extLst>
          </p:cNvPr>
          <p:cNvSpPr>
            <a:spLocks noGrp="1"/>
          </p:cNvSpPr>
          <p:nvPr>
            <p:ph type="title"/>
          </p:nvPr>
        </p:nvSpPr>
        <p:spPr/>
        <p:txBody>
          <a:bodyPr/>
          <a:lstStyle/>
          <a:p>
            <a:r>
              <a:rPr lang="pt-BR" dirty="0"/>
              <a:t>Diagrama de Classes</a:t>
            </a:r>
          </a:p>
        </p:txBody>
      </p:sp>
      <p:sp>
        <p:nvSpPr>
          <p:cNvPr id="3" name="Content Placeholder 2">
            <a:extLst>
              <a:ext uri="{FF2B5EF4-FFF2-40B4-BE49-F238E27FC236}">
                <a16:creationId xmlns:a16="http://schemas.microsoft.com/office/drawing/2014/main" id="{A6DB1669-CAB6-D35E-5A3B-5C1B373423D7}"/>
              </a:ext>
            </a:extLst>
          </p:cNvPr>
          <p:cNvSpPr>
            <a:spLocks noGrp="1"/>
          </p:cNvSpPr>
          <p:nvPr>
            <p:ph idx="1"/>
          </p:nvPr>
        </p:nvSpPr>
        <p:spPr>
          <a:xfrm>
            <a:off x="1097280" y="2108201"/>
            <a:ext cx="10058400" cy="3760891"/>
          </a:xfrm>
        </p:spPr>
        <p:txBody>
          <a:bodyPr>
            <a:normAutofit fontScale="92500" lnSpcReduction="10000"/>
          </a:bodyPr>
          <a:lstStyle/>
          <a:p>
            <a:pPr>
              <a:buFont typeface="Wingdings" panose="05000000000000000000" pitchFamily="2" charset="2"/>
              <a:buChar char="§"/>
            </a:pPr>
            <a:r>
              <a:rPr lang="pt-BR" sz="2800" dirty="0"/>
              <a:t>Porém, se fosse somente isso, os diagramas dariam a impressão de que as classes de um sistema são ilhas sem comunicação entre si. </a:t>
            </a:r>
          </a:p>
          <a:p>
            <a:pPr>
              <a:buFont typeface="Wingdings" panose="05000000000000000000" pitchFamily="2" charset="2"/>
              <a:buChar char="§"/>
            </a:pPr>
            <a:r>
              <a:rPr lang="pt-BR" sz="2800" dirty="0"/>
              <a:t>No entanto, um dos principais objetivos de diagramas de classe é mostrar visualmente os relacionamentos que existem entre as classes de um sistema. </a:t>
            </a:r>
          </a:p>
          <a:p>
            <a:pPr>
              <a:buFont typeface="Wingdings" panose="05000000000000000000" pitchFamily="2" charset="2"/>
              <a:buChar char="§"/>
            </a:pPr>
            <a:r>
              <a:rPr lang="pt-BR" sz="2800" dirty="0"/>
              <a:t>Por isso, eles incluem também </a:t>
            </a:r>
            <a:r>
              <a:rPr lang="pt-BR" sz="2800" b="1" u="sng" dirty="0"/>
              <a:t>linhas e setas</a:t>
            </a:r>
            <a:r>
              <a:rPr lang="pt-BR" sz="2800" dirty="0"/>
              <a:t>, as quais são usadas para representar três tipos de relacionamentos: associação, herança e dependência. Vamos tratar de cada um deles nos próximos parágrafos.</a:t>
            </a:r>
          </a:p>
        </p:txBody>
      </p:sp>
      <p:sp>
        <p:nvSpPr>
          <p:cNvPr id="4" name="Date Placeholder 3">
            <a:extLst>
              <a:ext uri="{FF2B5EF4-FFF2-40B4-BE49-F238E27FC236}">
                <a16:creationId xmlns:a16="http://schemas.microsoft.com/office/drawing/2014/main" id="{F8DA87C0-92BF-8AE4-3088-7778FBB477BE}"/>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192055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p:txBody>
          <a:bodyPr/>
          <a:lstStyle/>
          <a:p>
            <a:r>
              <a:rPr lang="pt-BR" dirty="0"/>
              <a:t>Diagrama de Classes - Classes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sz="half" idx="1"/>
          </p:nvPr>
        </p:nvSpPr>
        <p:spPr>
          <a:xfrm>
            <a:off x="1097279" y="1932988"/>
            <a:ext cx="10200373" cy="4513850"/>
          </a:xfrm>
        </p:spPr>
        <p:txBody>
          <a:bodyPr>
            <a:normAutofit/>
          </a:bodyPr>
          <a:lstStyle/>
          <a:p>
            <a:pPr>
              <a:buFont typeface="Arial" panose="020B0604020202020204" pitchFamily="34" charset="0"/>
              <a:buChar char="•"/>
            </a:pPr>
            <a:r>
              <a:rPr lang="pt-BR" sz="3200" dirty="0"/>
              <a:t>O grau de abstração desejado direciona a utilização de uma ou outra notação;</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12" name="Picture 11">
            <a:extLst>
              <a:ext uri="{FF2B5EF4-FFF2-40B4-BE49-F238E27FC236}">
                <a16:creationId xmlns:a16="http://schemas.microsoft.com/office/drawing/2014/main" id="{1F2EA9D7-56F0-4A9B-AAD1-B8157CDF362F}"/>
              </a:ext>
            </a:extLst>
          </p:cNvPr>
          <p:cNvPicPr>
            <a:picLocks noChangeAspect="1"/>
          </p:cNvPicPr>
          <p:nvPr/>
        </p:nvPicPr>
        <p:blipFill rotWithShape="1">
          <a:blip r:embed="rId3"/>
          <a:srcRect t="1" r="66261" b="46934"/>
          <a:stretch/>
        </p:blipFill>
        <p:spPr>
          <a:xfrm>
            <a:off x="724123" y="3523668"/>
            <a:ext cx="2873636" cy="1198184"/>
          </a:xfrm>
          <a:prstGeom prst="rect">
            <a:avLst/>
          </a:prstGeom>
        </p:spPr>
      </p:pic>
      <p:pic>
        <p:nvPicPr>
          <p:cNvPr id="14" name="Picture 13">
            <a:extLst>
              <a:ext uri="{FF2B5EF4-FFF2-40B4-BE49-F238E27FC236}">
                <a16:creationId xmlns:a16="http://schemas.microsoft.com/office/drawing/2014/main" id="{542BBAE1-4CCD-4DC6-A030-11DD5646AD11}"/>
              </a:ext>
            </a:extLst>
          </p:cNvPr>
          <p:cNvPicPr>
            <a:picLocks noChangeAspect="1"/>
          </p:cNvPicPr>
          <p:nvPr/>
        </p:nvPicPr>
        <p:blipFill rotWithShape="1">
          <a:blip r:embed="rId3"/>
          <a:srcRect l="52985"/>
          <a:stretch/>
        </p:blipFill>
        <p:spPr>
          <a:xfrm>
            <a:off x="3626389" y="3429000"/>
            <a:ext cx="3953216" cy="2229111"/>
          </a:xfrm>
          <a:prstGeom prst="rect">
            <a:avLst/>
          </a:prstGeom>
        </p:spPr>
      </p:pic>
      <p:pic>
        <p:nvPicPr>
          <p:cNvPr id="15" name="Picture 14">
            <a:extLst>
              <a:ext uri="{FF2B5EF4-FFF2-40B4-BE49-F238E27FC236}">
                <a16:creationId xmlns:a16="http://schemas.microsoft.com/office/drawing/2014/main" id="{FC725B5C-EB44-4812-AD7D-BC1C81BCEEB5}"/>
              </a:ext>
            </a:extLst>
          </p:cNvPr>
          <p:cNvPicPr>
            <a:picLocks noChangeAspect="1"/>
          </p:cNvPicPr>
          <p:nvPr/>
        </p:nvPicPr>
        <p:blipFill>
          <a:blip r:embed="rId4"/>
          <a:stretch>
            <a:fillRect/>
          </a:stretch>
        </p:blipFill>
        <p:spPr>
          <a:xfrm>
            <a:off x="8628170" y="3523668"/>
            <a:ext cx="2669482" cy="1676486"/>
          </a:xfrm>
          <a:prstGeom prst="rect">
            <a:avLst/>
          </a:prstGeom>
        </p:spPr>
      </p:pic>
    </p:spTree>
    <p:extLst>
      <p:ext uri="{BB962C8B-B14F-4D97-AF65-F5344CB8AC3E}">
        <p14:creationId xmlns:p14="http://schemas.microsoft.com/office/powerpoint/2010/main" val="174291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p:txBody>
          <a:bodyPr>
            <a:normAutofit/>
          </a:bodyPr>
          <a:lstStyle/>
          <a:p>
            <a:r>
              <a:rPr lang="pt-BR" sz="44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400" dirty="0"/>
              <a:t>O relacionamentos entre objetos permitem que eles </a:t>
            </a:r>
            <a:r>
              <a:rPr lang="pt-BR" sz="2400" u="sng" dirty="0"/>
              <a:t>colaborem</a:t>
            </a:r>
            <a:r>
              <a:rPr lang="pt-BR" sz="2400" dirty="0"/>
              <a:t> entre si a fim de produzir as funcionalidades do sistema.</a:t>
            </a:r>
          </a:p>
          <a:p>
            <a:pPr>
              <a:buFont typeface="Arial" panose="020B0604020202020204" pitchFamily="34" charset="0"/>
              <a:buChar char="•"/>
            </a:pPr>
            <a:r>
              <a:rPr lang="pt-BR" sz="2400" dirty="0"/>
              <a:t>Para representar o relacionamento, existe outro elemento na notação do diagrama de classes, a </a:t>
            </a:r>
            <a:r>
              <a:rPr lang="pt-BR" sz="2400" u="sng" dirty="0"/>
              <a:t>associação</a:t>
            </a:r>
            <a:r>
              <a:rPr lang="pt-BR" sz="2400" dirty="0"/>
              <a:t>.</a:t>
            </a:r>
          </a:p>
          <a:p>
            <a:pPr>
              <a:buFont typeface="Arial" panose="020B0604020202020204" pitchFamily="34" charset="0"/>
              <a:buChar char="•"/>
            </a:pPr>
            <a:r>
              <a:rPr lang="pt-BR" sz="2400" dirty="0"/>
              <a:t>Uma associação é representada no diagrama de classes por uma </a:t>
            </a:r>
            <a:r>
              <a:rPr lang="pt-BR" sz="2400" u="sng" dirty="0"/>
              <a:t>linha</a:t>
            </a:r>
            <a:r>
              <a:rPr lang="pt-BR" sz="2400" dirty="0"/>
              <a:t> (normalmente um segmento de reta) ligando as classes às quais pertencem os objetos relacionados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3" name="Picture 2">
            <a:extLst>
              <a:ext uri="{FF2B5EF4-FFF2-40B4-BE49-F238E27FC236}">
                <a16:creationId xmlns:a16="http://schemas.microsoft.com/office/drawing/2014/main" id="{0EFBF7DF-240F-4935-B7FA-89E22FB3EC12}"/>
              </a:ext>
            </a:extLst>
          </p:cNvPr>
          <p:cNvPicPr>
            <a:picLocks noChangeAspect="1"/>
          </p:cNvPicPr>
          <p:nvPr/>
        </p:nvPicPr>
        <p:blipFill>
          <a:blip r:embed="rId3"/>
          <a:stretch>
            <a:fillRect/>
          </a:stretch>
        </p:blipFill>
        <p:spPr>
          <a:xfrm>
            <a:off x="1998254" y="5459915"/>
            <a:ext cx="8195492" cy="773440"/>
          </a:xfrm>
          <a:prstGeom prst="rect">
            <a:avLst/>
          </a:prstGeom>
        </p:spPr>
      </p:pic>
    </p:spTree>
    <p:extLst>
      <p:ext uri="{BB962C8B-B14F-4D97-AF65-F5344CB8AC3E}">
        <p14:creationId xmlns:p14="http://schemas.microsoft.com/office/powerpoint/2010/main" val="355269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a:xfrm>
            <a:off x="5458984" y="812799"/>
            <a:ext cx="6288516" cy="5294757"/>
          </a:xfrm>
        </p:spPr>
        <p:txBody>
          <a:bodyPr>
            <a:normAutofit/>
          </a:bodyPr>
          <a:lstStyle/>
          <a:p>
            <a:pPr>
              <a:buFont typeface="Arial" panose="020B0604020202020204" pitchFamily="34" charset="0"/>
              <a:buChar char="•"/>
            </a:pPr>
            <a:r>
              <a:rPr lang="pt-BR" sz="2000" dirty="0"/>
              <a:t>Representação da informação dos limites inferior e superior da quantidade de objetos aos quais outro objeto pode estar associado;</a:t>
            </a:r>
          </a:p>
          <a:p>
            <a:pPr>
              <a:buFont typeface="Arial" panose="020B0604020202020204" pitchFamily="34" charset="0"/>
              <a:buChar char="•"/>
            </a:pPr>
            <a:r>
              <a:rPr lang="pt-BR" sz="2000" dirty="0"/>
              <a:t>Esses limites são chamados de multiplicidades</a:t>
            </a:r>
          </a:p>
          <a:p>
            <a:pPr>
              <a:buFont typeface="Arial" panose="020B0604020202020204" pitchFamily="34" charset="0"/>
              <a:buChar char="•"/>
            </a:pPr>
            <a:r>
              <a:rPr lang="pt-BR" sz="2000" dirty="0"/>
              <a:t>Cada associação em um diagrama de classes possui duas multiplicidades, uma em cada extremo da linha que a representa.</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b="1" u="sng" dirty="0">
                <a:solidFill>
                  <a:schemeClr val="accent1">
                    <a:lumMod val="75000"/>
                  </a:schemeClr>
                </a:solidFill>
              </a:rPr>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8" name="Picture 7">
            <a:extLst>
              <a:ext uri="{FF2B5EF4-FFF2-40B4-BE49-F238E27FC236}">
                <a16:creationId xmlns:a16="http://schemas.microsoft.com/office/drawing/2014/main" id="{AF5E21B4-6A28-4833-A6C9-EB5F3B390D49}"/>
              </a:ext>
            </a:extLst>
          </p:cNvPr>
          <p:cNvPicPr>
            <a:picLocks noChangeAspect="1"/>
          </p:cNvPicPr>
          <p:nvPr/>
        </p:nvPicPr>
        <p:blipFill>
          <a:blip r:embed="rId3"/>
          <a:stretch>
            <a:fillRect/>
          </a:stretch>
        </p:blipFill>
        <p:spPr>
          <a:xfrm>
            <a:off x="5192996" y="3679107"/>
            <a:ext cx="6820491" cy="1912786"/>
          </a:xfrm>
          <a:prstGeom prst="rect">
            <a:avLst/>
          </a:prstGeom>
        </p:spPr>
      </p:pic>
      <p:pic>
        <p:nvPicPr>
          <p:cNvPr id="10" name="Picture 9">
            <a:extLst>
              <a:ext uri="{FF2B5EF4-FFF2-40B4-BE49-F238E27FC236}">
                <a16:creationId xmlns:a16="http://schemas.microsoft.com/office/drawing/2014/main" id="{DC7AD2D1-EBE4-4E2B-8556-E26F6C196169}"/>
              </a:ext>
            </a:extLst>
          </p:cNvPr>
          <p:cNvPicPr>
            <a:picLocks noChangeAspect="1"/>
          </p:cNvPicPr>
          <p:nvPr/>
        </p:nvPicPr>
        <p:blipFill>
          <a:blip r:embed="rId4"/>
          <a:stretch>
            <a:fillRect/>
          </a:stretch>
        </p:blipFill>
        <p:spPr>
          <a:xfrm>
            <a:off x="5458984" y="5713208"/>
            <a:ext cx="6002275" cy="788695"/>
          </a:xfrm>
          <a:prstGeom prst="rect">
            <a:avLst/>
          </a:prstGeom>
        </p:spPr>
      </p:pic>
    </p:spTree>
    <p:extLst>
      <p:ext uri="{BB962C8B-B14F-4D97-AF65-F5344CB8AC3E}">
        <p14:creationId xmlns:p14="http://schemas.microsoft.com/office/powerpoint/2010/main" val="10920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4DB3B-671C-41CD-AB04-DFF538E16B65}"/>
              </a:ext>
            </a:extLst>
          </p:cNvPr>
          <p:cNvPicPr>
            <a:picLocks noChangeAspect="1"/>
          </p:cNvPicPr>
          <p:nvPr/>
        </p:nvPicPr>
        <p:blipFill rotWithShape="1">
          <a:blip r:embed="rId3"/>
          <a:srcRect t="11462"/>
          <a:stretch/>
        </p:blipFill>
        <p:spPr>
          <a:xfrm>
            <a:off x="5009100" y="4775200"/>
            <a:ext cx="6828112" cy="1909445"/>
          </a:xfrm>
          <a:prstGeom prst="rect">
            <a:avLst/>
          </a:prstGeom>
        </p:spPr>
      </p:pic>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400" dirty="0"/>
              <a:t>Referente à necessidade ou não da existência dessa associação entre objetos. </a:t>
            </a:r>
          </a:p>
          <a:p>
            <a:pPr>
              <a:buFont typeface="Arial" panose="020B0604020202020204" pitchFamily="34" charset="0"/>
              <a:buChar char="•"/>
            </a:pPr>
            <a:r>
              <a:rPr lang="pt-BR" sz="2400" dirty="0"/>
              <a:t>Essa característica é denominada participação, que pode ser </a:t>
            </a:r>
            <a:r>
              <a:rPr lang="pt-BR" sz="2400" u="sng" dirty="0"/>
              <a:t>obrigatória</a:t>
            </a:r>
            <a:r>
              <a:rPr lang="pt-BR" sz="2400" dirty="0"/>
              <a:t> ou </a:t>
            </a:r>
            <a:r>
              <a:rPr lang="pt-BR" sz="2400" u="sng" dirty="0"/>
              <a:t>opcional</a:t>
            </a:r>
            <a:r>
              <a:rPr lang="pt-BR" sz="2400" dirty="0"/>
              <a:t>.</a:t>
            </a:r>
          </a:p>
          <a:p>
            <a:pPr>
              <a:buFont typeface="Arial" panose="020B0604020202020204" pitchFamily="34" charset="0"/>
              <a:buChar char="•"/>
            </a:pPr>
            <a:r>
              <a:rPr lang="pt-BR" sz="2400" dirty="0"/>
              <a:t>Se o valor mínimo da multiplicidade de uma associação é igual a 1 (um), significa que a participação é obrigatória. Caso contrário, a participação é opcional.</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b="1" u="sng" dirty="0">
                <a:solidFill>
                  <a:schemeClr val="accent1">
                    <a:lumMod val="75000"/>
                  </a:schemeClr>
                </a:solidFill>
              </a:rPr>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spTree>
    <p:extLst>
      <p:ext uri="{BB962C8B-B14F-4D97-AF65-F5344CB8AC3E}">
        <p14:creationId xmlns:p14="http://schemas.microsoft.com/office/powerpoint/2010/main" val="281857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F649EE-3D11-4CCF-95CA-FCB2DB0ABD3D}"/>
              </a:ext>
            </a:extLst>
          </p:cNvPr>
          <p:cNvPicPr>
            <a:picLocks noChangeAspect="1"/>
          </p:cNvPicPr>
          <p:nvPr/>
        </p:nvPicPr>
        <p:blipFill>
          <a:blip r:embed="rId3"/>
          <a:stretch>
            <a:fillRect/>
          </a:stretch>
        </p:blipFill>
        <p:spPr>
          <a:xfrm>
            <a:off x="5798863" y="5143053"/>
            <a:ext cx="5464013" cy="1486029"/>
          </a:xfrm>
          <a:prstGeom prst="rect">
            <a:avLst/>
          </a:prstGeom>
        </p:spPr>
      </p:pic>
      <p:pic>
        <p:nvPicPr>
          <p:cNvPr id="4" name="Picture 3">
            <a:extLst>
              <a:ext uri="{FF2B5EF4-FFF2-40B4-BE49-F238E27FC236}">
                <a16:creationId xmlns:a16="http://schemas.microsoft.com/office/drawing/2014/main" id="{A4E68D97-7C2B-452E-91E9-1789C4A6AF4C}"/>
              </a:ext>
            </a:extLst>
          </p:cNvPr>
          <p:cNvPicPr>
            <a:picLocks noChangeAspect="1"/>
          </p:cNvPicPr>
          <p:nvPr/>
        </p:nvPicPr>
        <p:blipFill>
          <a:blip r:embed="rId4"/>
          <a:stretch>
            <a:fillRect/>
          </a:stretch>
        </p:blipFill>
        <p:spPr>
          <a:xfrm>
            <a:off x="5123745" y="2161959"/>
            <a:ext cx="6814251" cy="1921535"/>
          </a:xfrm>
          <a:prstGeom prst="rect">
            <a:avLst/>
          </a:prstGeom>
        </p:spPr>
      </p:pic>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000" dirty="0"/>
              <a:t>Para melhor esclarecer o significado de uma associação no diagrama de classes, a UML define três recursos de notação: nome de associação, direção de leitura e papel;</a:t>
            </a:r>
          </a:p>
          <a:p>
            <a:pPr>
              <a:buFont typeface="Arial" panose="020B0604020202020204" pitchFamily="34" charset="0"/>
              <a:buChar char="•"/>
            </a:pPr>
            <a:endParaRPr lang="pt-BR" sz="1600" dirty="0"/>
          </a:p>
          <a:p>
            <a:pPr>
              <a:buFont typeface="Arial" panose="020B0604020202020204" pitchFamily="34" charset="0"/>
              <a:buChar char="•"/>
            </a:pPr>
            <a:endParaRPr lang="pt-BR" sz="1600" dirty="0"/>
          </a:p>
          <a:p>
            <a:pPr marL="0" indent="0">
              <a:buNone/>
            </a:pPr>
            <a:endParaRPr lang="pt-BR" sz="1600" dirty="0"/>
          </a:p>
          <a:p>
            <a:pPr marL="0" indent="0">
              <a:buNone/>
            </a:pPr>
            <a:endParaRPr lang="pt-BR" sz="1800" dirty="0"/>
          </a:p>
          <a:p>
            <a:pPr>
              <a:buFont typeface="Arial" panose="020B0604020202020204" pitchFamily="34" charset="0"/>
              <a:buChar char="•"/>
            </a:pPr>
            <a:r>
              <a:rPr lang="pt-BR" sz="2000" dirty="0"/>
              <a:t>Sempre que o significado de uma associação não for fácil de inferir, é recomendável representar papéis ou pelo menos o nome da associação.</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b="1" u="sng" dirty="0">
                <a:solidFill>
                  <a:schemeClr val="accent1">
                    <a:lumMod val="75000"/>
                  </a:schemeClr>
                </a:solidFill>
              </a:rPr>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spTree>
    <p:extLst>
      <p:ext uri="{BB962C8B-B14F-4D97-AF65-F5344CB8AC3E}">
        <p14:creationId xmlns:p14="http://schemas.microsoft.com/office/powerpoint/2010/main" val="555023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a:xfrm>
            <a:off x="5458984" y="812799"/>
            <a:ext cx="6301216" cy="5294757"/>
          </a:xfrm>
        </p:spPr>
        <p:txBody>
          <a:bodyPr>
            <a:normAutofit/>
          </a:bodyPr>
          <a:lstStyle/>
          <a:p>
            <a:pPr>
              <a:buFont typeface="Arial" panose="020B0604020202020204" pitchFamily="34" charset="0"/>
              <a:buChar char="•"/>
            </a:pPr>
            <a:r>
              <a:rPr lang="pt-BR" sz="2400" dirty="0"/>
              <a:t>Classes que estão ligadas a associações, em vez de estarem ligadas a outras classes; </a:t>
            </a:r>
          </a:p>
          <a:p>
            <a:pPr>
              <a:buFont typeface="Arial" panose="020B0604020202020204" pitchFamily="34" charset="0"/>
              <a:buChar char="•"/>
            </a:pPr>
            <a:r>
              <a:rPr lang="pt-BR" sz="2400" dirty="0"/>
              <a:t>São também chamadas de </a:t>
            </a:r>
            <a:r>
              <a:rPr lang="pt-BR" sz="2400" b="1" i="1" dirty="0"/>
              <a:t>classes de associação</a:t>
            </a:r>
            <a:r>
              <a:rPr lang="pt-BR" sz="2400" dirty="0"/>
              <a:t>;</a:t>
            </a:r>
          </a:p>
          <a:p>
            <a:pPr>
              <a:buFont typeface="Arial" panose="020B0604020202020204" pitchFamily="34" charset="0"/>
              <a:buChar char="•"/>
            </a:pPr>
            <a:r>
              <a:rPr lang="pt-BR" sz="2400" dirty="0"/>
              <a:t>Ocorre quando duas ou mais classes estão associadas, e é necessário manter informações sobre a associação existente entre as mesmas.</a:t>
            </a:r>
          </a:p>
          <a:p>
            <a:pPr>
              <a:buFont typeface="Arial" panose="020B0604020202020204" pitchFamily="34" charset="0"/>
              <a:buChar char="•"/>
            </a:pPr>
            <a:r>
              <a:rPr lang="pt-BR" sz="2400" dirty="0"/>
              <a:t>Comum em relações </a:t>
            </a:r>
            <a:r>
              <a:rPr lang="pt-BR" sz="2400" b="1" i="1" dirty="0"/>
              <a:t>muitos para muitos</a:t>
            </a:r>
            <a:r>
              <a:rPr lang="pt-BR" sz="2400" dirty="0"/>
              <a:t>;</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b="1" u="sng" dirty="0">
                <a:solidFill>
                  <a:schemeClr val="accent1">
                    <a:lumMod val="75000"/>
                  </a:schemeClr>
                </a:solidFill>
              </a:rPr>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4" name="Picture 3">
            <a:extLst>
              <a:ext uri="{FF2B5EF4-FFF2-40B4-BE49-F238E27FC236}">
                <a16:creationId xmlns:a16="http://schemas.microsoft.com/office/drawing/2014/main" id="{AF0EC9CE-8AC2-4BDF-993C-3C690C2B1663}"/>
              </a:ext>
            </a:extLst>
          </p:cNvPr>
          <p:cNvPicPr>
            <a:picLocks noChangeAspect="1"/>
          </p:cNvPicPr>
          <p:nvPr/>
        </p:nvPicPr>
        <p:blipFill>
          <a:blip r:embed="rId3"/>
          <a:stretch>
            <a:fillRect/>
          </a:stretch>
        </p:blipFill>
        <p:spPr>
          <a:xfrm>
            <a:off x="5247318" y="4684310"/>
            <a:ext cx="6466261" cy="2101936"/>
          </a:xfrm>
          <a:prstGeom prst="rect">
            <a:avLst/>
          </a:prstGeom>
        </p:spPr>
      </p:pic>
    </p:spTree>
    <p:extLst>
      <p:ext uri="{BB962C8B-B14F-4D97-AF65-F5344CB8AC3E}">
        <p14:creationId xmlns:p14="http://schemas.microsoft.com/office/powerpoint/2010/main" val="339549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a:xfrm>
            <a:off x="5458984" y="812799"/>
            <a:ext cx="6301216" cy="5294757"/>
          </a:xfrm>
        </p:spPr>
        <p:txBody>
          <a:bodyPr>
            <a:normAutofit/>
          </a:bodyPr>
          <a:lstStyle/>
          <a:p>
            <a:pPr>
              <a:buFont typeface="Arial" panose="020B0604020202020204" pitchFamily="34" charset="0"/>
              <a:buChar char="•"/>
            </a:pPr>
            <a:r>
              <a:rPr lang="pt-BR" sz="2400" dirty="0"/>
              <a:t>Uma classe associativa pode participar de outros relacionamentos.</a:t>
            </a:r>
          </a:p>
          <a:p>
            <a:pPr>
              <a:buFont typeface="Arial" panose="020B0604020202020204" pitchFamily="34" charset="0"/>
              <a:buChar char="•"/>
            </a:pPr>
            <a:r>
              <a:rPr lang="pt-BR" sz="2400" dirty="0"/>
              <a:t>Pode-se notar que uma classe associativa é um elemento híbrido; tem características de uma classe, mas também características de uma associação.</a:t>
            </a:r>
          </a:p>
          <a:p>
            <a:pPr>
              <a:buFont typeface="Arial" panose="020B0604020202020204" pitchFamily="34" charset="0"/>
              <a:buChar char="•"/>
            </a:pPr>
            <a:endParaRPr lang="pt-BR" sz="2400" dirty="0"/>
          </a:p>
          <a:p>
            <a:pPr>
              <a:buFont typeface="Arial" panose="020B0604020202020204" pitchFamily="34" charset="0"/>
              <a:buChar char="•"/>
            </a:pPr>
            <a:endParaRPr lang="pt-BR" sz="2400" dirty="0"/>
          </a:p>
          <a:p>
            <a:pPr>
              <a:buFont typeface="Arial" panose="020B0604020202020204" pitchFamily="34" charset="0"/>
              <a:buChar char="•"/>
            </a:pPr>
            <a:endParaRPr lang="pt-BR" sz="2400" dirty="0"/>
          </a:p>
          <a:p>
            <a:pPr>
              <a:buFont typeface="Arial" panose="020B0604020202020204" pitchFamily="34" charset="0"/>
              <a:buChar char="•"/>
            </a:pPr>
            <a:endParaRPr lang="pt-BR" sz="2400" dirty="0"/>
          </a:p>
          <a:p>
            <a:pPr>
              <a:buFont typeface="Arial" panose="020B0604020202020204" pitchFamily="34" charset="0"/>
              <a:buChar char="•"/>
            </a:pPr>
            <a:endParaRPr lang="pt-BR" sz="2400" dirty="0"/>
          </a:p>
          <a:p>
            <a:pPr>
              <a:buFont typeface="Arial" panose="020B0604020202020204" pitchFamily="34" charset="0"/>
              <a:buChar char="•"/>
            </a:pPr>
            <a:endParaRPr lang="pt-BR" sz="2400" dirty="0"/>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b="1" u="sng" dirty="0">
                <a:solidFill>
                  <a:schemeClr val="accent1">
                    <a:lumMod val="75000"/>
                  </a:schemeClr>
                </a:solidFill>
              </a:rPr>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8" name="Picture 7">
            <a:extLst>
              <a:ext uri="{FF2B5EF4-FFF2-40B4-BE49-F238E27FC236}">
                <a16:creationId xmlns:a16="http://schemas.microsoft.com/office/drawing/2014/main" id="{656B70BC-E54D-4388-BB19-16487EE313CF}"/>
              </a:ext>
            </a:extLst>
          </p:cNvPr>
          <p:cNvPicPr>
            <a:picLocks noChangeAspect="1"/>
          </p:cNvPicPr>
          <p:nvPr/>
        </p:nvPicPr>
        <p:blipFill>
          <a:blip r:embed="rId3"/>
          <a:stretch>
            <a:fillRect/>
          </a:stretch>
        </p:blipFill>
        <p:spPr>
          <a:xfrm>
            <a:off x="4818508" y="3479800"/>
            <a:ext cx="7166535" cy="3094039"/>
          </a:xfrm>
          <a:prstGeom prst="rect">
            <a:avLst/>
          </a:prstGeom>
        </p:spPr>
      </p:pic>
    </p:spTree>
    <p:extLst>
      <p:ext uri="{BB962C8B-B14F-4D97-AF65-F5344CB8AC3E}">
        <p14:creationId xmlns:p14="http://schemas.microsoft.com/office/powerpoint/2010/main" val="394695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tângulo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pt-br" sz="4800" i="1" dirty="0">
                <a:solidFill>
                  <a:srgbClr val="FFFFFF"/>
                </a:solidFill>
              </a:rPr>
              <a:t>Relembrando a aula passada...</a:t>
            </a:r>
          </a:p>
        </p:txBody>
      </p:sp>
      <p:sp>
        <p:nvSpPr>
          <p:cNvPr id="49" name="Retângulo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pt-br"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a:xfrm>
            <a:off x="5458984" y="812799"/>
            <a:ext cx="6301216" cy="5294757"/>
          </a:xfrm>
        </p:spPr>
        <p:txBody>
          <a:bodyPr>
            <a:normAutofit/>
          </a:bodyPr>
          <a:lstStyle/>
          <a:p>
            <a:pPr>
              <a:buFont typeface="Arial" panose="020B0604020202020204" pitchFamily="34" charset="0"/>
              <a:buChar char="•"/>
            </a:pPr>
            <a:r>
              <a:rPr lang="pt-BR" sz="2400" dirty="0"/>
              <a:t>Um diagrama de classes que contém uma classe associativa pode ser modificado para retirá-la, sem perda de informação no modelo em questão. Isso pode ser feito em dois passos: </a:t>
            </a:r>
          </a:p>
          <a:p>
            <a:pPr lvl="1">
              <a:buFont typeface="Arial" panose="020B0604020202020204" pitchFamily="34" charset="0"/>
              <a:buChar char="•"/>
            </a:pPr>
            <a:r>
              <a:rPr lang="pt-BR" sz="2200" dirty="0"/>
              <a:t>1- eliminação da associação correspondente à classe associativa </a:t>
            </a:r>
          </a:p>
          <a:p>
            <a:pPr lvl="1">
              <a:buFont typeface="Arial" panose="020B0604020202020204" pitchFamily="34" charset="0"/>
              <a:buChar char="•"/>
            </a:pPr>
            <a:r>
              <a:rPr lang="pt-BR" sz="2200" dirty="0"/>
              <a:t>2- criação de associações diretas desta última com as classes que antes eram conectadas pela associação eliminada no passo 1.</a:t>
            </a:r>
          </a:p>
          <a:p>
            <a:pPr>
              <a:buFont typeface="Arial" panose="020B0604020202020204" pitchFamily="34" charset="0"/>
              <a:buChar char="•"/>
            </a:pPr>
            <a:endParaRPr lang="pt-BR" sz="2400" dirty="0"/>
          </a:p>
          <a:p>
            <a:pPr>
              <a:buFont typeface="Arial" panose="020B0604020202020204" pitchFamily="34" charset="0"/>
              <a:buChar char="•"/>
            </a:pPr>
            <a:endParaRPr lang="pt-BR" sz="2400" dirty="0"/>
          </a:p>
          <a:p>
            <a:pPr>
              <a:buFont typeface="Arial" panose="020B0604020202020204" pitchFamily="34" charset="0"/>
              <a:buChar char="•"/>
            </a:pPr>
            <a:endParaRPr lang="pt-BR" sz="2400" dirty="0"/>
          </a:p>
          <a:p>
            <a:pPr>
              <a:buFont typeface="Arial" panose="020B0604020202020204" pitchFamily="34" charset="0"/>
              <a:buChar char="•"/>
            </a:pPr>
            <a:endParaRPr lang="pt-BR" sz="2400" dirty="0"/>
          </a:p>
          <a:p>
            <a:pPr>
              <a:buFont typeface="Arial" panose="020B0604020202020204" pitchFamily="34" charset="0"/>
              <a:buChar char="•"/>
            </a:pPr>
            <a:endParaRPr lang="pt-BR" sz="2400" dirty="0"/>
          </a:p>
          <a:p>
            <a:pPr>
              <a:buFont typeface="Arial" panose="020B0604020202020204" pitchFamily="34" charset="0"/>
              <a:buChar char="•"/>
            </a:pPr>
            <a:endParaRPr lang="pt-BR" sz="2400" dirty="0"/>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b="1" u="sng" dirty="0">
                <a:solidFill>
                  <a:schemeClr val="accent1">
                    <a:lumMod val="75000"/>
                  </a:schemeClr>
                </a:solidFill>
              </a:rPr>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10" name="Picture 9">
            <a:extLst>
              <a:ext uri="{FF2B5EF4-FFF2-40B4-BE49-F238E27FC236}">
                <a16:creationId xmlns:a16="http://schemas.microsoft.com/office/drawing/2014/main" id="{7AA7496F-F88D-478E-8CA1-D417A79EDA4C}"/>
              </a:ext>
            </a:extLst>
          </p:cNvPr>
          <p:cNvPicPr>
            <a:picLocks noChangeAspect="1"/>
          </p:cNvPicPr>
          <p:nvPr/>
        </p:nvPicPr>
        <p:blipFill>
          <a:blip r:embed="rId3"/>
          <a:stretch>
            <a:fillRect/>
          </a:stretch>
        </p:blipFill>
        <p:spPr>
          <a:xfrm>
            <a:off x="5107426" y="4813300"/>
            <a:ext cx="6793311" cy="1231901"/>
          </a:xfrm>
          <a:prstGeom prst="rect">
            <a:avLst/>
          </a:prstGeom>
        </p:spPr>
      </p:pic>
    </p:spTree>
    <p:extLst>
      <p:ext uri="{BB962C8B-B14F-4D97-AF65-F5344CB8AC3E}">
        <p14:creationId xmlns:p14="http://schemas.microsoft.com/office/powerpoint/2010/main" val="4021710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400" dirty="0"/>
              <a:t>Define-se o grau de uma associação como a quantidade de classes envolvidas na mesma; </a:t>
            </a:r>
          </a:p>
          <a:p>
            <a:pPr>
              <a:buFont typeface="Arial" panose="020B0604020202020204" pitchFamily="34" charset="0"/>
              <a:buChar char="•"/>
            </a:pPr>
            <a:r>
              <a:rPr lang="pt-BR" sz="2400" dirty="0"/>
              <a:t>As associações normalmente são binárias, entretanto, uma associação pode ter grau maior que dois;</a:t>
            </a:r>
          </a:p>
          <a:p>
            <a:pPr>
              <a:buFont typeface="Arial" panose="020B0604020202020204" pitchFamily="34" charset="0"/>
              <a:buChar char="•"/>
            </a:pPr>
            <a:r>
              <a:rPr lang="pt-BR" sz="2400" dirty="0"/>
              <a:t>Quando o grau de uma associação é igual a três, dizemos que a mesma é ternária;</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b="1" u="sng" dirty="0">
                <a:solidFill>
                  <a:schemeClr val="accent1">
                    <a:lumMod val="75000"/>
                  </a:schemeClr>
                </a:solidFill>
              </a:rPr>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4" name="Picture 3">
            <a:extLst>
              <a:ext uri="{FF2B5EF4-FFF2-40B4-BE49-F238E27FC236}">
                <a16:creationId xmlns:a16="http://schemas.microsoft.com/office/drawing/2014/main" id="{219CFDF4-758E-4152-9B8C-A5C4C2821635}"/>
              </a:ext>
            </a:extLst>
          </p:cNvPr>
          <p:cNvPicPr>
            <a:picLocks noChangeAspect="1"/>
          </p:cNvPicPr>
          <p:nvPr/>
        </p:nvPicPr>
        <p:blipFill>
          <a:blip r:embed="rId3"/>
          <a:stretch>
            <a:fillRect/>
          </a:stretch>
        </p:blipFill>
        <p:spPr>
          <a:xfrm>
            <a:off x="5961187" y="4213698"/>
            <a:ext cx="5176463" cy="2196884"/>
          </a:xfrm>
          <a:prstGeom prst="rect">
            <a:avLst/>
          </a:prstGeom>
        </p:spPr>
      </p:pic>
    </p:spTree>
    <p:extLst>
      <p:ext uri="{BB962C8B-B14F-4D97-AF65-F5344CB8AC3E}">
        <p14:creationId xmlns:p14="http://schemas.microsoft.com/office/powerpoint/2010/main" val="29236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a:xfrm>
            <a:off x="5458984" y="635001"/>
            <a:ext cx="5928344" cy="5472556"/>
          </a:xfrm>
        </p:spPr>
        <p:txBody>
          <a:bodyPr>
            <a:normAutofit/>
          </a:bodyPr>
          <a:lstStyle/>
          <a:p>
            <a:pPr>
              <a:buFont typeface="Arial" panose="020B0604020202020204" pitchFamily="34" charset="0"/>
              <a:buChar char="•"/>
            </a:pPr>
            <a:r>
              <a:rPr lang="pt-BR" sz="2400" dirty="0"/>
              <a:t>Os conceitos de classe associativa e de associação ternária podem ser misturados no conceito de classe associativa ternária, no qual existe uma classe associativa ligada a uma associação ternária.</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b="1" u="sng" dirty="0">
                <a:solidFill>
                  <a:schemeClr val="accent1">
                    <a:lumMod val="75000"/>
                  </a:schemeClr>
                </a:solidFill>
              </a:rPr>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10" name="Picture 9">
            <a:extLst>
              <a:ext uri="{FF2B5EF4-FFF2-40B4-BE49-F238E27FC236}">
                <a16:creationId xmlns:a16="http://schemas.microsoft.com/office/drawing/2014/main" id="{0DAF87DC-984C-4539-ABF2-5DD135C322A7}"/>
              </a:ext>
            </a:extLst>
          </p:cNvPr>
          <p:cNvPicPr>
            <a:picLocks noChangeAspect="1"/>
          </p:cNvPicPr>
          <p:nvPr/>
        </p:nvPicPr>
        <p:blipFill>
          <a:blip r:embed="rId3"/>
          <a:stretch>
            <a:fillRect/>
          </a:stretch>
        </p:blipFill>
        <p:spPr>
          <a:xfrm>
            <a:off x="6096000" y="2933020"/>
            <a:ext cx="4852867" cy="3722970"/>
          </a:xfrm>
          <a:prstGeom prst="rect">
            <a:avLst/>
          </a:prstGeom>
        </p:spPr>
      </p:pic>
    </p:spTree>
    <p:extLst>
      <p:ext uri="{BB962C8B-B14F-4D97-AF65-F5344CB8AC3E}">
        <p14:creationId xmlns:p14="http://schemas.microsoft.com/office/powerpoint/2010/main" val="29786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400" dirty="0"/>
              <a:t>Uma associação reflexiva (também denominada </a:t>
            </a:r>
            <a:r>
              <a:rPr lang="pt-BR" sz="2400" dirty="0" err="1"/>
              <a:t>auto-associação</a:t>
            </a:r>
            <a:r>
              <a:rPr lang="pt-BR" sz="2400" dirty="0"/>
              <a:t>) associa objetos da mesma classe.</a:t>
            </a:r>
          </a:p>
          <a:p>
            <a:pPr>
              <a:buFont typeface="Arial" panose="020B0604020202020204" pitchFamily="34" charset="0"/>
              <a:buChar char="•"/>
            </a:pPr>
            <a:r>
              <a:rPr lang="pt-BR" sz="2400" dirty="0"/>
              <a:t>Cada objeto tem um papel distinto nessa associação;</a:t>
            </a:r>
          </a:p>
          <a:p>
            <a:pPr>
              <a:buFont typeface="Arial" panose="020B0604020202020204" pitchFamily="34" charset="0"/>
              <a:buChar char="•"/>
            </a:pPr>
            <a:r>
              <a:rPr lang="pt-BR" sz="2400" dirty="0"/>
              <a:t>Em associações reflexivas, a utilização de papéis é bastante importante para evitar qualquer confusão na leitura da associação.</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b="1" u="sng" dirty="0">
                <a:solidFill>
                  <a:schemeClr val="accent1">
                    <a:lumMod val="75000"/>
                  </a:schemeClr>
                </a:solidFill>
              </a:rPr>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4" name="Picture 3">
            <a:extLst>
              <a:ext uri="{FF2B5EF4-FFF2-40B4-BE49-F238E27FC236}">
                <a16:creationId xmlns:a16="http://schemas.microsoft.com/office/drawing/2014/main" id="{28071EF4-1457-4CDA-8031-16E1A2FE9386}"/>
              </a:ext>
            </a:extLst>
          </p:cNvPr>
          <p:cNvPicPr>
            <a:picLocks noChangeAspect="1"/>
          </p:cNvPicPr>
          <p:nvPr/>
        </p:nvPicPr>
        <p:blipFill>
          <a:blip r:embed="rId3"/>
          <a:stretch>
            <a:fillRect/>
          </a:stretch>
        </p:blipFill>
        <p:spPr>
          <a:xfrm>
            <a:off x="6479408" y="4546600"/>
            <a:ext cx="3820292" cy="1996971"/>
          </a:xfrm>
          <a:prstGeom prst="rect">
            <a:avLst/>
          </a:prstGeom>
        </p:spPr>
      </p:pic>
    </p:spTree>
    <p:extLst>
      <p:ext uri="{BB962C8B-B14F-4D97-AF65-F5344CB8AC3E}">
        <p14:creationId xmlns:p14="http://schemas.microsoft.com/office/powerpoint/2010/main" val="260004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400" dirty="0"/>
              <a:t>De todos os significados diferentes que uma associação pode ter, há uma categoria especial de significados, que representa </a:t>
            </a:r>
            <a:r>
              <a:rPr lang="pt-BR" sz="2400" b="1" i="1" dirty="0"/>
              <a:t>relações todo-parte</a:t>
            </a:r>
            <a:r>
              <a:rPr lang="pt-BR" sz="2400" dirty="0"/>
              <a:t>. </a:t>
            </a:r>
          </a:p>
          <a:p>
            <a:pPr>
              <a:buFont typeface="Arial" panose="020B0604020202020204" pitchFamily="34" charset="0"/>
              <a:buChar char="•"/>
            </a:pPr>
            <a:r>
              <a:rPr lang="pt-BR" sz="2400" dirty="0"/>
              <a:t>Uma relação </a:t>
            </a:r>
            <a:r>
              <a:rPr lang="pt-BR" sz="2400" b="1" i="1" dirty="0"/>
              <a:t>todo-parte</a:t>
            </a:r>
            <a:r>
              <a:rPr lang="pt-BR" sz="2400" dirty="0"/>
              <a:t> entre dois objetos indica que um dos objetos está contido no outro. Podemos também dizer que um objeto contém o outro. </a:t>
            </a:r>
          </a:p>
          <a:p>
            <a:pPr>
              <a:buFont typeface="Arial" panose="020B0604020202020204" pitchFamily="34" charset="0"/>
              <a:buChar char="•"/>
            </a:pPr>
            <a:r>
              <a:rPr lang="pt-BR" sz="2400" dirty="0"/>
              <a:t>A UML define dois tipos de relacionamentos todo-parte, a agregação e a composição.</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b="1" u="sng" dirty="0">
                <a:solidFill>
                  <a:schemeClr val="accent1">
                    <a:lumMod val="75000"/>
                  </a:schemeClr>
                </a:solidFill>
              </a:rPr>
              <a:t>Agregações e composições</a:t>
            </a:r>
          </a:p>
          <a:p>
            <a:pPr marL="342900" indent="-342900">
              <a:buFont typeface="Arial" panose="020B0604020202020204" pitchFamily="34" charset="0"/>
              <a:buChar char="•"/>
            </a:pPr>
            <a:r>
              <a:rPr lang="pt-BR" sz="2000" dirty="0"/>
              <a:t>Dependência </a:t>
            </a:r>
            <a:endParaRPr lang="pt-BR" sz="2000" b="1" u="sng" dirty="0">
              <a:solidFill>
                <a:schemeClr val="accent1">
                  <a:lumMod val="75000"/>
                </a:schemeClr>
              </a:solidFill>
            </a:endParaRP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spTree>
    <p:extLst>
      <p:ext uri="{BB962C8B-B14F-4D97-AF65-F5344CB8AC3E}">
        <p14:creationId xmlns:p14="http://schemas.microsoft.com/office/powerpoint/2010/main" val="334504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lnSpcReduction="10000"/>
          </a:bodyPr>
          <a:lstStyle/>
          <a:p>
            <a:pPr>
              <a:buFont typeface="Arial" panose="020B0604020202020204" pitchFamily="34" charset="0"/>
              <a:buChar char="•"/>
            </a:pPr>
            <a:r>
              <a:rPr lang="pt-BR" sz="2400" dirty="0"/>
              <a:t>Agregações/composições são assimétricas, no sentido de que, se um objeto A é parte de um objeto B, o objeto B não pode ser parte do objeto A.</a:t>
            </a:r>
          </a:p>
          <a:p>
            <a:pPr>
              <a:buFont typeface="Arial" panose="020B0604020202020204" pitchFamily="34" charset="0"/>
              <a:buChar char="•"/>
            </a:pPr>
            <a:r>
              <a:rPr lang="pt-BR" sz="2400" dirty="0"/>
              <a:t>Agregações/composições propagam comportamento, no sentido de que um comportamento que se aplica a um todo automaticamente se aplica às suas partes.</a:t>
            </a:r>
          </a:p>
          <a:p>
            <a:pPr>
              <a:buFont typeface="Arial" panose="020B0604020202020204" pitchFamily="34" charset="0"/>
              <a:buChar char="•"/>
            </a:pPr>
            <a:r>
              <a:rPr lang="pt-BR" sz="2400" dirty="0"/>
              <a:t>Nas agregações/composições, as partes são normalmente criadas e destruídas pelo todo. Na classe do objeto todo, são definidas operações para adicionar e remover as partes.</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b="1" u="sng" dirty="0">
                <a:solidFill>
                  <a:schemeClr val="accent1">
                    <a:lumMod val="75000"/>
                  </a:schemeClr>
                </a:solidFill>
              </a:rPr>
              <a:t>Agregações e composições</a:t>
            </a:r>
          </a:p>
          <a:p>
            <a:pPr marL="342900" indent="-342900">
              <a:buFont typeface="Arial" panose="020B0604020202020204" pitchFamily="34" charset="0"/>
              <a:buChar char="•"/>
            </a:pPr>
            <a:r>
              <a:rPr lang="pt-BR" sz="2000" dirty="0"/>
              <a:t>Dependência </a:t>
            </a:r>
            <a:endParaRPr lang="pt-BR" sz="2000" b="1" u="sng" dirty="0">
              <a:solidFill>
                <a:schemeClr val="accent1">
                  <a:lumMod val="75000"/>
                </a:schemeClr>
              </a:solidFill>
            </a:endParaRP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spTree>
    <p:extLst>
      <p:ext uri="{BB962C8B-B14F-4D97-AF65-F5344CB8AC3E}">
        <p14:creationId xmlns:p14="http://schemas.microsoft.com/office/powerpoint/2010/main" val="2843126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800" dirty="0"/>
              <a:t>Agregação</a:t>
            </a:r>
          </a:p>
          <a:p>
            <a:pPr lvl="1">
              <a:buFont typeface="Arial" panose="020B0604020202020204" pitchFamily="34" charset="0"/>
              <a:buChar char="•"/>
            </a:pPr>
            <a:r>
              <a:rPr lang="pt-BR" sz="2400" dirty="0"/>
              <a:t>Na agregação, a destruição de um objeto todo não implica necessariamente a destruição do objeto parte.</a:t>
            </a:r>
          </a:p>
          <a:p>
            <a:pPr lvl="1">
              <a:buFont typeface="Arial" panose="020B0604020202020204" pitchFamily="34" charset="0"/>
              <a:buChar char="•"/>
            </a:pPr>
            <a:r>
              <a:rPr lang="pt-BR" sz="2400" dirty="0"/>
              <a:t>Pode ser que um mesmo objeto participe como componente de vários outros objetos.</a:t>
            </a:r>
          </a:p>
          <a:p>
            <a:pPr>
              <a:buFont typeface="Arial" panose="020B0604020202020204" pitchFamily="34" charset="0"/>
              <a:buChar char="•"/>
            </a:pPr>
            <a:endParaRPr lang="pt-BR" sz="2400" dirty="0"/>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b="1" u="sng" dirty="0">
                <a:solidFill>
                  <a:schemeClr val="accent1">
                    <a:lumMod val="75000"/>
                  </a:schemeClr>
                </a:solidFill>
              </a:rPr>
              <a:t>Agregações e composições</a:t>
            </a:r>
          </a:p>
          <a:p>
            <a:pPr marL="342900" indent="-342900">
              <a:buFont typeface="Arial" panose="020B0604020202020204" pitchFamily="34" charset="0"/>
              <a:buChar char="•"/>
            </a:pPr>
            <a:r>
              <a:rPr lang="pt-BR" sz="2000" dirty="0"/>
              <a:t>Dependência </a:t>
            </a:r>
            <a:endParaRPr lang="pt-BR" sz="2000" b="1" u="sng" dirty="0">
              <a:solidFill>
                <a:schemeClr val="accent1">
                  <a:lumMod val="75000"/>
                </a:schemeClr>
              </a:solidFill>
            </a:endParaRP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4" name="Picture 3">
            <a:extLst>
              <a:ext uri="{FF2B5EF4-FFF2-40B4-BE49-F238E27FC236}">
                <a16:creationId xmlns:a16="http://schemas.microsoft.com/office/drawing/2014/main" id="{49B852C9-3DF2-49EF-9EE3-BEE70A5560AC}"/>
              </a:ext>
            </a:extLst>
          </p:cNvPr>
          <p:cNvPicPr>
            <a:picLocks noChangeAspect="1"/>
          </p:cNvPicPr>
          <p:nvPr/>
        </p:nvPicPr>
        <p:blipFill>
          <a:blip r:embed="rId3"/>
          <a:stretch>
            <a:fillRect/>
          </a:stretch>
        </p:blipFill>
        <p:spPr>
          <a:xfrm>
            <a:off x="4750805" y="4372658"/>
            <a:ext cx="7344701" cy="752605"/>
          </a:xfrm>
          <a:prstGeom prst="rect">
            <a:avLst/>
          </a:prstGeom>
        </p:spPr>
      </p:pic>
    </p:spTree>
    <p:extLst>
      <p:ext uri="{BB962C8B-B14F-4D97-AF65-F5344CB8AC3E}">
        <p14:creationId xmlns:p14="http://schemas.microsoft.com/office/powerpoint/2010/main" val="2013195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3200" dirty="0"/>
              <a:t>Composição</a:t>
            </a:r>
          </a:p>
          <a:p>
            <a:pPr lvl="1">
              <a:buFont typeface="Arial" panose="020B0604020202020204" pitchFamily="34" charset="0"/>
              <a:buChar char="•"/>
            </a:pPr>
            <a:r>
              <a:rPr lang="pt-BR" sz="2800" dirty="0"/>
              <a:t>Na composição, os objetos parte pertencem a um único todo.</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b="1" u="sng" dirty="0">
                <a:solidFill>
                  <a:schemeClr val="accent1">
                    <a:lumMod val="75000"/>
                  </a:schemeClr>
                </a:solidFill>
              </a:rPr>
              <a:t>Agregações e composições</a:t>
            </a:r>
          </a:p>
          <a:p>
            <a:pPr marL="342900" indent="-342900">
              <a:buFont typeface="Arial" panose="020B0604020202020204" pitchFamily="34" charset="0"/>
              <a:buChar char="•"/>
            </a:pPr>
            <a:r>
              <a:rPr lang="pt-BR" sz="2000" dirty="0"/>
              <a:t>Dependência </a:t>
            </a:r>
            <a:endParaRPr lang="pt-BR" sz="2000" b="1" u="sng" dirty="0">
              <a:solidFill>
                <a:schemeClr val="accent1">
                  <a:lumMod val="75000"/>
                </a:schemeClr>
              </a:solidFill>
            </a:endParaRP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9" name="Picture 8">
            <a:extLst>
              <a:ext uri="{FF2B5EF4-FFF2-40B4-BE49-F238E27FC236}">
                <a16:creationId xmlns:a16="http://schemas.microsoft.com/office/drawing/2014/main" id="{E397EE30-7C5D-4D2D-92D0-EA53567921A2}"/>
              </a:ext>
            </a:extLst>
          </p:cNvPr>
          <p:cNvPicPr>
            <a:picLocks noChangeAspect="1"/>
          </p:cNvPicPr>
          <p:nvPr/>
        </p:nvPicPr>
        <p:blipFill>
          <a:blip r:embed="rId3"/>
          <a:stretch>
            <a:fillRect/>
          </a:stretch>
        </p:blipFill>
        <p:spPr>
          <a:xfrm>
            <a:off x="5842000" y="2565400"/>
            <a:ext cx="5463735" cy="3845182"/>
          </a:xfrm>
          <a:prstGeom prst="rect">
            <a:avLst/>
          </a:prstGeom>
        </p:spPr>
      </p:pic>
    </p:spTree>
    <p:extLst>
      <p:ext uri="{BB962C8B-B14F-4D97-AF65-F5344CB8AC3E}">
        <p14:creationId xmlns:p14="http://schemas.microsoft.com/office/powerpoint/2010/main" val="1608057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3200" dirty="0"/>
              <a:t>Tipo menos comum de relacionamento</a:t>
            </a:r>
          </a:p>
          <a:p>
            <a:pPr>
              <a:buFont typeface="Arial" panose="020B0604020202020204" pitchFamily="34" charset="0"/>
              <a:buChar char="•"/>
            </a:pPr>
            <a:r>
              <a:rPr lang="pt-BR" sz="3200" dirty="0"/>
              <a:t>Identifica uma ligação fraca entre objetos de duas classe</a:t>
            </a:r>
          </a:p>
          <a:p>
            <a:pPr>
              <a:buFont typeface="Arial" panose="020B0604020202020204" pitchFamily="34" charset="0"/>
              <a:buChar char="•"/>
            </a:pPr>
            <a:r>
              <a:rPr lang="pt-BR" sz="2800" dirty="0"/>
              <a:t>Representado por uma reta tracejada entre duas classes</a:t>
            </a:r>
          </a:p>
          <a:p>
            <a:pPr>
              <a:buFont typeface="Arial" panose="020B0604020202020204" pitchFamily="34" charset="0"/>
              <a:buChar char="•"/>
            </a:pPr>
            <a:endParaRPr lang="pt-BR" sz="2800" dirty="0"/>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solidFill>
                  <a:schemeClr val="bg1"/>
                </a:solidFill>
              </a:rPr>
              <a:t>Agregações e composições</a:t>
            </a:r>
          </a:p>
          <a:p>
            <a:pPr marL="342900" indent="-342900">
              <a:buFont typeface="Arial" panose="020B0604020202020204" pitchFamily="34" charset="0"/>
              <a:buChar char="•"/>
            </a:pPr>
            <a:r>
              <a:rPr lang="pt-BR" sz="2100" b="1" u="sng" dirty="0">
                <a:solidFill>
                  <a:schemeClr val="accent1">
                    <a:lumMod val="75000"/>
                  </a:schemeClr>
                </a:solidFill>
              </a:rPr>
              <a:t>Dependência</a:t>
            </a:r>
            <a:r>
              <a:rPr lang="pt-BR" sz="2000" dirty="0"/>
              <a:t> </a:t>
            </a:r>
            <a:endParaRPr lang="pt-BR" sz="2000" b="1" u="sng" dirty="0">
              <a:solidFill>
                <a:schemeClr val="accent1">
                  <a:lumMod val="75000"/>
                </a:schemeClr>
              </a:solidFill>
            </a:endParaRPr>
          </a:p>
          <a:p>
            <a:pPr marL="342900" indent="-342900">
              <a:buFont typeface="Arial" panose="020B0604020202020204" pitchFamily="34" charset="0"/>
              <a:buChar char="•"/>
            </a:pPr>
            <a:r>
              <a:rPr lang="pt-BR" sz="2000" dirty="0"/>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4" name="Picture 3">
            <a:extLst>
              <a:ext uri="{FF2B5EF4-FFF2-40B4-BE49-F238E27FC236}">
                <a16:creationId xmlns:a16="http://schemas.microsoft.com/office/drawing/2014/main" id="{C4A8FFAD-65E6-BA5F-ABCA-C7117E132FE8}"/>
              </a:ext>
            </a:extLst>
          </p:cNvPr>
          <p:cNvPicPr>
            <a:picLocks noChangeAspect="1"/>
          </p:cNvPicPr>
          <p:nvPr/>
        </p:nvPicPr>
        <p:blipFill>
          <a:blip r:embed="rId3"/>
          <a:stretch>
            <a:fillRect/>
          </a:stretch>
        </p:blipFill>
        <p:spPr>
          <a:xfrm>
            <a:off x="5187018" y="4800410"/>
            <a:ext cx="6472276" cy="1307146"/>
          </a:xfrm>
          <a:prstGeom prst="rect">
            <a:avLst/>
          </a:prstGeom>
        </p:spPr>
      </p:pic>
    </p:spTree>
    <p:extLst>
      <p:ext uri="{BB962C8B-B14F-4D97-AF65-F5344CB8AC3E}">
        <p14:creationId xmlns:p14="http://schemas.microsoft.com/office/powerpoint/2010/main" val="3506532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400" dirty="0"/>
              <a:t>Restrições podem ser adicionadas sobre uma associação para adicionar a ela mais semântica;</a:t>
            </a:r>
          </a:p>
          <a:p>
            <a:pPr>
              <a:buFont typeface="Arial" panose="020B0604020202020204" pitchFamily="34" charset="0"/>
              <a:buChar char="•"/>
            </a:pPr>
            <a:r>
              <a:rPr lang="pt-BR" sz="2400" dirty="0"/>
              <a:t>Duas das restrições sobre associações predefinidas pela UML são </a:t>
            </a:r>
            <a:r>
              <a:rPr lang="pt-BR" sz="2400" dirty="0" err="1"/>
              <a:t>subset</a:t>
            </a:r>
            <a:r>
              <a:rPr lang="pt-BR" sz="2400" dirty="0"/>
              <a:t> (subconjunto) e </a:t>
            </a:r>
            <a:r>
              <a:rPr lang="pt-BR" sz="2400" dirty="0" err="1"/>
              <a:t>xor</a:t>
            </a:r>
            <a:r>
              <a:rPr lang="pt-BR" sz="2400" dirty="0"/>
              <a:t> (ou exclusivo); </a:t>
            </a:r>
          </a:p>
          <a:p>
            <a:pPr>
              <a:buFont typeface="Arial" panose="020B0604020202020204" pitchFamily="34" charset="0"/>
              <a:buChar char="•"/>
            </a:pPr>
            <a:r>
              <a:rPr lang="pt-BR" sz="2400" dirty="0"/>
              <a:t>Ambas são representadas por uma linha pontilhada que liga duas ou mais associações</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 </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b="1" u="sng" dirty="0">
                <a:solidFill>
                  <a:schemeClr val="accent1">
                    <a:lumMod val="75000"/>
                  </a:schemeClr>
                </a:solidFill>
              </a:rPr>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spTree>
    <p:extLst>
      <p:ext uri="{BB962C8B-B14F-4D97-AF65-F5344CB8AC3E}">
        <p14:creationId xmlns:p14="http://schemas.microsoft.com/office/powerpoint/2010/main" val="70260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C8C-735D-43B1-AC4D-9CE901D44766}"/>
              </a:ext>
            </a:extLst>
          </p:cNvPr>
          <p:cNvSpPr>
            <a:spLocks noGrp="1"/>
          </p:cNvSpPr>
          <p:nvPr>
            <p:ph type="title"/>
          </p:nvPr>
        </p:nvSpPr>
        <p:spPr/>
        <p:txBody>
          <a:bodyPr/>
          <a:lstStyle/>
          <a:p>
            <a:r>
              <a:rPr lang="pt-BR" dirty="0"/>
              <a:t>Modelagem de Classes</a:t>
            </a:r>
          </a:p>
        </p:txBody>
      </p:sp>
      <p:sp>
        <p:nvSpPr>
          <p:cNvPr id="3" name="Content Placeholder 2">
            <a:extLst>
              <a:ext uri="{FF2B5EF4-FFF2-40B4-BE49-F238E27FC236}">
                <a16:creationId xmlns:a16="http://schemas.microsoft.com/office/drawing/2014/main" id="{22E7E9DC-8125-41C2-A7AE-F468C2203CDB}"/>
              </a:ext>
            </a:extLst>
          </p:cNvPr>
          <p:cNvSpPr>
            <a:spLocks noGrp="1"/>
          </p:cNvSpPr>
          <p:nvPr>
            <p:ph idx="1"/>
          </p:nvPr>
        </p:nvSpPr>
        <p:spPr>
          <a:xfrm>
            <a:off x="1066800" y="2144295"/>
            <a:ext cx="10058400" cy="3955715"/>
          </a:xfrm>
        </p:spPr>
        <p:txBody>
          <a:bodyPr>
            <a:normAutofit/>
          </a:bodyPr>
          <a:lstStyle/>
          <a:p>
            <a:pPr>
              <a:buFont typeface="Arial" panose="020B0604020202020204" pitchFamily="34" charset="0"/>
              <a:buChar char="•"/>
            </a:pPr>
            <a:r>
              <a:rPr lang="pt-BR" sz="2800" dirty="0"/>
              <a:t>As funcionalidades externas são percebidas através da colaboração entre objetos.</a:t>
            </a:r>
          </a:p>
          <a:p>
            <a:pPr>
              <a:buFont typeface="Arial" panose="020B0604020202020204" pitchFamily="34" charset="0"/>
              <a:buChar char="•"/>
            </a:pPr>
            <a:r>
              <a:rPr lang="pt-BR" sz="2800" dirty="0"/>
              <a:t>Internamente:</a:t>
            </a:r>
          </a:p>
          <a:p>
            <a:pPr lvl="1">
              <a:buFont typeface="Arial" panose="020B0604020202020204" pitchFamily="34" charset="0"/>
              <a:buChar char="•"/>
            </a:pPr>
            <a:r>
              <a:rPr lang="pt-BR" sz="2400" dirty="0"/>
              <a:t>Aspecto dinâmico – troca de mensagens entre objetos</a:t>
            </a:r>
          </a:p>
          <a:p>
            <a:pPr lvl="1">
              <a:buFont typeface="Arial" panose="020B0604020202020204" pitchFamily="34" charset="0"/>
              <a:buChar char="•"/>
            </a:pPr>
            <a:r>
              <a:rPr lang="pt-BR" sz="2400" dirty="0"/>
              <a:t>Aspecto estrutural estático – estrutura interna para produção das funcionalidades</a:t>
            </a:r>
          </a:p>
          <a:p>
            <a:pPr>
              <a:buFont typeface="Arial" panose="020B0604020202020204" pitchFamily="34" charset="0"/>
              <a:buChar char="•"/>
            </a:pPr>
            <a:r>
              <a:rPr lang="pt-BR" sz="2800" dirty="0"/>
              <a:t>Diagrama de Classes</a:t>
            </a:r>
          </a:p>
          <a:p>
            <a:pPr marL="0" indent="0">
              <a:buNone/>
            </a:pPr>
            <a:endParaRPr lang="pt-BR" dirty="0"/>
          </a:p>
        </p:txBody>
      </p:sp>
      <p:sp>
        <p:nvSpPr>
          <p:cNvPr id="4" name="Date Placeholder 3">
            <a:extLst>
              <a:ext uri="{FF2B5EF4-FFF2-40B4-BE49-F238E27FC236}">
                <a16:creationId xmlns:a16="http://schemas.microsoft.com/office/drawing/2014/main" id="{7F2E1BF1-6434-48C6-85F4-AEC5A9C74536}"/>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582219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400" dirty="0"/>
              <a:t>A restrição </a:t>
            </a:r>
            <a:r>
              <a:rPr lang="pt-BR" sz="2400" b="1" u="sng" dirty="0" err="1"/>
              <a:t>subset</a:t>
            </a:r>
            <a:r>
              <a:rPr lang="pt-BR" sz="2400" dirty="0"/>
              <a:t> indica que os objetos conectados por uma associação constituem um subconjunto dos objetos conectados através de uma outra associação;</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b="1" u="sng" dirty="0">
                <a:solidFill>
                  <a:schemeClr val="accent1">
                    <a:lumMod val="75000"/>
                  </a:schemeClr>
                </a:solidFill>
              </a:rPr>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4" name="Picture 3">
            <a:extLst>
              <a:ext uri="{FF2B5EF4-FFF2-40B4-BE49-F238E27FC236}">
                <a16:creationId xmlns:a16="http://schemas.microsoft.com/office/drawing/2014/main" id="{303C0BAB-3AD5-4D88-A0C1-1759D78D062B}"/>
              </a:ext>
            </a:extLst>
          </p:cNvPr>
          <p:cNvPicPr>
            <a:picLocks noChangeAspect="1"/>
          </p:cNvPicPr>
          <p:nvPr/>
        </p:nvPicPr>
        <p:blipFill>
          <a:blip r:embed="rId3"/>
          <a:stretch>
            <a:fillRect/>
          </a:stretch>
        </p:blipFill>
        <p:spPr>
          <a:xfrm>
            <a:off x="5195327" y="2852308"/>
            <a:ext cx="6483565" cy="2989693"/>
          </a:xfrm>
          <a:prstGeom prst="rect">
            <a:avLst/>
          </a:prstGeom>
        </p:spPr>
      </p:pic>
    </p:spTree>
    <p:extLst>
      <p:ext uri="{BB962C8B-B14F-4D97-AF65-F5344CB8AC3E}">
        <p14:creationId xmlns:p14="http://schemas.microsoft.com/office/powerpoint/2010/main" val="3109120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B32574-C74C-4973-B0A4-4EED24C4C05D}"/>
              </a:ext>
            </a:extLst>
          </p:cNvPr>
          <p:cNvSpPr>
            <a:spLocks noGrp="1"/>
          </p:cNvSpPr>
          <p:nvPr>
            <p:ph type="title"/>
          </p:nvPr>
        </p:nvSpPr>
        <p:spPr>
          <a:xfrm>
            <a:off x="643465" y="447418"/>
            <a:ext cx="3517567" cy="1474217"/>
          </a:xfrm>
        </p:spPr>
        <p:txBody>
          <a:bodyPr>
            <a:normAutofit fontScale="90000"/>
          </a:bodyPr>
          <a:lstStyle/>
          <a:p>
            <a:r>
              <a:rPr lang="pt-BR" sz="3600" dirty="0"/>
              <a:t>Diagrama de Classes - Associações</a:t>
            </a:r>
          </a:p>
        </p:txBody>
      </p:sp>
      <p:sp>
        <p:nvSpPr>
          <p:cNvPr id="7" name="Content Placeholder 6">
            <a:extLst>
              <a:ext uri="{FF2B5EF4-FFF2-40B4-BE49-F238E27FC236}">
                <a16:creationId xmlns:a16="http://schemas.microsoft.com/office/drawing/2014/main" id="{353F7D83-E06D-4DB0-827C-A8BB8393095D}"/>
              </a:ext>
            </a:extLst>
          </p:cNvPr>
          <p:cNvSpPr>
            <a:spLocks noGrp="1"/>
          </p:cNvSpPr>
          <p:nvPr>
            <p:ph idx="1"/>
          </p:nvPr>
        </p:nvSpPr>
        <p:spPr/>
        <p:txBody>
          <a:bodyPr>
            <a:normAutofit/>
          </a:bodyPr>
          <a:lstStyle/>
          <a:p>
            <a:pPr>
              <a:buFont typeface="Arial" panose="020B0604020202020204" pitchFamily="34" charset="0"/>
              <a:buChar char="•"/>
            </a:pPr>
            <a:r>
              <a:rPr lang="pt-BR" sz="2400" dirty="0"/>
              <a:t>Na restrição </a:t>
            </a:r>
            <a:r>
              <a:rPr lang="pt-BR" sz="2400" b="1" u="sng" dirty="0" err="1"/>
              <a:t>xor</a:t>
            </a:r>
            <a:r>
              <a:rPr lang="pt-BR" sz="2400" dirty="0"/>
              <a:t>, há duas ou mais classes ligadas pela linha pontilhada.</a:t>
            </a:r>
          </a:p>
          <a:p>
            <a:pPr>
              <a:buFont typeface="Arial" panose="020B0604020202020204" pitchFamily="34" charset="0"/>
              <a:buChar char="•"/>
            </a:pPr>
            <a:r>
              <a:rPr lang="pt-BR" sz="2400" dirty="0"/>
              <a:t>Essas classes devem ter associações com uma classe em comum. </a:t>
            </a:r>
          </a:p>
          <a:p>
            <a:pPr>
              <a:buFont typeface="Arial" panose="020B0604020202020204" pitchFamily="34" charset="0"/>
              <a:buChar char="•"/>
            </a:pPr>
            <a:r>
              <a:rPr lang="pt-BR" sz="2400" dirty="0"/>
              <a:t>Essa restrição significa que somente uma das associações envolvidas pode ocorrer entre os objetos.</a:t>
            </a:r>
          </a:p>
        </p:txBody>
      </p:sp>
      <p:sp>
        <p:nvSpPr>
          <p:cNvPr id="2" name="Text Placeholder 1">
            <a:extLst>
              <a:ext uri="{FF2B5EF4-FFF2-40B4-BE49-F238E27FC236}">
                <a16:creationId xmlns:a16="http://schemas.microsoft.com/office/drawing/2014/main" id="{54ED9B1D-0868-48A0-8623-C9EE6E825A8D}"/>
              </a:ext>
            </a:extLst>
          </p:cNvPr>
          <p:cNvSpPr>
            <a:spLocks noGrp="1"/>
          </p:cNvSpPr>
          <p:nvPr>
            <p:ph type="body" sz="half" idx="2"/>
          </p:nvPr>
        </p:nvSpPr>
        <p:spPr>
          <a:xfrm>
            <a:off x="643465" y="1921636"/>
            <a:ext cx="3517567" cy="4488946"/>
          </a:xfrm>
        </p:spPr>
        <p:txBody>
          <a:bodyPr>
            <a:normAutofit fontScale="92500" lnSpcReduction="20000"/>
          </a:bodyPr>
          <a:lstStyle/>
          <a:p>
            <a:pPr marL="342900" indent="-342900">
              <a:buFont typeface="Arial" panose="020B0604020202020204" pitchFamily="34" charset="0"/>
              <a:buChar char="•"/>
            </a:pPr>
            <a:r>
              <a:rPr lang="pt-BR" sz="2000" dirty="0"/>
              <a:t>Multiplicidades</a:t>
            </a:r>
          </a:p>
          <a:p>
            <a:pPr marL="342900" indent="-342900">
              <a:buFont typeface="Arial" panose="020B0604020202020204" pitchFamily="34" charset="0"/>
              <a:buChar char="•"/>
            </a:pPr>
            <a:r>
              <a:rPr lang="pt-BR" sz="2000" dirty="0"/>
              <a:t>Participações</a:t>
            </a:r>
          </a:p>
          <a:p>
            <a:pPr marL="342900" indent="-342900">
              <a:buFont typeface="Arial" panose="020B0604020202020204" pitchFamily="34" charset="0"/>
              <a:buChar char="•"/>
            </a:pPr>
            <a:r>
              <a:rPr lang="pt-BR" sz="2000" dirty="0"/>
              <a:t>Nome de associação, direção de leitura e papéis</a:t>
            </a:r>
          </a:p>
          <a:p>
            <a:pPr marL="342900" indent="-342900">
              <a:buFont typeface="Arial" panose="020B0604020202020204" pitchFamily="34" charset="0"/>
              <a:buChar char="•"/>
            </a:pPr>
            <a:r>
              <a:rPr lang="pt-BR" sz="2000" dirty="0"/>
              <a:t>Classes associativas</a:t>
            </a:r>
          </a:p>
          <a:p>
            <a:pPr marL="342900" indent="-342900">
              <a:buFont typeface="Arial" panose="020B0604020202020204" pitchFamily="34" charset="0"/>
              <a:buChar char="•"/>
            </a:pPr>
            <a:r>
              <a:rPr lang="pt-BR" sz="2000" dirty="0"/>
              <a:t>Associações ternárias</a:t>
            </a:r>
          </a:p>
          <a:p>
            <a:pPr marL="342900" indent="-342900">
              <a:buFont typeface="Arial" panose="020B0604020202020204" pitchFamily="34" charset="0"/>
              <a:buChar char="•"/>
            </a:pPr>
            <a:r>
              <a:rPr lang="pt-BR" sz="2000" dirty="0"/>
              <a:t>Associações reflexivas</a:t>
            </a:r>
          </a:p>
          <a:p>
            <a:pPr marL="342900" indent="-342900">
              <a:buFont typeface="Arial" panose="020B0604020202020204" pitchFamily="34" charset="0"/>
              <a:buChar char="•"/>
            </a:pPr>
            <a:r>
              <a:rPr lang="pt-BR" sz="2000" dirty="0"/>
              <a:t>Agregações e composições</a:t>
            </a:r>
          </a:p>
          <a:p>
            <a:pPr marL="342900" indent="-342900">
              <a:buFont typeface="Arial" panose="020B0604020202020204" pitchFamily="34" charset="0"/>
              <a:buChar char="•"/>
            </a:pPr>
            <a:r>
              <a:rPr lang="pt-BR" sz="2000" dirty="0"/>
              <a:t>Dependência </a:t>
            </a:r>
          </a:p>
          <a:p>
            <a:pPr marL="342900" indent="-342900">
              <a:buFont typeface="Arial" panose="020B0604020202020204" pitchFamily="34" charset="0"/>
              <a:buChar char="•"/>
            </a:pPr>
            <a:r>
              <a:rPr lang="pt-BR" sz="2000" b="1" u="sng" dirty="0">
                <a:solidFill>
                  <a:schemeClr val="accent1">
                    <a:lumMod val="75000"/>
                  </a:schemeClr>
                </a:solidFill>
              </a:rPr>
              <a:t>Restrições sobre associações</a:t>
            </a:r>
          </a:p>
        </p:txBody>
      </p:sp>
      <p:sp>
        <p:nvSpPr>
          <p:cNvPr id="5" name="Date Placeholder 4">
            <a:extLst>
              <a:ext uri="{FF2B5EF4-FFF2-40B4-BE49-F238E27FC236}">
                <a16:creationId xmlns:a16="http://schemas.microsoft.com/office/drawing/2014/main" id="{8628D2A5-3933-4096-A283-801DCC9DB271}"/>
              </a:ext>
            </a:extLst>
          </p:cNvPr>
          <p:cNvSpPr>
            <a:spLocks noGrp="1"/>
          </p:cNvSpPr>
          <p:nvPr>
            <p:ph type="dt" sz="half" idx="10"/>
          </p:nvPr>
        </p:nvSpPr>
        <p:spPr/>
        <p:txBody>
          <a:bodyPr/>
          <a:lstStyle/>
          <a:p>
            <a:pPr rtl="0"/>
            <a:fld id="{3D5E4E1C-696A-4E82-B6DD-87ECA4CC925A}" type="datetime1">
              <a:rPr lang="pt-BR" smtClean="0"/>
              <a:t>14/03/2024</a:t>
            </a:fld>
            <a:endParaRPr lang="en-US" dirty="0"/>
          </a:p>
        </p:txBody>
      </p:sp>
      <p:pic>
        <p:nvPicPr>
          <p:cNvPr id="8" name="Picture 7">
            <a:extLst>
              <a:ext uri="{FF2B5EF4-FFF2-40B4-BE49-F238E27FC236}">
                <a16:creationId xmlns:a16="http://schemas.microsoft.com/office/drawing/2014/main" id="{6A81F0C1-7EF3-4095-A8AF-5F7721038835}"/>
              </a:ext>
            </a:extLst>
          </p:cNvPr>
          <p:cNvPicPr>
            <a:picLocks noChangeAspect="1"/>
          </p:cNvPicPr>
          <p:nvPr/>
        </p:nvPicPr>
        <p:blipFill>
          <a:blip r:embed="rId3"/>
          <a:stretch>
            <a:fillRect/>
          </a:stretch>
        </p:blipFill>
        <p:spPr>
          <a:xfrm>
            <a:off x="6030268" y="4166109"/>
            <a:ext cx="4785775" cy="2522439"/>
          </a:xfrm>
          <a:prstGeom prst="rect">
            <a:avLst/>
          </a:prstGeom>
        </p:spPr>
      </p:pic>
    </p:spTree>
    <p:extLst>
      <p:ext uri="{BB962C8B-B14F-4D97-AF65-F5344CB8AC3E}">
        <p14:creationId xmlns:p14="http://schemas.microsoft.com/office/powerpoint/2010/main" val="2152117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FBAF9-00BF-4A17-B080-B9801702FA58}"/>
              </a:ext>
            </a:extLst>
          </p:cNvPr>
          <p:cNvSpPr>
            <a:spLocks noGrp="1"/>
          </p:cNvSpPr>
          <p:nvPr>
            <p:ph type="title"/>
          </p:nvPr>
        </p:nvSpPr>
        <p:spPr>
          <a:xfrm>
            <a:off x="1097280" y="286603"/>
            <a:ext cx="10058400" cy="1450757"/>
          </a:xfrm>
        </p:spPr>
        <p:txBody>
          <a:bodyPr anchor="b">
            <a:normAutofit/>
          </a:bodyPr>
          <a:lstStyle/>
          <a:p>
            <a:r>
              <a:rPr lang="pt-BR"/>
              <a:t>Diagrama de Classes – Generalizações e especializações</a:t>
            </a:r>
            <a:endParaRPr lang="pt-BR" dirty="0"/>
          </a:p>
        </p:txBody>
      </p:sp>
      <p:sp>
        <p:nvSpPr>
          <p:cNvPr id="7" name="Content Placeholder 6">
            <a:extLst>
              <a:ext uri="{FF2B5EF4-FFF2-40B4-BE49-F238E27FC236}">
                <a16:creationId xmlns:a16="http://schemas.microsoft.com/office/drawing/2014/main" id="{3A8030B5-DB91-4918-B66B-E87D54D5E8A1}"/>
              </a:ext>
            </a:extLst>
          </p:cNvPr>
          <p:cNvSpPr>
            <a:spLocks noGrp="1"/>
          </p:cNvSpPr>
          <p:nvPr>
            <p:ph sz="half" idx="1"/>
          </p:nvPr>
        </p:nvSpPr>
        <p:spPr>
          <a:xfrm>
            <a:off x="1097280" y="1930400"/>
            <a:ext cx="5544820" cy="4381500"/>
          </a:xfrm>
        </p:spPr>
        <p:txBody>
          <a:bodyPr>
            <a:noAutofit/>
          </a:bodyPr>
          <a:lstStyle/>
          <a:p>
            <a:pPr>
              <a:lnSpc>
                <a:spcPct val="100000"/>
              </a:lnSpc>
              <a:buFont typeface="Arial" panose="020B0604020202020204" pitchFamily="34" charset="0"/>
              <a:buChar char="•"/>
            </a:pPr>
            <a:r>
              <a:rPr lang="pt-BR" sz="1800" dirty="0"/>
              <a:t>Similar aos conceitos vistos em POO;</a:t>
            </a:r>
          </a:p>
          <a:p>
            <a:pPr>
              <a:lnSpc>
                <a:spcPct val="100000"/>
              </a:lnSpc>
              <a:buFont typeface="Arial" panose="020B0604020202020204" pitchFamily="34" charset="0"/>
              <a:buChar char="•"/>
            </a:pPr>
            <a:r>
              <a:rPr lang="pt-BR" sz="1800" dirty="0"/>
              <a:t>Por exemplo, o conceito mamífero é mais genérico que o conceito ser humano. Outro exemplo: o conceito carro é mais específico que o conceito veículo;</a:t>
            </a:r>
          </a:p>
          <a:p>
            <a:pPr>
              <a:lnSpc>
                <a:spcPct val="100000"/>
              </a:lnSpc>
              <a:buFont typeface="Arial" panose="020B0604020202020204" pitchFamily="34" charset="0"/>
              <a:buChar char="•"/>
            </a:pPr>
            <a:r>
              <a:rPr lang="pt-BR" sz="1800" dirty="0"/>
              <a:t>O relacionamento de </a:t>
            </a:r>
            <a:r>
              <a:rPr lang="pt-BR" sz="1800" b="1" u="sng" dirty="0"/>
              <a:t>herança</a:t>
            </a:r>
            <a:r>
              <a:rPr lang="pt-BR" sz="1800" dirty="0"/>
              <a:t> é também chamado de relacionamento de generalização/especialização. Isso porque a generalização e a especialização são dois pontos de vista do mesmo relacionamento: dadas duas classes A e B, se A é uma generalização de B, então B é uma especialização de A;</a:t>
            </a:r>
          </a:p>
          <a:p>
            <a:pPr>
              <a:lnSpc>
                <a:spcPct val="100000"/>
              </a:lnSpc>
              <a:buFont typeface="Arial" panose="020B0604020202020204" pitchFamily="34" charset="0"/>
              <a:buChar char="•"/>
            </a:pPr>
            <a:r>
              <a:rPr lang="pt-BR" sz="1800" dirty="0"/>
              <a:t>Importante notar que não somente atributos e operações são herdados pelas subclasses, mas também as associações que estão definidas na superclasse;</a:t>
            </a:r>
          </a:p>
        </p:txBody>
      </p:sp>
      <p:pic>
        <p:nvPicPr>
          <p:cNvPr id="9" name="Picture 8">
            <a:extLst>
              <a:ext uri="{FF2B5EF4-FFF2-40B4-BE49-F238E27FC236}">
                <a16:creationId xmlns:a16="http://schemas.microsoft.com/office/drawing/2014/main" id="{A5FE952C-518C-497D-BB4C-A54DB304C5FB}"/>
              </a:ext>
            </a:extLst>
          </p:cNvPr>
          <p:cNvPicPr>
            <a:picLocks noChangeAspect="1"/>
          </p:cNvPicPr>
          <p:nvPr/>
        </p:nvPicPr>
        <p:blipFill>
          <a:blip r:embed="rId3"/>
          <a:stretch>
            <a:fillRect/>
          </a:stretch>
        </p:blipFill>
        <p:spPr>
          <a:xfrm>
            <a:off x="6732935" y="3048042"/>
            <a:ext cx="5042802" cy="1727158"/>
          </a:xfrm>
          <a:prstGeom prst="rect">
            <a:avLst/>
          </a:prstGeom>
          <a:noFill/>
        </p:spPr>
      </p:pic>
      <p:sp>
        <p:nvSpPr>
          <p:cNvPr id="5" name="Date Placeholder 4">
            <a:extLst>
              <a:ext uri="{FF2B5EF4-FFF2-40B4-BE49-F238E27FC236}">
                <a16:creationId xmlns:a16="http://schemas.microsoft.com/office/drawing/2014/main" id="{0910D968-BA25-4BAE-BB85-F263BF41CBDF}"/>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F5D5688-1774-4625-9E74-88EA94DB2550}" type="datetime1">
              <a:rPr lang="pt-BR" smtClean="0"/>
              <a:pPr rtl="0">
                <a:spcAft>
                  <a:spcPts val="600"/>
                </a:spcAft>
              </a:pPr>
              <a:t>14/03/2024</a:t>
            </a:fld>
            <a:endParaRPr lang="en-US"/>
          </a:p>
        </p:txBody>
      </p:sp>
    </p:spTree>
    <p:extLst>
      <p:ext uri="{BB962C8B-B14F-4D97-AF65-F5344CB8AC3E}">
        <p14:creationId xmlns:p14="http://schemas.microsoft.com/office/powerpoint/2010/main" val="1750877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BDA316D-9C62-4446-83AE-8DC365F78D54}"/>
              </a:ext>
            </a:extLst>
          </p:cNvPr>
          <p:cNvPicPr>
            <a:picLocks noChangeAspect="1"/>
          </p:cNvPicPr>
          <p:nvPr/>
        </p:nvPicPr>
        <p:blipFill>
          <a:blip r:embed="rId3"/>
          <a:stretch>
            <a:fillRect/>
          </a:stretch>
        </p:blipFill>
        <p:spPr>
          <a:xfrm>
            <a:off x="7807595" y="2470978"/>
            <a:ext cx="4206605" cy="4130398"/>
          </a:xfrm>
          <a:prstGeom prst="rect">
            <a:avLst/>
          </a:prstGeom>
        </p:spPr>
      </p:pic>
      <p:sp>
        <p:nvSpPr>
          <p:cNvPr id="6" name="Title 5">
            <a:extLst>
              <a:ext uri="{FF2B5EF4-FFF2-40B4-BE49-F238E27FC236}">
                <a16:creationId xmlns:a16="http://schemas.microsoft.com/office/drawing/2014/main" id="{153FBAF9-00BF-4A17-B080-B9801702FA58}"/>
              </a:ext>
            </a:extLst>
          </p:cNvPr>
          <p:cNvSpPr>
            <a:spLocks noGrp="1"/>
          </p:cNvSpPr>
          <p:nvPr>
            <p:ph type="title"/>
          </p:nvPr>
        </p:nvSpPr>
        <p:spPr/>
        <p:txBody>
          <a:bodyPr anchor="b">
            <a:normAutofit fontScale="90000"/>
          </a:bodyPr>
          <a:lstStyle/>
          <a:p>
            <a:r>
              <a:rPr lang="pt-BR"/>
              <a:t>Diagrama de Classes – Generalizações e especializações</a:t>
            </a:r>
            <a:endParaRPr lang="pt-BR" dirty="0"/>
          </a:p>
        </p:txBody>
      </p:sp>
      <p:sp>
        <p:nvSpPr>
          <p:cNvPr id="7" name="Content Placeholder 6">
            <a:extLst>
              <a:ext uri="{FF2B5EF4-FFF2-40B4-BE49-F238E27FC236}">
                <a16:creationId xmlns:a16="http://schemas.microsoft.com/office/drawing/2014/main" id="{3A8030B5-DB91-4918-B66B-E87D54D5E8A1}"/>
              </a:ext>
            </a:extLst>
          </p:cNvPr>
          <p:cNvSpPr>
            <a:spLocks noGrp="1"/>
          </p:cNvSpPr>
          <p:nvPr>
            <p:ph idx="1"/>
          </p:nvPr>
        </p:nvSpPr>
        <p:spPr>
          <a:xfrm>
            <a:off x="4838700" y="167525"/>
            <a:ext cx="7175500" cy="6461875"/>
          </a:xfrm>
        </p:spPr>
        <p:txBody>
          <a:bodyPr>
            <a:noAutofit/>
          </a:bodyPr>
          <a:lstStyle/>
          <a:p>
            <a:pPr>
              <a:buFont typeface="Arial" panose="020B0604020202020204" pitchFamily="34" charset="0"/>
              <a:buChar char="•"/>
            </a:pPr>
            <a:r>
              <a:rPr lang="pt-BR" sz="2000" b="1" u="sng" dirty="0">
                <a:solidFill>
                  <a:schemeClr val="accent1">
                    <a:lumMod val="75000"/>
                  </a:schemeClr>
                </a:solidFill>
              </a:rPr>
              <a:t>Assimetria</a:t>
            </a:r>
            <a:r>
              <a:rPr lang="pt-BR" sz="2000" dirty="0">
                <a:solidFill>
                  <a:schemeClr val="accent1">
                    <a:lumMod val="75000"/>
                  </a:schemeClr>
                </a:solidFill>
              </a:rPr>
              <a:t>, </a:t>
            </a:r>
            <a:r>
              <a:rPr lang="pt-BR" sz="2000" dirty="0"/>
              <a:t>significa que dadas duas classes A e B, se A for uma generalização de B, então B não pode ser uma generalização de A. Ou seja, não pode haver ciclos em uma hierarquia de herança.</a:t>
            </a:r>
          </a:p>
          <a:p>
            <a:pPr>
              <a:lnSpc>
                <a:spcPct val="100000"/>
              </a:lnSpc>
              <a:buFont typeface="Arial" panose="020B0604020202020204" pitchFamily="34" charset="0"/>
              <a:buChar char="•"/>
            </a:pPr>
            <a:r>
              <a:rPr lang="pt-BR" sz="2000" b="1" u="sng" dirty="0">
                <a:solidFill>
                  <a:schemeClr val="accent1">
                    <a:lumMod val="75000"/>
                  </a:schemeClr>
                </a:solidFill>
              </a:rPr>
              <a:t>Transitividade</a:t>
            </a:r>
            <a:r>
              <a:rPr lang="pt-BR" sz="2000" dirty="0"/>
              <a:t> indica que uma classe em uma hierarquia herda tanto propriedades e relacionamentos de sua superclasse imediata quanto de suas superclasses não imediatas</a:t>
            </a:r>
          </a:p>
        </p:txBody>
      </p:sp>
      <p:sp>
        <p:nvSpPr>
          <p:cNvPr id="10" name="Text Placeholder 9">
            <a:extLst>
              <a:ext uri="{FF2B5EF4-FFF2-40B4-BE49-F238E27FC236}">
                <a16:creationId xmlns:a16="http://schemas.microsoft.com/office/drawing/2014/main" id="{3D3286D4-81F5-4809-8B4D-10D8D131BAF1}"/>
              </a:ext>
            </a:extLst>
          </p:cNvPr>
          <p:cNvSpPr>
            <a:spLocks noGrp="1"/>
          </p:cNvSpPr>
          <p:nvPr>
            <p:ph type="body" sz="half" idx="2"/>
          </p:nvPr>
        </p:nvSpPr>
        <p:spPr>
          <a:xfrm>
            <a:off x="643465" y="3043050"/>
            <a:ext cx="3814235" cy="3064505"/>
          </a:xfrm>
        </p:spPr>
        <p:txBody>
          <a:bodyPr/>
          <a:lstStyle/>
          <a:p>
            <a:pPr>
              <a:lnSpc>
                <a:spcPct val="100000"/>
              </a:lnSpc>
              <a:buFont typeface="Arial" panose="020B0604020202020204" pitchFamily="34" charset="0"/>
              <a:buChar char="•"/>
            </a:pPr>
            <a:r>
              <a:rPr lang="pt-BR" sz="2400" b="1" u="sng" dirty="0">
                <a:solidFill>
                  <a:schemeClr val="accent1">
                    <a:lumMod val="75000"/>
                  </a:schemeClr>
                </a:solidFill>
              </a:rPr>
              <a:t>Propriedades do relacionamento de herança;</a:t>
            </a:r>
          </a:p>
          <a:p>
            <a:pPr>
              <a:lnSpc>
                <a:spcPct val="100000"/>
              </a:lnSpc>
              <a:buFont typeface="Arial" panose="020B0604020202020204" pitchFamily="34" charset="0"/>
              <a:buChar char="•"/>
            </a:pPr>
            <a:r>
              <a:rPr lang="pt-BR" sz="2400" dirty="0"/>
              <a:t>Refinando o modelo de classes com </a:t>
            </a:r>
            <a:r>
              <a:rPr lang="pt-BR" sz="2400" dirty="0" err="1"/>
              <a:t>gen</a:t>
            </a:r>
            <a:r>
              <a:rPr lang="pt-BR" sz="2400" dirty="0"/>
              <a:t>/</a:t>
            </a:r>
            <a:r>
              <a:rPr lang="pt-BR" sz="2400" dirty="0" err="1"/>
              <a:t>espec</a:t>
            </a:r>
            <a:r>
              <a:rPr lang="pt-BR" sz="2400" dirty="0"/>
              <a:t>;</a:t>
            </a:r>
          </a:p>
          <a:p>
            <a:pPr>
              <a:lnSpc>
                <a:spcPct val="100000"/>
              </a:lnSpc>
              <a:buFont typeface="Arial" panose="020B0604020202020204" pitchFamily="34" charset="0"/>
              <a:buChar char="•"/>
            </a:pPr>
            <a:r>
              <a:rPr lang="pt-BR" sz="2400" dirty="0"/>
              <a:t>Definição de restrições sobre </a:t>
            </a:r>
            <a:r>
              <a:rPr lang="pt-BR" sz="2400" dirty="0" err="1"/>
              <a:t>gen</a:t>
            </a:r>
            <a:r>
              <a:rPr lang="pt-BR" sz="2400" dirty="0"/>
              <a:t>/</a:t>
            </a:r>
            <a:r>
              <a:rPr lang="pt-BR" sz="2400" dirty="0" err="1"/>
              <a:t>espec</a:t>
            </a:r>
            <a:r>
              <a:rPr lang="pt-BR" sz="2400" dirty="0"/>
              <a:t>;</a:t>
            </a:r>
          </a:p>
          <a:p>
            <a:endParaRPr lang="pt-BR" dirty="0"/>
          </a:p>
        </p:txBody>
      </p:sp>
      <p:sp>
        <p:nvSpPr>
          <p:cNvPr id="5" name="Date Placeholder 4">
            <a:extLst>
              <a:ext uri="{FF2B5EF4-FFF2-40B4-BE49-F238E27FC236}">
                <a16:creationId xmlns:a16="http://schemas.microsoft.com/office/drawing/2014/main" id="{0910D968-BA25-4BAE-BB85-F263BF41CBDF}"/>
              </a:ext>
            </a:extLst>
          </p:cNvPr>
          <p:cNvSpPr>
            <a:spLocks noGrp="1"/>
          </p:cNvSpPr>
          <p:nvPr>
            <p:ph type="dt" sz="half" idx="10"/>
          </p:nvPr>
        </p:nvSpPr>
        <p:spPr/>
        <p:txBody>
          <a:bodyPr anchor="ctr">
            <a:normAutofit/>
          </a:bodyPr>
          <a:lstStyle/>
          <a:p>
            <a:pPr rtl="0">
              <a:spcAft>
                <a:spcPts val="600"/>
              </a:spcAft>
            </a:pPr>
            <a:fld id="{6F5D5688-1774-4625-9E74-88EA94DB2550}" type="datetime1">
              <a:rPr lang="pt-BR" smtClean="0"/>
              <a:pPr rtl="0">
                <a:spcAft>
                  <a:spcPts val="600"/>
                </a:spcAft>
              </a:pPr>
              <a:t>14/03/2024</a:t>
            </a:fld>
            <a:endParaRPr lang="en-US"/>
          </a:p>
        </p:txBody>
      </p:sp>
      <p:sp>
        <p:nvSpPr>
          <p:cNvPr id="18" name="TextBox 17">
            <a:extLst>
              <a:ext uri="{FF2B5EF4-FFF2-40B4-BE49-F238E27FC236}">
                <a16:creationId xmlns:a16="http://schemas.microsoft.com/office/drawing/2014/main" id="{F64B366D-D970-466D-A11D-192D33AA48CB}"/>
              </a:ext>
            </a:extLst>
          </p:cNvPr>
          <p:cNvSpPr txBox="1"/>
          <p:nvPr/>
        </p:nvSpPr>
        <p:spPr>
          <a:xfrm>
            <a:off x="4838700" y="2470978"/>
            <a:ext cx="4038600" cy="2554545"/>
          </a:xfrm>
          <a:prstGeom prst="rect">
            <a:avLst/>
          </a:prstGeom>
          <a:noFill/>
        </p:spPr>
        <p:txBody>
          <a:bodyPr wrap="square">
            <a:spAutoFit/>
          </a:bodyPr>
          <a:lstStyle/>
          <a:p>
            <a:pPr>
              <a:lnSpc>
                <a:spcPct val="100000"/>
              </a:lnSpc>
              <a:buFont typeface="Arial" panose="020B0604020202020204" pitchFamily="34" charset="0"/>
              <a:buChar char="•"/>
            </a:pPr>
            <a:r>
              <a:rPr lang="pt-BR" sz="2000" dirty="0"/>
              <a:t>Toda instância de uma classe também é uma instância de suas superclasses;</a:t>
            </a:r>
          </a:p>
          <a:p>
            <a:pPr>
              <a:lnSpc>
                <a:spcPct val="100000"/>
              </a:lnSpc>
              <a:buFont typeface="Arial" panose="020B0604020202020204" pitchFamily="34" charset="0"/>
              <a:buChar char="•"/>
            </a:pPr>
            <a:r>
              <a:rPr lang="pt-BR" sz="2000" dirty="0"/>
              <a:t>A herança pode ser aplicada em vários níveis, ou seja, uma classe que herda propriedades de uma outra classe pode ela própria servir como superclasse.</a:t>
            </a:r>
          </a:p>
        </p:txBody>
      </p:sp>
    </p:spTree>
    <p:extLst>
      <p:ext uri="{BB962C8B-B14F-4D97-AF65-F5344CB8AC3E}">
        <p14:creationId xmlns:p14="http://schemas.microsoft.com/office/powerpoint/2010/main" val="270538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FBAF9-00BF-4A17-B080-B9801702FA58}"/>
              </a:ext>
            </a:extLst>
          </p:cNvPr>
          <p:cNvSpPr>
            <a:spLocks noGrp="1"/>
          </p:cNvSpPr>
          <p:nvPr>
            <p:ph type="title"/>
          </p:nvPr>
        </p:nvSpPr>
        <p:spPr/>
        <p:txBody>
          <a:bodyPr anchor="b">
            <a:normAutofit fontScale="90000"/>
          </a:bodyPr>
          <a:lstStyle/>
          <a:p>
            <a:r>
              <a:rPr lang="pt-BR"/>
              <a:t>Diagrama de Classes – Generalizações e especializações</a:t>
            </a:r>
            <a:endParaRPr lang="pt-BR" dirty="0"/>
          </a:p>
        </p:txBody>
      </p:sp>
      <p:sp>
        <p:nvSpPr>
          <p:cNvPr id="7" name="Content Placeholder 6">
            <a:extLst>
              <a:ext uri="{FF2B5EF4-FFF2-40B4-BE49-F238E27FC236}">
                <a16:creationId xmlns:a16="http://schemas.microsoft.com/office/drawing/2014/main" id="{3A8030B5-DB91-4918-B66B-E87D54D5E8A1}"/>
              </a:ext>
            </a:extLst>
          </p:cNvPr>
          <p:cNvSpPr>
            <a:spLocks noGrp="1"/>
          </p:cNvSpPr>
          <p:nvPr>
            <p:ph idx="1"/>
          </p:nvPr>
        </p:nvSpPr>
        <p:spPr/>
        <p:txBody>
          <a:bodyPr>
            <a:noAutofit/>
          </a:bodyPr>
          <a:lstStyle/>
          <a:p>
            <a:pPr>
              <a:lnSpc>
                <a:spcPct val="100000"/>
              </a:lnSpc>
              <a:buFont typeface="Arial" panose="020B0604020202020204" pitchFamily="34" charset="0"/>
              <a:buChar char="•"/>
            </a:pPr>
            <a:r>
              <a:rPr lang="pt-BR" sz="1800" dirty="0"/>
              <a:t>Graças a relacionamentos de herança, podem ser feitos refinamentos no modelo de classes. </a:t>
            </a:r>
          </a:p>
          <a:p>
            <a:pPr>
              <a:lnSpc>
                <a:spcPct val="100000"/>
              </a:lnSpc>
              <a:buFont typeface="Arial" panose="020B0604020202020204" pitchFamily="34" charset="0"/>
              <a:buChar char="•"/>
            </a:pPr>
            <a:r>
              <a:rPr lang="pt-BR" sz="1800" dirty="0"/>
              <a:t>A ideia básica é identificar abstrações mais genéricas ou mais específicas que outras no diagrama de classes do sistema.</a:t>
            </a:r>
          </a:p>
          <a:p>
            <a:pPr>
              <a:lnSpc>
                <a:spcPct val="100000"/>
              </a:lnSpc>
              <a:buFont typeface="Arial" panose="020B0604020202020204" pitchFamily="34" charset="0"/>
              <a:buChar char="•"/>
            </a:pPr>
            <a:r>
              <a:rPr lang="pt-BR" sz="1800" dirty="0"/>
              <a:t>Primeiro pode ser que duas ou mais classes semelhantes tenham sido identificadas.</a:t>
            </a:r>
          </a:p>
          <a:p>
            <a:pPr>
              <a:lnSpc>
                <a:spcPct val="100000"/>
              </a:lnSpc>
              <a:buFont typeface="Arial" panose="020B0604020202020204" pitchFamily="34" charset="0"/>
              <a:buChar char="•"/>
            </a:pPr>
            <a:r>
              <a:rPr lang="pt-BR" sz="1800" dirty="0"/>
              <a:t>Em segundo lugar, pode-se também aplicar a especialização, que corresponde ao processo de criar classes mais específicas a partir de uma classe preexistente.</a:t>
            </a:r>
          </a:p>
          <a:p>
            <a:pPr>
              <a:lnSpc>
                <a:spcPct val="100000"/>
              </a:lnSpc>
              <a:buFont typeface="Arial" panose="020B0604020202020204" pitchFamily="34" charset="0"/>
              <a:buChar char="•"/>
            </a:pPr>
            <a:r>
              <a:rPr lang="pt-BR" sz="1800" b="1" dirty="0"/>
              <a:t>Regra da substituição: </a:t>
            </a:r>
            <a:r>
              <a:rPr lang="pt-BR" sz="1800" dirty="0"/>
              <a:t>sejam duas classes A e B, onde A é uma generalização de B. Não pode haver diferenças entre utilizar instâncias de B ou de A, do ponto de vista dos clientes de A.</a:t>
            </a:r>
          </a:p>
        </p:txBody>
      </p:sp>
      <p:sp>
        <p:nvSpPr>
          <p:cNvPr id="10" name="Text Placeholder 9">
            <a:extLst>
              <a:ext uri="{FF2B5EF4-FFF2-40B4-BE49-F238E27FC236}">
                <a16:creationId xmlns:a16="http://schemas.microsoft.com/office/drawing/2014/main" id="{3D3286D4-81F5-4809-8B4D-10D8D131BAF1}"/>
              </a:ext>
            </a:extLst>
          </p:cNvPr>
          <p:cNvSpPr>
            <a:spLocks noGrp="1"/>
          </p:cNvSpPr>
          <p:nvPr>
            <p:ph type="body" sz="half" idx="2"/>
          </p:nvPr>
        </p:nvSpPr>
        <p:spPr>
          <a:xfrm>
            <a:off x="643465" y="3043050"/>
            <a:ext cx="3814235" cy="3064505"/>
          </a:xfrm>
        </p:spPr>
        <p:txBody>
          <a:bodyPr/>
          <a:lstStyle/>
          <a:p>
            <a:pPr>
              <a:lnSpc>
                <a:spcPct val="100000"/>
              </a:lnSpc>
              <a:buFont typeface="Arial" panose="020B0604020202020204" pitchFamily="34" charset="0"/>
              <a:buChar char="•"/>
            </a:pPr>
            <a:r>
              <a:rPr lang="pt-BR" sz="2400" dirty="0"/>
              <a:t>Propriedades do relacionamento de herança;</a:t>
            </a:r>
          </a:p>
          <a:p>
            <a:pPr>
              <a:lnSpc>
                <a:spcPct val="100000"/>
              </a:lnSpc>
              <a:buFont typeface="Arial" panose="020B0604020202020204" pitchFamily="34" charset="0"/>
              <a:buChar char="•"/>
            </a:pPr>
            <a:r>
              <a:rPr lang="pt-BR" sz="2400" b="1" u="sng" dirty="0">
                <a:solidFill>
                  <a:schemeClr val="accent1">
                    <a:lumMod val="75000"/>
                  </a:schemeClr>
                </a:solidFill>
              </a:rPr>
              <a:t>Refinando o modelo de classes com </a:t>
            </a:r>
            <a:r>
              <a:rPr lang="pt-BR" sz="2400" b="1" u="sng" dirty="0" err="1">
                <a:solidFill>
                  <a:schemeClr val="accent1">
                    <a:lumMod val="75000"/>
                  </a:schemeClr>
                </a:solidFill>
              </a:rPr>
              <a:t>gen</a:t>
            </a:r>
            <a:r>
              <a:rPr lang="pt-BR" sz="2400" b="1" u="sng" dirty="0">
                <a:solidFill>
                  <a:schemeClr val="accent1">
                    <a:lumMod val="75000"/>
                  </a:schemeClr>
                </a:solidFill>
              </a:rPr>
              <a:t>/</a:t>
            </a:r>
            <a:r>
              <a:rPr lang="pt-BR" sz="2400" b="1" u="sng" dirty="0" err="1">
                <a:solidFill>
                  <a:schemeClr val="accent1">
                    <a:lumMod val="75000"/>
                  </a:schemeClr>
                </a:solidFill>
              </a:rPr>
              <a:t>espec</a:t>
            </a:r>
            <a:r>
              <a:rPr lang="pt-BR" sz="2400" b="1" u="sng" dirty="0">
                <a:solidFill>
                  <a:schemeClr val="accent1">
                    <a:lumMod val="75000"/>
                  </a:schemeClr>
                </a:solidFill>
              </a:rPr>
              <a:t>;</a:t>
            </a:r>
          </a:p>
          <a:p>
            <a:pPr>
              <a:lnSpc>
                <a:spcPct val="100000"/>
              </a:lnSpc>
              <a:buFont typeface="Arial" panose="020B0604020202020204" pitchFamily="34" charset="0"/>
              <a:buChar char="•"/>
            </a:pPr>
            <a:r>
              <a:rPr lang="pt-BR" sz="2400" dirty="0"/>
              <a:t>Definição de restrições sobre </a:t>
            </a:r>
            <a:r>
              <a:rPr lang="pt-BR" sz="2400" dirty="0" err="1"/>
              <a:t>gen</a:t>
            </a:r>
            <a:r>
              <a:rPr lang="pt-BR" sz="2400" dirty="0"/>
              <a:t>/</a:t>
            </a:r>
            <a:r>
              <a:rPr lang="pt-BR" sz="2400" dirty="0" err="1"/>
              <a:t>espec</a:t>
            </a:r>
            <a:r>
              <a:rPr lang="pt-BR" sz="2400" dirty="0"/>
              <a:t>;</a:t>
            </a:r>
          </a:p>
          <a:p>
            <a:endParaRPr lang="pt-BR" dirty="0"/>
          </a:p>
        </p:txBody>
      </p:sp>
      <p:sp>
        <p:nvSpPr>
          <p:cNvPr id="5" name="Date Placeholder 4">
            <a:extLst>
              <a:ext uri="{FF2B5EF4-FFF2-40B4-BE49-F238E27FC236}">
                <a16:creationId xmlns:a16="http://schemas.microsoft.com/office/drawing/2014/main" id="{0910D968-BA25-4BAE-BB85-F263BF41CBDF}"/>
              </a:ext>
            </a:extLst>
          </p:cNvPr>
          <p:cNvSpPr>
            <a:spLocks noGrp="1"/>
          </p:cNvSpPr>
          <p:nvPr>
            <p:ph type="dt" sz="half" idx="10"/>
          </p:nvPr>
        </p:nvSpPr>
        <p:spPr/>
        <p:txBody>
          <a:bodyPr anchor="ctr">
            <a:normAutofit/>
          </a:bodyPr>
          <a:lstStyle/>
          <a:p>
            <a:pPr rtl="0">
              <a:spcAft>
                <a:spcPts val="600"/>
              </a:spcAft>
            </a:pPr>
            <a:fld id="{6F5D5688-1774-4625-9E74-88EA94DB2550}" type="datetime1">
              <a:rPr lang="pt-BR" smtClean="0"/>
              <a:pPr rtl="0">
                <a:spcAft>
                  <a:spcPts val="600"/>
                </a:spcAft>
              </a:pPr>
              <a:t>14/03/2024</a:t>
            </a:fld>
            <a:endParaRPr lang="en-US"/>
          </a:p>
        </p:txBody>
      </p:sp>
    </p:spTree>
    <p:extLst>
      <p:ext uri="{BB962C8B-B14F-4D97-AF65-F5344CB8AC3E}">
        <p14:creationId xmlns:p14="http://schemas.microsoft.com/office/powerpoint/2010/main" val="4066280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FBAF9-00BF-4A17-B080-B9801702FA58}"/>
              </a:ext>
            </a:extLst>
          </p:cNvPr>
          <p:cNvSpPr>
            <a:spLocks noGrp="1"/>
          </p:cNvSpPr>
          <p:nvPr>
            <p:ph type="title"/>
          </p:nvPr>
        </p:nvSpPr>
        <p:spPr/>
        <p:txBody>
          <a:bodyPr anchor="b">
            <a:normAutofit fontScale="90000"/>
          </a:bodyPr>
          <a:lstStyle/>
          <a:p>
            <a:r>
              <a:rPr lang="pt-BR"/>
              <a:t>Diagrama de Classes – Generalizações e especializações</a:t>
            </a:r>
            <a:endParaRPr lang="pt-BR" dirty="0"/>
          </a:p>
        </p:txBody>
      </p:sp>
      <p:sp>
        <p:nvSpPr>
          <p:cNvPr id="7" name="Content Placeholder 6">
            <a:extLst>
              <a:ext uri="{FF2B5EF4-FFF2-40B4-BE49-F238E27FC236}">
                <a16:creationId xmlns:a16="http://schemas.microsoft.com/office/drawing/2014/main" id="{3A8030B5-DB91-4918-B66B-E87D54D5E8A1}"/>
              </a:ext>
            </a:extLst>
          </p:cNvPr>
          <p:cNvSpPr>
            <a:spLocks noGrp="1"/>
          </p:cNvSpPr>
          <p:nvPr>
            <p:ph idx="1"/>
          </p:nvPr>
        </p:nvSpPr>
        <p:spPr/>
        <p:txBody>
          <a:bodyPr>
            <a:noAutofit/>
          </a:bodyPr>
          <a:lstStyle/>
          <a:p>
            <a:pPr>
              <a:lnSpc>
                <a:spcPct val="100000"/>
              </a:lnSpc>
              <a:buFont typeface="Arial" panose="020B0604020202020204" pitchFamily="34" charset="0"/>
              <a:buChar char="•"/>
            </a:pPr>
            <a:endParaRPr lang="pt-BR" sz="1800" dirty="0"/>
          </a:p>
        </p:txBody>
      </p:sp>
      <p:sp>
        <p:nvSpPr>
          <p:cNvPr id="10" name="Text Placeholder 9">
            <a:extLst>
              <a:ext uri="{FF2B5EF4-FFF2-40B4-BE49-F238E27FC236}">
                <a16:creationId xmlns:a16="http://schemas.microsoft.com/office/drawing/2014/main" id="{3D3286D4-81F5-4809-8B4D-10D8D131BAF1}"/>
              </a:ext>
            </a:extLst>
          </p:cNvPr>
          <p:cNvSpPr>
            <a:spLocks noGrp="1"/>
          </p:cNvSpPr>
          <p:nvPr>
            <p:ph type="body" sz="half" idx="2"/>
          </p:nvPr>
        </p:nvSpPr>
        <p:spPr>
          <a:xfrm>
            <a:off x="643465" y="3043050"/>
            <a:ext cx="3814235" cy="3064505"/>
          </a:xfrm>
        </p:spPr>
        <p:txBody>
          <a:bodyPr/>
          <a:lstStyle/>
          <a:p>
            <a:pPr>
              <a:lnSpc>
                <a:spcPct val="100000"/>
              </a:lnSpc>
              <a:buFont typeface="Arial" panose="020B0604020202020204" pitchFamily="34" charset="0"/>
              <a:buChar char="•"/>
            </a:pPr>
            <a:r>
              <a:rPr lang="pt-BR" sz="2400" dirty="0"/>
              <a:t>Propriedades do relacionamento de herança;</a:t>
            </a:r>
          </a:p>
          <a:p>
            <a:pPr>
              <a:lnSpc>
                <a:spcPct val="100000"/>
              </a:lnSpc>
              <a:buFont typeface="Arial" panose="020B0604020202020204" pitchFamily="34" charset="0"/>
              <a:buChar char="•"/>
            </a:pPr>
            <a:r>
              <a:rPr lang="pt-BR" sz="2400" b="1" u="sng" dirty="0">
                <a:solidFill>
                  <a:schemeClr val="accent1">
                    <a:lumMod val="75000"/>
                  </a:schemeClr>
                </a:solidFill>
              </a:rPr>
              <a:t>Refinando o modelo de classes com </a:t>
            </a:r>
            <a:r>
              <a:rPr lang="pt-BR" sz="2400" b="1" u="sng" dirty="0" err="1">
                <a:solidFill>
                  <a:schemeClr val="accent1">
                    <a:lumMod val="75000"/>
                  </a:schemeClr>
                </a:solidFill>
              </a:rPr>
              <a:t>gen</a:t>
            </a:r>
            <a:r>
              <a:rPr lang="pt-BR" sz="2400" b="1" u="sng" dirty="0">
                <a:solidFill>
                  <a:schemeClr val="accent1">
                    <a:lumMod val="75000"/>
                  </a:schemeClr>
                </a:solidFill>
              </a:rPr>
              <a:t>/</a:t>
            </a:r>
            <a:r>
              <a:rPr lang="pt-BR" sz="2400" b="1" u="sng" dirty="0" err="1">
                <a:solidFill>
                  <a:schemeClr val="accent1">
                    <a:lumMod val="75000"/>
                  </a:schemeClr>
                </a:solidFill>
              </a:rPr>
              <a:t>espec</a:t>
            </a:r>
            <a:r>
              <a:rPr lang="pt-BR" sz="2400" b="1" u="sng" dirty="0">
                <a:solidFill>
                  <a:schemeClr val="accent1">
                    <a:lumMod val="75000"/>
                  </a:schemeClr>
                </a:solidFill>
              </a:rPr>
              <a:t>;</a:t>
            </a:r>
          </a:p>
          <a:p>
            <a:pPr>
              <a:lnSpc>
                <a:spcPct val="100000"/>
              </a:lnSpc>
              <a:buFont typeface="Arial" panose="020B0604020202020204" pitchFamily="34" charset="0"/>
              <a:buChar char="•"/>
            </a:pPr>
            <a:r>
              <a:rPr lang="pt-BR" sz="2400" dirty="0"/>
              <a:t>Definição de restrições sobre </a:t>
            </a:r>
            <a:r>
              <a:rPr lang="pt-BR" sz="2400" dirty="0" err="1"/>
              <a:t>gen</a:t>
            </a:r>
            <a:r>
              <a:rPr lang="pt-BR" sz="2400" dirty="0"/>
              <a:t>/</a:t>
            </a:r>
            <a:r>
              <a:rPr lang="pt-BR" sz="2400" dirty="0" err="1"/>
              <a:t>espec</a:t>
            </a:r>
            <a:r>
              <a:rPr lang="pt-BR" sz="2400" dirty="0"/>
              <a:t>;</a:t>
            </a:r>
          </a:p>
          <a:p>
            <a:endParaRPr lang="pt-BR" dirty="0"/>
          </a:p>
        </p:txBody>
      </p:sp>
      <p:sp>
        <p:nvSpPr>
          <p:cNvPr id="5" name="Date Placeholder 4">
            <a:extLst>
              <a:ext uri="{FF2B5EF4-FFF2-40B4-BE49-F238E27FC236}">
                <a16:creationId xmlns:a16="http://schemas.microsoft.com/office/drawing/2014/main" id="{0910D968-BA25-4BAE-BB85-F263BF41CBDF}"/>
              </a:ext>
            </a:extLst>
          </p:cNvPr>
          <p:cNvSpPr>
            <a:spLocks noGrp="1"/>
          </p:cNvSpPr>
          <p:nvPr>
            <p:ph type="dt" sz="half" idx="10"/>
          </p:nvPr>
        </p:nvSpPr>
        <p:spPr/>
        <p:txBody>
          <a:bodyPr anchor="ctr">
            <a:normAutofit/>
          </a:bodyPr>
          <a:lstStyle/>
          <a:p>
            <a:pPr rtl="0">
              <a:spcAft>
                <a:spcPts val="600"/>
              </a:spcAft>
            </a:pPr>
            <a:fld id="{6F5D5688-1774-4625-9E74-88EA94DB2550}" type="datetime1">
              <a:rPr lang="pt-BR" smtClean="0"/>
              <a:pPr rtl="0">
                <a:spcAft>
                  <a:spcPts val="600"/>
                </a:spcAft>
              </a:pPr>
              <a:t>14/03/2024</a:t>
            </a:fld>
            <a:endParaRPr lang="en-US"/>
          </a:p>
        </p:txBody>
      </p:sp>
      <p:pic>
        <p:nvPicPr>
          <p:cNvPr id="3" name="Picture 2">
            <a:extLst>
              <a:ext uri="{FF2B5EF4-FFF2-40B4-BE49-F238E27FC236}">
                <a16:creationId xmlns:a16="http://schemas.microsoft.com/office/drawing/2014/main" id="{76FAB3AB-37FD-41EA-AA6F-FE9213E1AEC1}"/>
              </a:ext>
            </a:extLst>
          </p:cNvPr>
          <p:cNvPicPr>
            <a:picLocks noChangeAspect="1"/>
          </p:cNvPicPr>
          <p:nvPr/>
        </p:nvPicPr>
        <p:blipFill rotWithShape="1">
          <a:blip r:embed="rId3"/>
          <a:srcRect r="54965"/>
          <a:stretch/>
        </p:blipFill>
        <p:spPr>
          <a:xfrm>
            <a:off x="6606551" y="444645"/>
            <a:ext cx="3870950" cy="2981813"/>
          </a:xfrm>
          <a:prstGeom prst="rect">
            <a:avLst/>
          </a:prstGeom>
        </p:spPr>
      </p:pic>
      <p:pic>
        <p:nvPicPr>
          <p:cNvPr id="8" name="Picture 7">
            <a:extLst>
              <a:ext uri="{FF2B5EF4-FFF2-40B4-BE49-F238E27FC236}">
                <a16:creationId xmlns:a16="http://schemas.microsoft.com/office/drawing/2014/main" id="{F57F9CB8-6BDC-4501-8CB6-DAE560C0BEC9}"/>
              </a:ext>
            </a:extLst>
          </p:cNvPr>
          <p:cNvPicPr>
            <a:picLocks noChangeAspect="1"/>
          </p:cNvPicPr>
          <p:nvPr/>
        </p:nvPicPr>
        <p:blipFill rotWithShape="1">
          <a:blip r:embed="rId3"/>
          <a:srcRect l="48939"/>
          <a:stretch/>
        </p:blipFill>
        <p:spPr>
          <a:xfrm>
            <a:off x="6347596" y="3794612"/>
            <a:ext cx="4388860" cy="2981813"/>
          </a:xfrm>
          <a:prstGeom prst="rect">
            <a:avLst/>
          </a:prstGeom>
        </p:spPr>
      </p:pic>
    </p:spTree>
    <p:extLst>
      <p:ext uri="{BB962C8B-B14F-4D97-AF65-F5344CB8AC3E}">
        <p14:creationId xmlns:p14="http://schemas.microsoft.com/office/powerpoint/2010/main" val="2485945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3FBAF9-00BF-4A17-B080-B9801702FA58}"/>
              </a:ext>
            </a:extLst>
          </p:cNvPr>
          <p:cNvSpPr>
            <a:spLocks noGrp="1"/>
          </p:cNvSpPr>
          <p:nvPr>
            <p:ph type="title"/>
          </p:nvPr>
        </p:nvSpPr>
        <p:spPr/>
        <p:txBody>
          <a:bodyPr anchor="b">
            <a:normAutofit fontScale="90000"/>
          </a:bodyPr>
          <a:lstStyle/>
          <a:p>
            <a:r>
              <a:rPr lang="pt-BR"/>
              <a:t>Diagrama de Classes – Generalizações e especializações</a:t>
            </a:r>
            <a:endParaRPr lang="pt-BR" dirty="0"/>
          </a:p>
        </p:txBody>
      </p:sp>
      <p:sp>
        <p:nvSpPr>
          <p:cNvPr id="7" name="Content Placeholder 6">
            <a:extLst>
              <a:ext uri="{FF2B5EF4-FFF2-40B4-BE49-F238E27FC236}">
                <a16:creationId xmlns:a16="http://schemas.microsoft.com/office/drawing/2014/main" id="{3A8030B5-DB91-4918-B66B-E87D54D5E8A1}"/>
              </a:ext>
            </a:extLst>
          </p:cNvPr>
          <p:cNvSpPr>
            <a:spLocks noGrp="1"/>
          </p:cNvSpPr>
          <p:nvPr>
            <p:ph idx="1"/>
          </p:nvPr>
        </p:nvSpPr>
        <p:spPr/>
        <p:txBody>
          <a:bodyPr>
            <a:noAutofit/>
          </a:bodyPr>
          <a:lstStyle/>
          <a:p>
            <a:pPr>
              <a:lnSpc>
                <a:spcPct val="100000"/>
              </a:lnSpc>
              <a:buFont typeface="Arial" panose="020B0604020202020204" pitchFamily="34" charset="0"/>
              <a:buChar char="•"/>
            </a:pPr>
            <a:r>
              <a:rPr lang="pt-BR" sz="2000" dirty="0"/>
              <a:t>As restrições sobre </a:t>
            </a:r>
            <a:r>
              <a:rPr lang="pt-BR" sz="2000" dirty="0" err="1"/>
              <a:t>gen</a:t>
            </a:r>
            <a:r>
              <a:rPr lang="pt-BR" sz="2000" dirty="0"/>
              <a:t>/</a:t>
            </a:r>
            <a:r>
              <a:rPr lang="pt-BR" sz="2000" dirty="0" err="1"/>
              <a:t>espec</a:t>
            </a:r>
            <a:r>
              <a:rPr lang="pt-BR" sz="2000" dirty="0"/>
              <a:t> são representadas no diagrama de classes, próximas à linha do relacionamento.</a:t>
            </a:r>
          </a:p>
          <a:p>
            <a:pPr>
              <a:lnSpc>
                <a:spcPct val="100000"/>
              </a:lnSpc>
              <a:buFont typeface="Arial" panose="020B0604020202020204" pitchFamily="34" charset="0"/>
              <a:buChar char="•"/>
            </a:pPr>
            <a:r>
              <a:rPr lang="pt-BR" sz="2000" dirty="0"/>
              <a:t>Essas restrições são apresentadas entre chaves.</a:t>
            </a:r>
          </a:p>
        </p:txBody>
      </p:sp>
      <p:sp>
        <p:nvSpPr>
          <p:cNvPr id="10" name="Text Placeholder 9">
            <a:extLst>
              <a:ext uri="{FF2B5EF4-FFF2-40B4-BE49-F238E27FC236}">
                <a16:creationId xmlns:a16="http://schemas.microsoft.com/office/drawing/2014/main" id="{3D3286D4-81F5-4809-8B4D-10D8D131BAF1}"/>
              </a:ext>
            </a:extLst>
          </p:cNvPr>
          <p:cNvSpPr>
            <a:spLocks noGrp="1"/>
          </p:cNvSpPr>
          <p:nvPr>
            <p:ph type="body" sz="half" idx="2"/>
          </p:nvPr>
        </p:nvSpPr>
        <p:spPr>
          <a:xfrm>
            <a:off x="643465" y="3043050"/>
            <a:ext cx="3814235" cy="3064505"/>
          </a:xfrm>
        </p:spPr>
        <p:txBody>
          <a:bodyPr/>
          <a:lstStyle/>
          <a:p>
            <a:pPr>
              <a:lnSpc>
                <a:spcPct val="100000"/>
              </a:lnSpc>
              <a:buFont typeface="Arial" panose="020B0604020202020204" pitchFamily="34" charset="0"/>
              <a:buChar char="•"/>
            </a:pPr>
            <a:r>
              <a:rPr lang="pt-BR" sz="2400" dirty="0"/>
              <a:t>Propriedades do relacionamento de herança;</a:t>
            </a:r>
          </a:p>
          <a:p>
            <a:pPr>
              <a:lnSpc>
                <a:spcPct val="100000"/>
              </a:lnSpc>
              <a:buFont typeface="Arial" panose="020B0604020202020204" pitchFamily="34" charset="0"/>
              <a:buChar char="•"/>
            </a:pPr>
            <a:r>
              <a:rPr lang="pt-BR" sz="2400" dirty="0"/>
              <a:t>Refinando o modelo de classes com </a:t>
            </a:r>
            <a:r>
              <a:rPr lang="pt-BR" sz="2400" dirty="0" err="1"/>
              <a:t>gen</a:t>
            </a:r>
            <a:r>
              <a:rPr lang="pt-BR" sz="2400" dirty="0"/>
              <a:t>/</a:t>
            </a:r>
            <a:r>
              <a:rPr lang="pt-BR" sz="2400" dirty="0" err="1"/>
              <a:t>espec</a:t>
            </a:r>
            <a:r>
              <a:rPr lang="pt-BR" sz="2400" dirty="0"/>
              <a:t>;</a:t>
            </a:r>
          </a:p>
          <a:p>
            <a:pPr>
              <a:lnSpc>
                <a:spcPct val="100000"/>
              </a:lnSpc>
              <a:buFont typeface="Arial" panose="020B0604020202020204" pitchFamily="34" charset="0"/>
              <a:buChar char="•"/>
            </a:pPr>
            <a:r>
              <a:rPr lang="pt-BR" sz="2400" b="1" u="sng" dirty="0">
                <a:solidFill>
                  <a:schemeClr val="accent1">
                    <a:lumMod val="75000"/>
                  </a:schemeClr>
                </a:solidFill>
              </a:rPr>
              <a:t>Definição de restrições sobre </a:t>
            </a:r>
            <a:r>
              <a:rPr lang="pt-BR" sz="2400" b="1" u="sng" dirty="0" err="1">
                <a:solidFill>
                  <a:schemeClr val="accent1">
                    <a:lumMod val="75000"/>
                  </a:schemeClr>
                </a:solidFill>
              </a:rPr>
              <a:t>gen</a:t>
            </a:r>
            <a:r>
              <a:rPr lang="pt-BR" sz="2400" b="1" u="sng" dirty="0">
                <a:solidFill>
                  <a:schemeClr val="accent1">
                    <a:lumMod val="75000"/>
                  </a:schemeClr>
                </a:solidFill>
              </a:rPr>
              <a:t>/</a:t>
            </a:r>
            <a:r>
              <a:rPr lang="pt-BR" sz="2400" b="1" u="sng" dirty="0" err="1">
                <a:solidFill>
                  <a:schemeClr val="accent1">
                    <a:lumMod val="75000"/>
                  </a:schemeClr>
                </a:solidFill>
              </a:rPr>
              <a:t>espec</a:t>
            </a:r>
            <a:r>
              <a:rPr lang="pt-BR" sz="2400" b="1" u="sng" dirty="0">
                <a:solidFill>
                  <a:schemeClr val="accent1">
                    <a:lumMod val="75000"/>
                  </a:schemeClr>
                </a:solidFill>
              </a:rPr>
              <a:t>;</a:t>
            </a:r>
          </a:p>
          <a:p>
            <a:endParaRPr lang="pt-BR" dirty="0"/>
          </a:p>
        </p:txBody>
      </p:sp>
      <p:sp>
        <p:nvSpPr>
          <p:cNvPr id="5" name="Date Placeholder 4">
            <a:extLst>
              <a:ext uri="{FF2B5EF4-FFF2-40B4-BE49-F238E27FC236}">
                <a16:creationId xmlns:a16="http://schemas.microsoft.com/office/drawing/2014/main" id="{0910D968-BA25-4BAE-BB85-F263BF41CBDF}"/>
              </a:ext>
            </a:extLst>
          </p:cNvPr>
          <p:cNvSpPr>
            <a:spLocks noGrp="1"/>
          </p:cNvSpPr>
          <p:nvPr>
            <p:ph type="dt" sz="half" idx="10"/>
          </p:nvPr>
        </p:nvSpPr>
        <p:spPr/>
        <p:txBody>
          <a:bodyPr anchor="ctr">
            <a:normAutofit/>
          </a:bodyPr>
          <a:lstStyle/>
          <a:p>
            <a:pPr rtl="0">
              <a:spcAft>
                <a:spcPts val="600"/>
              </a:spcAft>
            </a:pPr>
            <a:fld id="{6F5D5688-1774-4625-9E74-88EA94DB2550}" type="datetime1">
              <a:rPr lang="pt-BR" smtClean="0"/>
              <a:pPr rtl="0">
                <a:spcAft>
                  <a:spcPts val="600"/>
                </a:spcAft>
              </a:pPr>
              <a:t>14/03/2024</a:t>
            </a:fld>
            <a:endParaRPr lang="en-US"/>
          </a:p>
        </p:txBody>
      </p:sp>
      <p:pic>
        <p:nvPicPr>
          <p:cNvPr id="3" name="Picture 2">
            <a:extLst>
              <a:ext uri="{FF2B5EF4-FFF2-40B4-BE49-F238E27FC236}">
                <a16:creationId xmlns:a16="http://schemas.microsoft.com/office/drawing/2014/main" id="{E3AE25B0-4D38-454B-BF9E-DA3CD2116C63}"/>
              </a:ext>
            </a:extLst>
          </p:cNvPr>
          <p:cNvPicPr>
            <a:picLocks noChangeAspect="1"/>
          </p:cNvPicPr>
          <p:nvPr/>
        </p:nvPicPr>
        <p:blipFill>
          <a:blip r:embed="rId3"/>
          <a:stretch>
            <a:fillRect/>
          </a:stretch>
        </p:blipFill>
        <p:spPr>
          <a:xfrm>
            <a:off x="5000702" y="2384454"/>
            <a:ext cx="6844907" cy="2089092"/>
          </a:xfrm>
          <a:prstGeom prst="rect">
            <a:avLst/>
          </a:prstGeom>
        </p:spPr>
      </p:pic>
      <p:pic>
        <p:nvPicPr>
          <p:cNvPr id="8" name="Picture 7">
            <a:extLst>
              <a:ext uri="{FF2B5EF4-FFF2-40B4-BE49-F238E27FC236}">
                <a16:creationId xmlns:a16="http://schemas.microsoft.com/office/drawing/2014/main" id="{E1D9F107-5594-470B-AE77-8EDB475DB3A0}"/>
              </a:ext>
            </a:extLst>
          </p:cNvPr>
          <p:cNvPicPr>
            <a:picLocks noChangeAspect="1"/>
          </p:cNvPicPr>
          <p:nvPr/>
        </p:nvPicPr>
        <p:blipFill>
          <a:blip r:embed="rId4"/>
          <a:stretch>
            <a:fillRect/>
          </a:stretch>
        </p:blipFill>
        <p:spPr>
          <a:xfrm>
            <a:off x="6648326" y="4575302"/>
            <a:ext cx="3513048" cy="2089092"/>
          </a:xfrm>
          <a:prstGeom prst="rect">
            <a:avLst/>
          </a:prstGeom>
        </p:spPr>
      </p:pic>
    </p:spTree>
    <p:extLst>
      <p:ext uri="{BB962C8B-B14F-4D97-AF65-F5344CB8AC3E}">
        <p14:creationId xmlns:p14="http://schemas.microsoft.com/office/powerpoint/2010/main" val="1376965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C8C-735D-43B1-AC4D-9CE901D44766}"/>
              </a:ext>
            </a:extLst>
          </p:cNvPr>
          <p:cNvSpPr>
            <a:spLocks noGrp="1"/>
          </p:cNvSpPr>
          <p:nvPr>
            <p:ph type="title"/>
          </p:nvPr>
        </p:nvSpPr>
        <p:spPr/>
        <p:txBody>
          <a:bodyPr>
            <a:normAutofit fontScale="90000"/>
          </a:bodyPr>
          <a:lstStyle/>
          <a:p>
            <a:r>
              <a:rPr lang="pt-BR" dirty="0"/>
              <a:t>Identificando de Classes de Análise, Atributos, Métodos e Associações</a:t>
            </a:r>
          </a:p>
        </p:txBody>
      </p:sp>
      <p:sp>
        <p:nvSpPr>
          <p:cNvPr id="3" name="Content Placeholder 2">
            <a:extLst>
              <a:ext uri="{FF2B5EF4-FFF2-40B4-BE49-F238E27FC236}">
                <a16:creationId xmlns:a16="http://schemas.microsoft.com/office/drawing/2014/main" id="{22E7E9DC-8125-41C2-A7AE-F468C2203CDB}"/>
              </a:ext>
            </a:extLst>
          </p:cNvPr>
          <p:cNvSpPr>
            <a:spLocks noGrp="1"/>
          </p:cNvSpPr>
          <p:nvPr>
            <p:ph idx="1"/>
          </p:nvPr>
        </p:nvSpPr>
        <p:spPr>
          <a:xfrm>
            <a:off x="1066800" y="2144295"/>
            <a:ext cx="10058400" cy="3955715"/>
          </a:xfrm>
        </p:spPr>
        <p:txBody>
          <a:bodyPr>
            <a:normAutofit/>
          </a:bodyPr>
          <a:lstStyle/>
          <a:p>
            <a:pPr>
              <a:buFont typeface="Arial" panose="020B0604020202020204" pitchFamily="34" charset="0"/>
              <a:buChar char="•"/>
            </a:pPr>
            <a:r>
              <a:rPr lang="pt-BR" sz="3600" dirty="0"/>
              <a:t>Modelamos classes, não objetos;</a:t>
            </a:r>
          </a:p>
          <a:p>
            <a:pPr>
              <a:buFont typeface="Arial" panose="020B0604020202020204" pitchFamily="34" charset="0"/>
              <a:buChar char="•"/>
            </a:pPr>
            <a:r>
              <a:rPr lang="pt-BR" sz="3600" dirty="0"/>
              <a:t>Como identificar corretamente e completamente:</a:t>
            </a:r>
          </a:p>
          <a:p>
            <a:pPr lvl="1">
              <a:buFont typeface="Arial" panose="020B0604020202020204" pitchFamily="34" charset="0"/>
              <a:buChar char="•"/>
            </a:pPr>
            <a:r>
              <a:rPr lang="pt-BR" sz="3200" dirty="0"/>
              <a:t>Classes</a:t>
            </a:r>
          </a:p>
          <a:p>
            <a:pPr lvl="1">
              <a:buFont typeface="Arial" panose="020B0604020202020204" pitchFamily="34" charset="0"/>
              <a:buChar char="•"/>
            </a:pPr>
            <a:r>
              <a:rPr lang="pt-BR" sz="3200" dirty="0"/>
              <a:t>Atributos</a:t>
            </a:r>
          </a:p>
          <a:p>
            <a:pPr lvl="1">
              <a:buFont typeface="Arial" panose="020B0604020202020204" pitchFamily="34" charset="0"/>
              <a:buChar char="•"/>
            </a:pPr>
            <a:r>
              <a:rPr lang="pt-BR" sz="3200" dirty="0"/>
              <a:t>Métodos, </a:t>
            </a:r>
          </a:p>
          <a:p>
            <a:pPr lvl="1">
              <a:buFont typeface="Arial" panose="020B0604020202020204" pitchFamily="34" charset="0"/>
              <a:buChar char="•"/>
            </a:pPr>
            <a:r>
              <a:rPr lang="pt-BR" sz="3200" dirty="0"/>
              <a:t>Associações e conectividades</a:t>
            </a:r>
          </a:p>
          <a:p>
            <a:pPr marL="0" indent="0">
              <a:buNone/>
            </a:pPr>
            <a:endParaRPr lang="pt-BR" dirty="0"/>
          </a:p>
        </p:txBody>
      </p:sp>
      <p:sp>
        <p:nvSpPr>
          <p:cNvPr id="4" name="Date Placeholder 3">
            <a:extLst>
              <a:ext uri="{FF2B5EF4-FFF2-40B4-BE49-F238E27FC236}">
                <a16:creationId xmlns:a16="http://schemas.microsoft.com/office/drawing/2014/main" id="{7F2E1BF1-6434-48C6-85F4-AEC5A9C74536}"/>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3485338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C8C-735D-43B1-AC4D-9CE901D44766}"/>
              </a:ext>
            </a:extLst>
          </p:cNvPr>
          <p:cNvSpPr>
            <a:spLocks noGrp="1"/>
          </p:cNvSpPr>
          <p:nvPr>
            <p:ph type="title"/>
          </p:nvPr>
        </p:nvSpPr>
        <p:spPr/>
        <p:txBody>
          <a:bodyPr>
            <a:normAutofit fontScale="90000"/>
          </a:bodyPr>
          <a:lstStyle/>
          <a:p>
            <a:r>
              <a:rPr lang="pt-BR" dirty="0"/>
              <a:t>Identificando de Classes de Análise, Atributos, Métodos e Associações</a:t>
            </a:r>
          </a:p>
        </p:txBody>
      </p:sp>
      <p:sp>
        <p:nvSpPr>
          <p:cNvPr id="3" name="Content Placeholder 2">
            <a:extLst>
              <a:ext uri="{FF2B5EF4-FFF2-40B4-BE49-F238E27FC236}">
                <a16:creationId xmlns:a16="http://schemas.microsoft.com/office/drawing/2014/main" id="{22E7E9DC-8125-41C2-A7AE-F468C2203CDB}"/>
              </a:ext>
            </a:extLst>
          </p:cNvPr>
          <p:cNvSpPr>
            <a:spLocks noGrp="1"/>
          </p:cNvSpPr>
          <p:nvPr>
            <p:ph idx="1"/>
          </p:nvPr>
        </p:nvSpPr>
        <p:spPr>
          <a:xfrm>
            <a:off x="1066800" y="2144295"/>
            <a:ext cx="10058400" cy="3955715"/>
          </a:xfrm>
        </p:spPr>
        <p:txBody>
          <a:bodyPr>
            <a:normAutofit/>
          </a:bodyPr>
          <a:lstStyle/>
          <a:p>
            <a:pPr>
              <a:buFont typeface="Arial" panose="020B0604020202020204" pitchFamily="34" charset="0"/>
              <a:buChar char="•"/>
            </a:pPr>
            <a:r>
              <a:rPr lang="pt-BR" sz="3600" dirty="0"/>
              <a:t>Existem algumas técnicas que podem nos auxiliar nesta importante tarefa:</a:t>
            </a:r>
          </a:p>
          <a:p>
            <a:pPr lvl="1">
              <a:buFont typeface="Arial" panose="020B0604020202020204" pitchFamily="34" charset="0"/>
              <a:buChar char="•"/>
            </a:pPr>
            <a:r>
              <a:rPr lang="pt-BR" sz="3200" dirty="0"/>
              <a:t>Categoria de Conceitos</a:t>
            </a:r>
          </a:p>
          <a:p>
            <a:pPr lvl="1">
              <a:buFont typeface="Arial" panose="020B0604020202020204" pitchFamily="34" charset="0"/>
              <a:buChar char="•"/>
            </a:pPr>
            <a:r>
              <a:rPr lang="pt-BR" sz="3200" dirty="0"/>
              <a:t>Análise Textual de Abbott</a:t>
            </a:r>
          </a:p>
          <a:p>
            <a:pPr>
              <a:buFont typeface="Arial" panose="020B0604020202020204" pitchFamily="34" charset="0"/>
              <a:buChar char="•"/>
            </a:pPr>
            <a:r>
              <a:rPr lang="pt-BR" sz="3600" dirty="0"/>
              <a:t>Podem ser utilizadas de forma complementar;</a:t>
            </a:r>
            <a:endParaRPr lang="pt-BR" sz="3200" dirty="0"/>
          </a:p>
          <a:p>
            <a:pPr marL="0" indent="0">
              <a:buNone/>
            </a:pPr>
            <a:endParaRPr lang="pt-BR" dirty="0"/>
          </a:p>
        </p:txBody>
      </p:sp>
      <p:sp>
        <p:nvSpPr>
          <p:cNvPr id="4" name="Date Placeholder 3">
            <a:extLst>
              <a:ext uri="{FF2B5EF4-FFF2-40B4-BE49-F238E27FC236}">
                <a16:creationId xmlns:a16="http://schemas.microsoft.com/office/drawing/2014/main" id="{7F2E1BF1-6434-48C6-85F4-AEC5A9C74536}"/>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35473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C8C-735D-43B1-AC4D-9CE901D44766}"/>
              </a:ext>
            </a:extLst>
          </p:cNvPr>
          <p:cNvSpPr>
            <a:spLocks noGrp="1"/>
          </p:cNvSpPr>
          <p:nvPr>
            <p:ph type="title"/>
          </p:nvPr>
        </p:nvSpPr>
        <p:spPr/>
        <p:txBody>
          <a:bodyPr/>
          <a:lstStyle/>
          <a:p>
            <a:r>
              <a:rPr lang="pt-BR" dirty="0"/>
              <a:t>Categoria de Conceitos</a:t>
            </a:r>
          </a:p>
        </p:txBody>
      </p:sp>
      <p:sp>
        <p:nvSpPr>
          <p:cNvPr id="3" name="Content Placeholder 2">
            <a:extLst>
              <a:ext uri="{FF2B5EF4-FFF2-40B4-BE49-F238E27FC236}">
                <a16:creationId xmlns:a16="http://schemas.microsoft.com/office/drawing/2014/main" id="{22E7E9DC-8125-41C2-A7AE-F468C2203CDB}"/>
              </a:ext>
            </a:extLst>
          </p:cNvPr>
          <p:cNvSpPr>
            <a:spLocks noGrp="1"/>
          </p:cNvSpPr>
          <p:nvPr>
            <p:ph sz="half" idx="1"/>
          </p:nvPr>
        </p:nvSpPr>
        <p:spPr/>
        <p:txBody>
          <a:bodyPr>
            <a:normAutofit fontScale="92500" lnSpcReduction="10000"/>
          </a:bodyPr>
          <a:lstStyle/>
          <a:p>
            <a:pPr marL="0" indent="0">
              <a:buNone/>
            </a:pPr>
            <a:r>
              <a:rPr lang="pt-BR" sz="2400" dirty="0"/>
              <a:t>Estratégia: utilizar uma lista de conceitos comuns que possam ser relevantes para o contexto do sistema:</a:t>
            </a:r>
          </a:p>
          <a:p>
            <a:pPr>
              <a:buFont typeface="Arial" panose="020B0604020202020204" pitchFamily="34" charset="0"/>
              <a:buChar char="•"/>
            </a:pPr>
            <a:r>
              <a:rPr lang="pt-BR" sz="2400" b="1" dirty="0"/>
              <a:t>Ocorrências ou eventos que precisam ser registrados;</a:t>
            </a:r>
          </a:p>
          <a:p>
            <a:pPr lvl="1">
              <a:buFont typeface="Arial" panose="020B0604020202020204" pitchFamily="34" charset="0"/>
              <a:buChar char="•"/>
            </a:pPr>
            <a:r>
              <a:rPr lang="pt-BR" sz="2200" dirty="0"/>
              <a:t>Frequência, reclamação do cliente, reunião, etc.</a:t>
            </a:r>
          </a:p>
          <a:p>
            <a:pPr>
              <a:buFont typeface="Arial" panose="020B0604020202020204" pitchFamily="34" charset="0"/>
              <a:buChar char="•"/>
            </a:pPr>
            <a:r>
              <a:rPr lang="pt-BR" sz="2400" b="1" dirty="0"/>
              <a:t>Locais físicos ou geográficos e lugares;</a:t>
            </a:r>
          </a:p>
          <a:p>
            <a:pPr lvl="1">
              <a:buFont typeface="Arial" panose="020B0604020202020204" pitchFamily="34" charset="0"/>
              <a:buChar char="•"/>
            </a:pPr>
            <a:r>
              <a:rPr lang="pt-BR" sz="2200" dirty="0"/>
              <a:t>Cidade, Loja, Aeroporto, etc.</a:t>
            </a:r>
          </a:p>
        </p:txBody>
      </p:sp>
      <p:sp>
        <p:nvSpPr>
          <p:cNvPr id="5" name="Content Placeholder 4">
            <a:extLst>
              <a:ext uri="{FF2B5EF4-FFF2-40B4-BE49-F238E27FC236}">
                <a16:creationId xmlns:a16="http://schemas.microsoft.com/office/drawing/2014/main" id="{AD453F57-7B8B-462D-95FE-A33658722D15}"/>
              </a:ext>
            </a:extLst>
          </p:cNvPr>
          <p:cNvSpPr>
            <a:spLocks noGrp="1"/>
          </p:cNvSpPr>
          <p:nvPr>
            <p:ph sz="half" idx="2"/>
          </p:nvPr>
        </p:nvSpPr>
        <p:spPr/>
        <p:txBody>
          <a:bodyPr>
            <a:normAutofit fontScale="92500" lnSpcReduction="10000"/>
          </a:bodyPr>
          <a:lstStyle/>
          <a:p>
            <a:pPr>
              <a:buFont typeface="Arial" panose="020B0604020202020204" pitchFamily="34" charset="0"/>
              <a:buChar char="•"/>
            </a:pPr>
            <a:r>
              <a:rPr lang="pt-BR" sz="2400" b="1" dirty="0"/>
              <a:t>Unidades organizacionais</a:t>
            </a:r>
            <a:r>
              <a:rPr lang="pt-BR" sz="2400" dirty="0"/>
              <a:t>;</a:t>
            </a:r>
          </a:p>
          <a:p>
            <a:pPr lvl="1">
              <a:buFont typeface="Arial" panose="020B0604020202020204" pitchFamily="34" charset="0"/>
              <a:buChar char="•"/>
            </a:pPr>
            <a:r>
              <a:rPr lang="pt-BR" sz="2200" dirty="0"/>
              <a:t>Departamento, divisão, centro, etc.</a:t>
            </a:r>
            <a:endParaRPr lang="pt-BR" sz="2400" dirty="0"/>
          </a:p>
          <a:p>
            <a:pPr>
              <a:buFont typeface="Arial" panose="020B0604020202020204" pitchFamily="34" charset="0"/>
              <a:buChar char="•"/>
            </a:pPr>
            <a:r>
              <a:rPr lang="pt-BR" sz="2400" b="1" dirty="0"/>
              <a:t>Conceitos abstratos;</a:t>
            </a:r>
          </a:p>
          <a:p>
            <a:pPr lvl="1">
              <a:buFont typeface="Arial" panose="020B0604020202020204" pitchFamily="34" charset="0"/>
              <a:buChar char="•"/>
            </a:pPr>
            <a:r>
              <a:rPr lang="pt-BR" sz="2200" dirty="0"/>
              <a:t>Prova, reserva, venda, aluguel, etc.</a:t>
            </a:r>
          </a:p>
          <a:p>
            <a:pPr>
              <a:buFont typeface="Arial" panose="020B0604020202020204" pitchFamily="34" charset="0"/>
              <a:buChar char="•"/>
            </a:pPr>
            <a:r>
              <a:rPr lang="pt-BR" sz="2400" b="1" dirty="0"/>
              <a:t>Conceitos concretos;</a:t>
            </a:r>
          </a:p>
          <a:p>
            <a:pPr lvl="1">
              <a:buFont typeface="Arial" panose="020B0604020202020204" pitchFamily="34" charset="0"/>
              <a:buChar char="•"/>
            </a:pPr>
            <a:r>
              <a:rPr lang="pt-BR" sz="2200" dirty="0"/>
              <a:t>Produto, livro, celular, etc.</a:t>
            </a:r>
          </a:p>
          <a:p>
            <a:pPr>
              <a:buFont typeface="Arial" panose="020B0604020202020204" pitchFamily="34" charset="0"/>
              <a:buChar char="•"/>
            </a:pPr>
            <a:r>
              <a:rPr lang="pt-BR" sz="2400" b="1" dirty="0"/>
              <a:t>Papeis desempenhados por pessoas;</a:t>
            </a:r>
          </a:p>
          <a:p>
            <a:pPr lvl="1">
              <a:buFont typeface="Arial" panose="020B0604020202020204" pitchFamily="34" charset="0"/>
              <a:buChar char="•"/>
            </a:pPr>
            <a:r>
              <a:rPr lang="pt-BR" sz="2200" dirty="0"/>
              <a:t>Aluno, professor, diretor, empregado, cliente, atendente, etc.</a:t>
            </a:r>
          </a:p>
          <a:p>
            <a:endParaRPr lang="pt-BR" dirty="0"/>
          </a:p>
        </p:txBody>
      </p:sp>
      <p:sp>
        <p:nvSpPr>
          <p:cNvPr id="4" name="Date Placeholder 3">
            <a:extLst>
              <a:ext uri="{FF2B5EF4-FFF2-40B4-BE49-F238E27FC236}">
                <a16:creationId xmlns:a16="http://schemas.microsoft.com/office/drawing/2014/main" id="{7F2E1BF1-6434-48C6-85F4-AEC5A9C74536}"/>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342530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C8C-735D-43B1-AC4D-9CE901D44766}"/>
              </a:ext>
            </a:extLst>
          </p:cNvPr>
          <p:cNvSpPr>
            <a:spLocks noGrp="1"/>
          </p:cNvSpPr>
          <p:nvPr>
            <p:ph type="title"/>
          </p:nvPr>
        </p:nvSpPr>
        <p:spPr/>
        <p:txBody>
          <a:bodyPr/>
          <a:lstStyle/>
          <a:p>
            <a:r>
              <a:rPr lang="pt-BR" dirty="0"/>
              <a:t>Modelagem de Classes de Análise</a:t>
            </a:r>
          </a:p>
        </p:txBody>
      </p:sp>
      <p:sp>
        <p:nvSpPr>
          <p:cNvPr id="3" name="Content Placeholder 2">
            <a:extLst>
              <a:ext uri="{FF2B5EF4-FFF2-40B4-BE49-F238E27FC236}">
                <a16:creationId xmlns:a16="http://schemas.microsoft.com/office/drawing/2014/main" id="{22E7E9DC-8125-41C2-A7AE-F468C2203CDB}"/>
              </a:ext>
            </a:extLst>
          </p:cNvPr>
          <p:cNvSpPr>
            <a:spLocks noGrp="1"/>
          </p:cNvSpPr>
          <p:nvPr>
            <p:ph idx="1"/>
          </p:nvPr>
        </p:nvSpPr>
        <p:spPr/>
        <p:txBody>
          <a:bodyPr>
            <a:normAutofit/>
          </a:bodyPr>
          <a:lstStyle/>
          <a:p>
            <a:pPr>
              <a:buFont typeface="Arial" panose="020B0604020202020204" pitchFamily="34" charset="0"/>
              <a:buChar char="•"/>
            </a:pPr>
            <a:r>
              <a:rPr lang="pt-BR" sz="3600" dirty="0"/>
              <a:t>Modelo de Classes de Análise</a:t>
            </a:r>
          </a:p>
          <a:p>
            <a:pPr lvl="1">
              <a:buFont typeface="Arial" panose="020B0604020202020204" pitchFamily="34" charset="0"/>
              <a:buChar char="•"/>
            </a:pPr>
            <a:r>
              <a:rPr lang="pt-BR" sz="3200" dirty="0"/>
              <a:t>Construído na fase de Análise;</a:t>
            </a:r>
          </a:p>
          <a:p>
            <a:pPr lvl="1">
              <a:buFont typeface="Arial" panose="020B0604020202020204" pitchFamily="34" charset="0"/>
              <a:buChar char="•"/>
            </a:pPr>
            <a:r>
              <a:rPr lang="pt-BR" sz="3200" dirty="0"/>
              <a:t>Se mostra evidente quando se verifica “o que fazer”; </a:t>
            </a:r>
          </a:p>
          <a:p>
            <a:pPr lvl="1">
              <a:buFont typeface="Arial" panose="020B0604020202020204" pitchFamily="34" charset="0"/>
              <a:buChar char="•"/>
            </a:pPr>
            <a:r>
              <a:rPr lang="pt-BR" sz="3200" dirty="0"/>
              <a:t>Não leva em consideração restrições de tecnologias;</a:t>
            </a:r>
          </a:p>
          <a:p>
            <a:pPr marL="0" indent="0">
              <a:buNone/>
            </a:pPr>
            <a:endParaRPr lang="pt-BR" dirty="0"/>
          </a:p>
        </p:txBody>
      </p:sp>
      <p:sp>
        <p:nvSpPr>
          <p:cNvPr id="5" name="Text Placeholder 4">
            <a:extLst>
              <a:ext uri="{FF2B5EF4-FFF2-40B4-BE49-F238E27FC236}">
                <a16:creationId xmlns:a16="http://schemas.microsoft.com/office/drawing/2014/main" id="{D3E69E9C-4747-4D28-8F8B-AF3F73B8AE3D}"/>
              </a:ext>
            </a:extLst>
          </p:cNvPr>
          <p:cNvSpPr>
            <a:spLocks noGrp="1"/>
          </p:cNvSpPr>
          <p:nvPr>
            <p:ph type="body" sz="half" idx="2"/>
          </p:nvPr>
        </p:nvSpPr>
        <p:spPr>
          <a:xfrm>
            <a:off x="643465" y="3043050"/>
            <a:ext cx="3711967" cy="3403470"/>
          </a:xfrm>
        </p:spPr>
        <p:txBody>
          <a:bodyPr>
            <a:normAutofit fontScale="77500" lnSpcReduction="20000"/>
          </a:bodyPr>
          <a:lstStyle/>
          <a:p>
            <a:r>
              <a:rPr lang="pt-BR" sz="2100" dirty="0"/>
              <a:t>Modelo de Classes: À medida que o sistema é desenvolvido, o modelo de classes é incrementado com novos detalhes.</a:t>
            </a:r>
          </a:p>
          <a:p>
            <a:pPr>
              <a:buFont typeface="Arial" panose="020B0604020202020204" pitchFamily="34" charset="0"/>
              <a:buChar char="•"/>
            </a:pPr>
            <a:r>
              <a:rPr lang="pt-BR" sz="2800" b="1" u="sng" dirty="0">
                <a:solidFill>
                  <a:schemeClr val="accent1">
                    <a:lumMod val="75000"/>
                  </a:schemeClr>
                </a:solidFill>
              </a:rPr>
              <a:t>Modelo de Classes de Análise</a:t>
            </a:r>
          </a:p>
          <a:p>
            <a:pPr>
              <a:buFont typeface="Arial" panose="020B0604020202020204" pitchFamily="34" charset="0"/>
              <a:buChar char="•"/>
            </a:pPr>
            <a:r>
              <a:rPr lang="pt-BR" sz="2800" dirty="0"/>
              <a:t>Modelo de Classes de Especificação</a:t>
            </a:r>
          </a:p>
          <a:p>
            <a:pPr>
              <a:buFont typeface="Arial" panose="020B0604020202020204" pitchFamily="34" charset="0"/>
              <a:buChar char="•"/>
            </a:pPr>
            <a:r>
              <a:rPr lang="pt-BR" sz="2800" dirty="0"/>
              <a:t>Modelo de Classes de Implementação</a:t>
            </a:r>
          </a:p>
          <a:p>
            <a:endParaRPr lang="pt-BR" dirty="0"/>
          </a:p>
        </p:txBody>
      </p:sp>
      <p:sp>
        <p:nvSpPr>
          <p:cNvPr id="4" name="Date Placeholder 3">
            <a:extLst>
              <a:ext uri="{FF2B5EF4-FFF2-40B4-BE49-F238E27FC236}">
                <a16:creationId xmlns:a16="http://schemas.microsoft.com/office/drawing/2014/main" id="{7F2E1BF1-6434-48C6-85F4-AEC5A9C74536}"/>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390305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2B8769-C5EF-49A3-8712-41B222A0FE20}"/>
              </a:ext>
            </a:extLst>
          </p:cNvPr>
          <p:cNvSpPr>
            <a:spLocks noGrp="1"/>
          </p:cNvSpPr>
          <p:nvPr>
            <p:ph type="title"/>
          </p:nvPr>
        </p:nvSpPr>
        <p:spPr/>
        <p:txBody>
          <a:bodyPr/>
          <a:lstStyle/>
          <a:p>
            <a:r>
              <a:rPr lang="pt-BR" dirty="0"/>
              <a:t>Análise Textual de Abbott</a:t>
            </a:r>
          </a:p>
        </p:txBody>
      </p:sp>
      <p:sp>
        <p:nvSpPr>
          <p:cNvPr id="7" name="Content Placeholder 6">
            <a:extLst>
              <a:ext uri="{FF2B5EF4-FFF2-40B4-BE49-F238E27FC236}">
                <a16:creationId xmlns:a16="http://schemas.microsoft.com/office/drawing/2014/main" id="{8CB81F37-3F06-42BD-90A9-CAF23C6BD2C2}"/>
              </a:ext>
            </a:extLst>
          </p:cNvPr>
          <p:cNvSpPr>
            <a:spLocks noGrp="1"/>
          </p:cNvSpPr>
          <p:nvPr>
            <p:ph idx="1"/>
          </p:nvPr>
        </p:nvSpPr>
        <p:spPr/>
        <p:txBody>
          <a:bodyPr>
            <a:normAutofit fontScale="92500" lnSpcReduction="10000"/>
          </a:bodyPr>
          <a:lstStyle/>
          <a:p>
            <a:pPr marL="0" indent="0">
              <a:buNone/>
            </a:pPr>
            <a:r>
              <a:rPr lang="pt-BR" sz="2800" dirty="0"/>
              <a:t>Estratégia: fazer utilização dos documentos de requisitos para identificar as classes, atributos, métodos e associações;</a:t>
            </a:r>
          </a:p>
          <a:p>
            <a:pPr>
              <a:buFont typeface="Arial" panose="020B0604020202020204" pitchFamily="34" charset="0"/>
              <a:buChar char="•"/>
            </a:pPr>
            <a:r>
              <a:rPr lang="pt-BR" sz="2800" dirty="0"/>
              <a:t>Que documentos utilizar?</a:t>
            </a:r>
          </a:p>
          <a:p>
            <a:pPr lvl="1">
              <a:buFont typeface="Arial" panose="020B0604020202020204" pitchFamily="34" charset="0"/>
              <a:buChar char="•"/>
            </a:pPr>
            <a:r>
              <a:rPr lang="pt-BR" sz="2400" dirty="0"/>
              <a:t>Descrição de minimundo</a:t>
            </a:r>
          </a:p>
          <a:p>
            <a:pPr lvl="1">
              <a:buFont typeface="Arial" panose="020B0604020202020204" pitchFamily="34" charset="0"/>
              <a:buChar char="•"/>
            </a:pPr>
            <a:r>
              <a:rPr lang="pt-BR" sz="2400" dirty="0"/>
              <a:t>Regras de negócio;</a:t>
            </a:r>
          </a:p>
          <a:p>
            <a:pPr lvl="1">
              <a:buFont typeface="Arial" panose="020B0604020202020204" pitchFamily="34" charset="0"/>
              <a:buChar char="•"/>
            </a:pPr>
            <a:r>
              <a:rPr lang="pt-BR" sz="2400" dirty="0"/>
              <a:t>Requisitos funcionais e não-funcionais</a:t>
            </a:r>
          </a:p>
          <a:p>
            <a:pPr lvl="1">
              <a:buFont typeface="Arial" panose="020B0604020202020204" pitchFamily="34" charset="0"/>
              <a:buChar char="•"/>
            </a:pPr>
            <a:r>
              <a:rPr lang="pt-BR" sz="2400" dirty="0"/>
              <a:t>Descrição dos casos de uso</a:t>
            </a:r>
          </a:p>
          <a:p>
            <a:pPr lvl="1">
              <a:buFont typeface="Arial" panose="020B0604020202020204" pitchFamily="34" charset="0"/>
              <a:buChar char="•"/>
            </a:pPr>
            <a:r>
              <a:rPr lang="pt-BR" sz="2400" dirty="0"/>
              <a:t>Glossário</a:t>
            </a:r>
          </a:p>
          <a:p>
            <a:pPr lvl="1">
              <a:buFont typeface="Arial" panose="020B0604020202020204" pitchFamily="34" charset="0"/>
              <a:buChar char="•"/>
            </a:pPr>
            <a:r>
              <a:rPr lang="pt-BR" sz="2400" dirty="0" err="1"/>
              <a:t>Etc</a:t>
            </a:r>
            <a:r>
              <a:rPr lang="pt-BR" sz="2400" dirty="0"/>
              <a:t>;</a:t>
            </a:r>
          </a:p>
        </p:txBody>
      </p:sp>
      <p:sp>
        <p:nvSpPr>
          <p:cNvPr id="5" name="Date Placeholder 4">
            <a:extLst>
              <a:ext uri="{FF2B5EF4-FFF2-40B4-BE49-F238E27FC236}">
                <a16:creationId xmlns:a16="http://schemas.microsoft.com/office/drawing/2014/main" id="{5B2D8AC2-70F0-49BA-A3DE-F31E49AD7C8D}"/>
              </a:ext>
            </a:extLst>
          </p:cNvPr>
          <p:cNvSpPr>
            <a:spLocks noGrp="1"/>
          </p:cNvSpPr>
          <p:nvPr>
            <p:ph type="dt" sz="half" idx="10"/>
          </p:nvPr>
        </p:nvSpPr>
        <p:spPr/>
        <p:txBody>
          <a:bodyPr/>
          <a:lstStyle/>
          <a:p>
            <a:pPr rtl="0"/>
            <a:fld id="{7651B26C-F0DB-4889-B6A3-FE07E152272F}" type="datetime1">
              <a:rPr lang="pt-BR" smtClean="0"/>
              <a:t>14/03/2024</a:t>
            </a:fld>
            <a:endParaRPr lang="en-US" dirty="0"/>
          </a:p>
        </p:txBody>
      </p:sp>
    </p:spTree>
    <p:extLst>
      <p:ext uri="{BB962C8B-B14F-4D97-AF65-F5344CB8AC3E}">
        <p14:creationId xmlns:p14="http://schemas.microsoft.com/office/powerpoint/2010/main" val="2688577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2B8769-C5EF-49A3-8712-41B222A0FE20}"/>
              </a:ext>
            </a:extLst>
          </p:cNvPr>
          <p:cNvSpPr>
            <a:spLocks noGrp="1"/>
          </p:cNvSpPr>
          <p:nvPr>
            <p:ph type="title"/>
          </p:nvPr>
        </p:nvSpPr>
        <p:spPr/>
        <p:txBody>
          <a:bodyPr/>
          <a:lstStyle/>
          <a:p>
            <a:r>
              <a:rPr lang="pt-BR" dirty="0"/>
              <a:t>Análise Textual de Abbott</a:t>
            </a:r>
          </a:p>
        </p:txBody>
      </p:sp>
      <p:sp>
        <p:nvSpPr>
          <p:cNvPr id="7" name="Content Placeholder 6">
            <a:extLst>
              <a:ext uri="{FF2B5EF4-FFF2-40B4-BE49-F238E27FC236}">
                <a16:creationId xmlns:a16="http://schemas.microsoft.com/office/drawing/2014/main" id="{8CB81F37-3F06-42BD-90A9-CAF23C6BD2C2}"/>
              </a:ext>
            </a:extLst>
          </p:cNvPr>
          <p:cNvSpPr>
            <a:spLocks noGrp="1"/>
          </p:cNvSpPr>
          <p:nvPr>
            <p:ph idx="1"/>
          </p:nvPr>
        </p:nvSpPr>
        <p:spPr/>
        <p:txBody>
          <a:bodyPr>
            <a:normAutofit lnSpcReduction="10000"/>
          </a:bodyPr>
          <a:lstStyle/>
          <a:p>
            <a:pPr>
              <a:buFont typeface="Arial" panose="020B0604020202020204" pitchFamily="34" charset="0"/>
              <a:buChar char="•"/>
            </a:pPr>
            <a:r>
              <a:rPr lang="pt-BR" sz="2800" dirty="0"/>
              <a:t>Identificando </a:t>
            </a:r>
            <a:r>
              <a:rPr lang="pt-BR" sz="2800" b="1" u="sng" dirty="0">
                <a:solidFill>
                  <a:srgbClr val="0070C0"/>
                </a:solidFill>
              </a:rPr>
              <a:t>classes</a:t>
            </a:r>
            <a:r>
              <a:rPr lang="pt-BR" sz="2800" dirty="0"/>
              <a:t> e </a:t>
            </a:r>
            <a:r>
              <a:rPr lang="pt-BR" sz="2800" b="1" u="sng" dirty="0">
                <a:solidFill>
                  <a:srgbClr val="0070C0"/>
                </a:solidFill>
              </a:rPr>
              <a:t>atributos</a:t>
            </a:r>
            <a:r>
              <a:rPr lang="pt-BR" sz="2800" dirty="0"/>
              <a:t>:</a:t>
            </a:r>
          </a:p>
          <a:p>
            <a:pPr lvl="1">
              <a:buFont typeface="Arial" panose="020B0604020202020204" pitchFamily="34" charset="0"/>
              <a:buChar char="•"/>
            </a:pPr>
            <a:r>
              <a:rPr lang="pt-BR" sz="2600" dirty="0"/>
              <a:t>Identifica-se os nomes (substantivos e adjetivos)</a:t>
            </a:r>
          </a:p>
          <a:p>
            <a:pPr lvl="2">
              <a:buFont typeface="Arial" panose="020B0604020202020204" pitchFamily="34" charset="0"/>
              <a:buChar char="•"/>
            </a:pPr>
            <a:r>
              <a:rPr lang="pt-BR" sz="2400" dirty="0"/>
              <a:t>Use Categoria de Conceitos</a:t>
            </a:r>
          </a:p>
          <a:p>
            <a:pPr lvl="1">
              <a:buFont typeface="Arial" panose="020B0604020202020204" pitchFamily="34" charset="0"/>
              <a:buChar char="•"/>
            </a:pPr>
            <a:r>
              <a:rPr lang="pt-BR" sz="2600" dirty="0"/>
              <a:t>Elimina-se os sinônimos</a:t>
            </a:r>
          </a:p>
          <a:p>
            <a:pPr>
              <a:buFont typeface="Arial" panose="020B0604020202020204" pitchFamily="34" charset="0"/>
              <a:buChar char="•"/>
            </a:pPr>
            <a:r>
              <a:rPr lang="pt-BR" sz="2800" dirty="0"/>
              <a:t>Para os termos remanescentes:</a:t>
            </a:r>
          </a:p>
          <a:p>
            <a:pPr lvl="1">
              <a:buFont typeface="Arial" panose="020B0604020202020204" pitchFamily="34" charset="0"/>
              <a:buChar char="•"/>
            </a:pPr>
            <a:r>
              <a:rPr lang="pt-BR" sz="2600" dirty="0"/>
              <a:t>O termo é uma classe;</a:t>
            </a:r>
          </a:p>
          <a:p>
            <a:pPr lvl="1">
              <a:buFont typeface="Arial" panose="020B0604020202020204" pitchFamily="34" charset="0"/>
              <a:buChar char="•"/>
            </a:pPr>
            <a:r>
              <a:rPr lang="pt-BR" sz="2600" dirty="0"/>
              <a:t>O termo é um atributo;</a:t>
            </a:r>
          </a:p>
          <a:p>
            <a:pPr lvl="1">
              <a:buFont typeface="Arial" panose="020B0604020202020204" pitchFamily="34" charset="0"/>
              <a:buChar char="•"/>
            </a:pPr>
            <a:r>
              <a:rPr lang="pt-BR" sz="2600" dirty="0"/>
              <a:t>O termo não tem relevância alguma para o contexto em questão;</a:t>
            </a:r>
          </a:p>
        </p:txBody>
      </p:sp>
      <p:sp>
        <p:nvSpPr>
          <p:cNvPr id="5" name="Date Placeholder 4">
            <a:extLst>
              <a:ext uri="{FF2B5EF4-FFF2-40B4-BE49-F238E27FC236}">
                <a16:creationId xmlns:a16="http://schemas.microsoft.com/office/drawing/2014/main" id="{5B2D8AC2-70F0-49BA-A3DE-F31E49AD7C8D}"/>
              </a:ext>
            </a:extLst>
          </p:cNvPr>
          <p:cNvSpPr>
            <a:spLocks noGrp="1"/>
          </p:cNvSpPr>
          <p:nvPr>
            <p:ph type="dt" sz="half" idx="10"/>
          </p:nvPr>
        </p:nvSpPr>
        <p:spPr/>
        <p:txBody>
          <a:bodyPr/>
          <a:lstStyle/>
          <a:p>
            <a:pPr rtl="0"/>
            <a:fld id="{7651B26C-F0DB-4889-B6A3-FE07E152272F}" type="datetime1">
              <a:rPr lang="pt-BR" smtClean="0"/>
              <a:t>14/03/2024</a:t>
            </a:fld>
            <a:endParaRPr lang="en-US" dirty="0"/>
          </a:p>
        </p:txBody>
      </p:sp>
    </p:spTree>
    <p:extLst>
      <p:ext uri="{BB962C8B-B14F-4D97-AF65-F5344CB8AC3E}">
        <p14:creationId xmlns:p14="http://schemas.microsoft.com/office/powerpoint/2010/main" val="3201989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2B8769-C5EF-49A3-8712-41B222A0FE20}"/>
              </a:ext>
            </a:extLst>
          </p:cNvPr>
          <p:cNvSpPr>
            <a:spLocks noGrp="1"/>
          </p:cNvSpPr>
          <p:nvPr>
            <p:ph type="title"/>
          </p:nvPr>
        </p:nvSpPr>
        <p:spPr/>
        <p:txBody>
          <a:bodyPr/>
          <a:lstStyle/>
          <a:p>
            <a:r>
              <a:rPr lang="pt-BR" dirty="0"/>
              <a:t>Análise Textual de Abbott</a:t>
            </a:r>
          </a:p>
        </p:txBody>
      </p:sp>
      <p:sp>
        <p:nvSpPr>
          <p:cNvPr id="7" name="Content Placeholder 6">
            <a:extLst>
              <a:ext uri="{FF2B5EF4-FFF2-40B4-BE49-F238E27FC236}">
                <a16:creationId xmlns:a16="http://schemas.microsoft.com/office/drawing/2014/main" id="{8CB81F37-3F06-42BD-90A9-CAF23C6BD2C2}"/>
              </a:ext>
            </a:extLst>
          </p:cNvPr>
          <p:cNvSpPr>
            <a:spLocks noGrp="1"/>
          </p:cNvSpPr>
          <p:nvPr>
            <p:ph sz="half" idx="1"/>
          </p:nvPr>
        </p:nvSpPr>
        <p:spPr>
          <a:xfrm>
            <a:off x="1097280" y="2120900"/>
            <a:ext cx="4639736" cy="3930984"/>
          </a:xfrm>
        </p:spPr>
        <p:txBody>
          <a:bodyPr>
            <a:normAutofit fontScale="92500" lnSpcReduction="20000"/>
          </a:bodyPr>
          <a:lstStyle/>
          <a:p>
            <a:pPr>
              <a:buFont typeface="Arial" panose="020B0604020202020204" pitchFamily="34" charset="0"/>
              <a:buChar char="•"/>
            </a:pPr>
            <a:r>
              <a:rPr lang="pt-BR" sz="2800" dirty="0"/>
              <a:t>Identificando os </a:t>
            </a:r>
            <a:r>
              <a:rPr lang="pt-BR" sz="2800" b="1" u="sng" dirty="0">
                <a:solidFill>
                  <a:srgbClr val="0070C0"/>
                </a:solidFill>
              </a:rPr>
              <a:t>métodos</a:t>
            </a:r>
            <a:r>
              <a:rPr lang="pt-BR" sz="2800" dirty="0"/>
              <a:t>:</a:t>
            </a:r>
          </a:p>
          <a:p>
            <a:pPr lvl="1">
              <a:buFont typeface="Arial" panose="020B0604020202020204" pitchFamily="34" charset="0"/>
              <a:buChar char="•"/>
            </a:pPr>
            <a:r>
              <a:rPr lang="pt-BR" sz="2600" dirty="0"/>
              <a:t>Identifica-se os verbos de ação associados aos substantivos;</a:t>
            </a:r>
          </a:p>
          <a:p>
            <a:pPr lvl="1">
              <a:buFont typeface="Arial" panose="020B0604020202020204" pitchFamily="34" charset="0"/>
              <a:buChar char="•"/>
            </a:pPr>
            <a:r>
              <a:rPr lang="pt-BR" sz="2600" dirty="0"/>
              <a:t>Verbos de ação -&gt; especificação/regras de negócio</a:t>
            </a:r>
          </a:p>
          <a:p>
            <a:pPr lvl="1">
              <a:buFont typeface="Arial" panose="020B0604020202020204" pitchFamily="34" charset="0"/>
              <a:buChar char="•"/>
            </a:pPr>
            <a:r>
              <a:rPr lang="pt-BR" sz="2600" dirty="0"/>
              <a:t>Verbos de ação -&gt; métodos</a:t>
            </a:r>
          </a:p>
          <a:p>
            <a:pPr lvl="1">
              <a:buFont typeface="Arial" panose="020B0604020202020204" pitchFamily="34" charset="0"/>
              <a:buChar char="•"/>
            </a:pPr>
            <a:endParaRPr lang="pt-BR" sz="2600" dirty="0"/>
          </a:p>
        </p:txBody>
      </p:sp>
      <p:sp>
        <p:nvSpPr>
          <p:cNvPr id="2" name="Content Placeholder 1">
            <a:extLst>
              <a:ext uri="{FF2B5EF4-FFF2-40B4-BE49-F238E27FC236}">
                <a16:creationId xmlns:a16="http://schemas.microsoft.com/office/drawing/2014/main" id="{5DE245C1-930F-41FD-91EF-039D1C39B5A4}"/>
              </a:ext>
            </a:extLst>
          </p:cNvPr>
          <p:cNvSpPr>
            <a:spLocks noGrp="1"/>
          </p:cNvSpPr>
          <p:nvPr>
            <p:ph sz="half" idx="2"/>
          </p:nvPr>
        </p:nvSpPr>
        <p:spPr>
          <a:xfrm>
            <a:off x="6515944" y="2120899"/>
            <a:ext cx="4639736" cy="4135521"/>
          </a:xfrm>
        </p:spPr>
        <p:txBody>
          <a:bodyPr>
            <a:normAutofit fontScale="92500" lnSpcReduction="20000"/>
          </a:bodyPr>
          <a:lstStyle/>
          <a:p>
            <a:pPr>
              <a:buFont typeface="Arial" panose="020B0604020202020204" pitchFamily="34" charset="0"/>
              <a:buChar char="•"/>
            </a:pPr>
            <a:r>
              <a:rPr lang="pt-BR" sz="2800" dirty="0"/>
              <a:t>Identificando </a:t>
            </a:r>
            <a:r>
              <a:rPr lang="pt-BR" sz="2800" b="1" u="sng" dirty="0">
                <a:solidFill>
                  <a:srgbClr val="0070C0"/>
                </a:solidFill>
              </a:rPr>
              <a:t>associações</a:t>
            </a:r>
            <a:r>
              <a:rPr lang="pt-BR" sz="2800" dirty="0"/>
              <a:t>:</a:t>
            </a:r>
          </a:p>
          <a:p>
            <a:pPr lvl="1">
              <a:buFont typeface="Arial" panose="020B0604020202020204" pitchFamily="34" charset="0"/>
              <a:buChar char="•"/>
            </a:pPr>
            <a:r>
              <a:rPr lang="pt-BR" sz="2600" dirty="0"/>
              <a:t>Identifica-se os verbos associados aos substantivos</a:t>
            </a:r>
          </a:p>
          <a:p>
            <a:pPr lvl="1">
              <a:buFont typeface="Arial" panose="020B0604020202020204" pitchFamily="34" charset="0"/>
              <a:buChar char="•"/>
            </a:pPr>
            <a:r>
              <a:rPr lang="pt-BR" sz="2600" dirty="0"/>
              <a:t>Verbos com sentido de ser -&gt; Herança</a:t>
            </a:r>
          </a:p>
          <a:p>
            <a:pPr lvl="1">
              <a:buFont typeface="Arial" panose="020B0604020202020204" pitchFamily="34" charset="0"/>
              <a:buChar char="•"/>
            </a:pPr>
            <a:r>
              <a:rPr lang="pt-BR" sz="2600" dirty="0"/>
              <a:t>Verbos com sentido de ser -&gt; todo-parte</a:t>
            </a:r>
          </a:p>
          <a:p>
            <a:pPr lvl="2">
              <a:buFont typeface="Arial" panose="020B0604020202020204" pitchFamily="34" charset="0"/>
              <a:buChar char="•"/>
            </a:pPr>
            <a:r>
              <a:rPr lang="pt-BR" sz="2200" dirty="0"/>
              <a:t>Lembre-se da responsabilidade sobre o tempo de vida</a:t>
            </a:r>
          </a:p>
          <a:p>
            <a:pPr lvl="1">
              <a:buFont typeface="Arial" panose="020B0604020202020204" pitchFamily="34" charset="0"/>
              <a:buChar char="•"/>
            </a:pPr>
            <a:r>
              <a:rPr lang="pt-BR" sz="2600" dirty="0"/>
              <a:t>Demais verbos -&gt; associações simples</a:t>
            </a:r>
          </a:p>
          <a:p>
            <a:pPr lvl="2">
              <a:buFont typeface="Arial" panose="020B0604020202020204" pitchFamily="34" charset="0"/>
              <a:buChar char="•"/>
            </a:pPr>
            <a:r>
              <a:rPr lang="pt-BR" sz="2200" dirty="0"/>
              <a:t>Analise a conectividade</a:t>
            </a:r>
          </a:p>
        </p:txBody>
      </p:sp>
      <p:sp>
        <p:nvSpPr>
          <p:cNvPr id="5" name="Date Placeholder 4">
            <a:extLst>
              <a:ext uri="{FF2B5EF4-FFF2-40B4-BE49-F238E27FC236}">
                <a16:creationId xmlns:a16="http://schemas.microsoft.com/office/drawing/2014/main" id="{5B2D8AC2-70F0-49BA-A3DE-F31E49AD7C8D}"/>
              </a:ext>
            </a:extLst>
          </p:cNvPr>
          <p:cNvSpPr>
            <a:spLocks noGrp="1"/>
          </p:cNvSpPr>
          <p:nvPr>
            <p:ph type="dt" sz="half" idx="10"/>
          </p:nvPr>
        </p:nvSpPr>
        <p:spPr/>
        <p:txBody>
          <a:bodyPr/>
          <a:lstStyle/>
          <a:p>
            <a:pPr rtl="0"/>
            <a:fld id="{7651B26C-F0DB-4889-B6A3-FE07E152272F}" type="datetime1">
              <a:rPr lang="pt-BR" smtClean="0"/>
              <a:t>14/03/2024</a:t>
            </a:fld>
            <a:endParaRPr lang="en-US" dirty="0"/>
          </a:p>
        </p:txBody>
      </p:sp>
    </p:spTree>
    <p:extLst>
      <p:ext uri="{BB962C8B-B14F-4D97-AF65-F5344CB8AC3E}">
        <p14:creationId xmlns:p14="http://schemas.microsoft.com/office/powerpoint/2010/main" val="191232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C8C-735D-43B1-AC4D-9CE901D44766}"/>
              </a:ext>
            </a:extLst>
          </p:cNvPr>
          <p:cNvSpPr>
            <a:spLocks noGrp="1"/>
          </p:cNvSpPr>
          <p:nvPr>
            <p:ph type="title"/>
          </p:nvPr>
        </p:nvSpPr>
        <p:spPr/>
        <p:txBody>
          <a:bodyPr/>
          <a:lstStyle/>
          <a:p>
            <a:r>
              <a:rPr lang="pt-BR" dirty="0"/>
              <a:t>Modelagem de Classes de Análise</a:t>
            </a:r>
          </a:p>
        </p:txBody>
      </p:sp>
      <p:sp>
        <p:nvSpPr>
          <p:cNvPr id="3" name="Content Placeholder 2">
            <a:extLst>
              <a:ext uri="{FF2B5EF4-FFF2-40B4-BE49-F238E27FC236}">
                <a16:creationId xmlns:a16="http://schemas.microsoft.com/office/drawing/2014/main" id="{22E7E9DC-8125-41C2-A7AE-F468C2203CDB}"/>
              </a:ext>
            </a:extLst>
          </p:cNvPr>
          <p:cNvSpPr>
            <a:spLocks noGrp="1"/>
          </p:cNvSpPr>
          <p:nvPr>
            <p:ph idx="1"/>
          </p:nvPr>
        </p:nvSpPr>
        <p:spPr/>
        <p:txBody>
          <a:bodyPr>
            <a:normAutofit/>
          </a:bodyPr>
          <a:lstStyle/>
          <a:p>
            <a:pPr>
              <a:buFont typeface="Arial" panose="020B0604020202020204" pitchFamily="34" charset="0"/>
              <a:buChar char="•"/>
            </a:pPr>
            <a:r>
              <a:rPr lang="pt-BR" sz="3200" dirty="0"/>
              <a:t>Modelo de Classes de Especificação</a:t>
            </a:r>
          </a:p>
          <a:p>
            <a:pPr lvl="1">
              <a:buFont typeface="Arial" panose="020B0604020202020204" pitchFamily="34" charset="0"/>
              <a:buChar char="•"/>
            </a:pPr>
            <a:r>
              <a:rPr lang="pt-BR" sz="3200" dirty="0"/>
              <a:t>Detalhamento do modelo de classes de análise;</a:t>
            </a:r>
          </a:p>
          <a:p>
            <a:pPr lvl="1">
              <a:buFont typeface="Arial" panose="020B0604020202020204" pitchFamily="34" charset="0"/>
              <a:buChar char="•"/>
            </a:pPr>
            <a:r>
              <a:rPr lang="pt-BR" sz="3200" dirty="0"/>
              <a:t>“Como Fazer”</a:t>
            </a:r>
          </a:p>
          <a:p>
            <a:pPr lvl="1">
              <a:buFont typeface="Arial" panose="020B0604020202020204" pitchFamily="34" charset="0"/>
              <a:buChar char="•"/>
            </a:pPr>
            <a:r>
              <a:rPr lang="pt-BR" sz="3200" dirty="0"/>
              <a:t>Identificação de novas classes;</a:t>
            </a:r>
          </a:p>
          <a:p>
            <a:pPr lvl="1">
              <a:buFont typeface="Arial" panose="020B0604020202020204" pitchFamily="34" charset="0"/>
              <a:buChar char="•"/>
            </a:pPr>
            <a:r>
              <a:rPr lang="pt-BR" sz="3200" dirty="0"/>
              <a:t>Considera a solução de software escolhida;</a:t>
            </a:r>
          </a:p>
          <a:p>
            <a:pPr lvl="1">
              <a:buFont typeface="Arial" panose="020B0604020202020204" pitchFamily="34" charset="0"/>
              <a:buChar char="•"/>
            </a:pPr>
            <a:endParaRPr lang="pt-BR" sz="3400" dirty="0"/>
          </a:p>
          <a:p>
            <a:pPr marL="0" indent="0">
              <a:buNone/>
            </a:pPr>
            <a:endParaRPr lang="pt-BR" dirty="0"/>
          </a:p>
        </p:txBody>
      </p:sp>
      <p:sp>
        <p:nvSpPr>
          <p:cNvPr id="5" name="Text Placeholder 4">
            <a:extLst>
              <a:ext uri="{FF2B5EF4-FFF2-40B4-BE49-F238E27FC236}">
                <a16:creationId xmlns:a16="http://schemas.microsoft.com/office/drawing/2014/main" id="{D3E69E9C-4747-4D28-8F8B-AF3F73B8AE3D}"/>
              </a:ext>
            </a:extLst>
          </p:cNvPr>
          <p:cNvSpPr>
            <a:spLocks noGrp="1"/>
          </p:cNvSpPr>
          <p:nvPr>
            <p:ph type="body" sz="half" idx="2"/>
          </p:nvPr>
        </p:nvSpPr>
        <p:spPr>
          <a:xfrm>
            <a:off x="643465" y="3043050"/>
            <a:ext cx="3711967" cy="3403470"/>
          </a:xfrm>
        </p:spPr>
        <p:txBody>
          <a:bodyPr>
            <a:normAutofit fontScale="77500" lnSpcReduction="20000"/>
          </a:bodyPr>
          <a:lstStyle/>
          <a:p>
            <a:r>
              <a:rPr lang="pt-BR" sz="2100" dirty="0"/>
              <a:t>Modelo de Classes: À medida que o sistema é desenvolvido, o modelo de classes é incrementado com novos detalhes.</a:t>
            </a:r>
          </a:p>
          <a:p>
            <a:pPr>
              <a:buFont typeface="Arial" panose="020B0604020202020204" pitchFamily="34" charset="0"/>
              <a:buChar char="•"/>
            </a:pPr>
            <a:r>
              <a:rPr lang="pt-BR" sz="2800" dirty="0"/>
              <a:t>Modelo de Classes de Análise</a:t>
            </a:r>
          </a:p>
          <a:p>
            <a:pPr>
              <a:buFont typeface="Arial" panose="020B0604020202020204" pitchFamily="34" charset="0"/>
              <a:buChar char="•"/>
            </a:pPr>
            <a:r>
              <a:rPr lang="pt-BR" sz="2800" b="1" u="sng" dirty="0">
                <a:solidFill>
                  <a:schemeClr val="accent1">
                    <a:lumMod val="75000"/>
                  </a:schemeClr>
                </a:solidFill>
              </a:rPr>
              <a:t>Modelo de Classes de Especificação</a:t>
            </a:r>
          </a:p>
          <a:p>
            <a:pPr>
              <a:buFont typeface="Arial" panose="020B0604020202020204" pitchFamily="34" charset="0"/>
              <a:buChar char="•"/>
            </a:pPr>
            <a:r>
              <a:rPr lang="pt-BR" sz="2800" dirty="0"/>
              <a:t>Modelo de Classes de Implementação</a:t>
            </a:r>
          </a:p>
          <a:p>
            <a:endParaRPr lang="pt-BR" dirty="0"/>
          </a:p>
        </p:txBody>
      </p:sp>
      <p:sp>
        <p:nvSpPr>
          <p:cNvPr id="4" name="Date Placeholder 3">
            <a:extLst>
              <a:ext uri="{FF2B5EF4-FFF2-40B4-BE49-F238E27FC236}">
                <a16:creationId xmlns:a16="http://schemas.microsoft.com/office/drawing/2014/main" id="{7F2E1BF1-6434-48C6-85F4-AEC5A9C74536}"/>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181438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C8C-735D-43B1-AC4D-9CE901D44766}"/>
              </a:ext>
            </a:extLst>
          </p:cNvPr>
          <p:cNvSpPr>
            <a:spLocks noGrp="1"/>
          </p:cNvSpPr>
          <p:nvPr>
            <p:ph type="title"/>
          </p:nvPr>
        </p:nvSpPr>
        <p:spPr/>
        <p:txBody>
          <a:bodyPr/>
          <a:lstStyle/>
          <a:p>
            <a:r>
              <a:rPr lang="pt-BR" dirty="0"/>
              <a:t>Modelagem de Classes de Análise</a:t>
            </a:r>
          </a:p>
        </p:txBody>
      </p:sp>
      <p:sp>
        <p:nvSpPr>
          <p:cNvPr id="3" name="Content Placeholder 2">
            <a:extLst>
              <a:ext uri="{FF2B5EF4-FFF2-40B4-BE49-F238E27FC236}">
                <a16:creationId xmlns:a16="http://schemas.microsoft.com/office/drawing/2014/main" id="{22E7E9DC-8125-41C2-A7AE-F468C2203CDB}"/>
              </a:ext>
            </a:extLst>
          </p:cNvPr>
          <p:cNvSpPr>
            <a:spLocks noGrp="1"/>
          </p:cNvSpPr>
          <p:nvPr>
            <p:ph idx="1"/>
          </p:nvPr>
        </p:nvSpPr>
        <p:spPr/>
        <p:txBody>
          <a:bodyPr>
            <a:normAutofit/>
          </a:bodyPr>
          <a:lstStyle/>
          <a:p>
            <a:pPr>
              <a:buFont typeface="Arial" panose="020B0604020202020204" pitchFamily="34" charset="0"/>
              <a:buChar char="•"/>
            </a:pPr>
            <a:r>
              <a:rPr lang="pt-BR" sz="3200" dirty="0"/>
              <a:t>Modelo de Classes de Especificação</a:t>
            </a:r>
          </a:p>
          <a:p>
            <a:pPr lvl="1">
              <a:buFont typeface="Arial" panose="020B0604020202020204" pitchFamily="34" charset="0"/>
              <a:buChar char="•"/>
            </a:pPr>
            <a:r>
              <a:rPr lang="pt-BR" sz="3200" dirty="0"/>
              <a:t>Detalhamento do modelo de classes de especificação;</a:t>
            </a:r>
          </a:p>
          <a:p>
            <a:pPr lvl="1">
              <a:buFont typeface="Arial" panose="020B0604020202020204" pitchFamily="34" charset="0"/>
              <a:buChar char="•"/>
            </a:pPr>
            <a:r>
              <a:rPr lang="pt-BR" sz="3400" dirty="0"/>
              <a:t>Corresponde à implementação das classes em alguma linguagem de programação</a:t>
            </a:r>
          </a:p>
          <a:p>
            <a:pPr marL="0" indent="0">
              <a:buNone/>
            </a:pPr>
            <a:endParaRPr lang="pt-BR" dirty="0"/>
          </a:p>
        </p:txBody>
      </p:sp>
      <p:sp>
        <p:nvSpPr>
          <p:cNvPr id="5" name="Text Placeholder 4">
            <a:extLst>
              <a:ext uri="{FF2B5EF4-FFF2-40B4-BE49-F238E27FC236}">
                <a16:creationId xmlns:a16="http://schemas.microsoft.com/office/drawing/2014/main" id="{D3E69E9C-4747-4D28-8F8B-AF3F73B8AE3D}"/>
              </a:ext>
            </a:extLst>
          </p:cNvPr>
          <p:cNvSpPr>
            <a:spLocks noGrp="1"/>
          </p:cNvSpPr>
          <p:nvPr>
            <p:ph type="body" sz="half" idx="2"/>
          </p:nvPr>
        </p:nvSpPr>
        <p:spPr>
          <a:xfrm>
            <a:off x="643465" y="3043050"/>
            <a:ext cx="3711967" cy="3403470"/>
          </a:xfrm>
        </p:spPr>
        <p:txBody>
          <a:bodyPr>
            <a:normAutofit fontScale="77500" lnSpcReduction="20000"/>
          </a:bodyPr>
          <a:lstStyle/>
          <a:p>
            <a:r>
              <a:rPr lang="pt-BR" sz="2100" dirty="0"/>
              <a:t>Modelo de Classes: À medida que o sistema é desenvolvido, o modelo de classes é incrementado com novos detalhes.</a:t>
            </a:r>
          </a:p>
          <a:p>
            <a:pPr>
              <a:buFont typeface="Arial" panose="020B0604020202020204" pitchFamily="34" charset="0"/>
              <a:buChar char="•"/>
            </a:pPr>
            <a:r>
              <a:rPr lang="pt-BR" sz="2800" dirty="0"/>
              <a:t>Modelo de Classes de Análise</a:t>
            </a:r>
          </a:p>
          <a:p>
            <a:pPr>
              <a:buFont typeface="Arial" panose="020B0604020202020204" pitchFamily="34" charset="0"/>
              <a:buChar char="•"/>
            </a:pPr>
            <a:r>
              <a:rPr lang="pt-BR" sz="2800" dirty="0"/>
              <a:t>Modelo de Classes de Especificação</a:t>
            </a:r>
          </a:p>
          <a:p>
            <a:pPr>
              <a:buFont typeface="Arial" panose="020B0604020202020204" pitchFamily="34" charset="0"/>
              <a:buChar char="•"/>
            </a:pPr>
            <a:r>
              <a:rPr lang="pt-BR" sz="2800" b="1" u="sng" dirty="0">
                <a:solidFill>
                  <a:schemeClr val="accent1">
                    <a:lumMod val="75000"/>
                  </a:schemeClr>
                </a:solidFill>
              </a:rPr>
              <a:t>Modelo de Classes de Implementação</a:t>
            </a:r>
          </a:p>
          <a:p>
            <a:endParaRPr lang="pt-BR" dirty="0"/>
          </a:p>
        </p:txBody>
      </p:sp>
      <p:sp>
        <p:nvSpPr>
          <p:cNvPr id="4" name="Date Placeholder 3">
            <a:extLst>
              <a:ext uri="{FF2B5EF4-FFF2-40B4-BE49-F238E27FC236}">
                <a16:creationId xmlns:a16="http://schemas.microsoft.com/office/drawing/2014/main" id="{7F2E1BF1-6434-48C6-85F4-AEC5A9C74536}"/>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255842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4C8C-735D-43B1-AC4D-9CE901D44766}"/>
              </a:ext>
            </a:extLst>
          </p:cNvPr>
          <p:cNvSpPr>
            <a:spLocks noGrp="1"/>
          </p:cNvSpPr>
          <p:nvPr>
            <p:ph type="title"/>
          </p:nvPr>
        </p:nvSpPr>
        <p:spPr/>
        <p:txBody>
          <a:bodyPr/>
          <a:lstStyle/>
          <a:p>
            <a:r>
              <a:rPr lang="pt-BR" dirty="0"/>
              <a:t>Modelagem de Classes de Análise</a:t>
            </a:r>
          </a:p>
        </p:txBody>
      </p:sp>
      <p:sp>
        <p:nvSpPr>
          <p:cNvPr id="3" name="Content Placeholder 2">
            <a:extLst>
              <a:ext uri="{FF2B5EF4-FFF2-40B4-BE49-F238E27FC236}">
                <a16:creationId xmlns:a16="http://schemas.microsoft.com/office/drawing/2014/main" id="{22E7E9DC-8125-41C2-A7AE-F468C2203CDB}"/>
              </a:ext>
            </a:extLst>
          </p:cNvPr>
          <p:cNvSpPr>
            <a:spLocks noGrp="1"/>
          </p:cNvSpPr>
          <p:nvPr>
            <p:ph idx="1"/>
          </p:nvPr>
        </p:nvSpPr>
        <p:spPr>
          <a:xfrm>
            <a:off x="1066800" y="2144295"/>
            <a:ext cx="10058400" cy="4136189"/>
          </a:xfrm>
        </p:spPr>
        <p:txBody>
          <a:bodyPr>
            <a:normAutofit fontScale="92500" lnSpcReduction="10000"/>
          </a:bodyPr>
          <a:lstStyle/>
          <a:p>
            <a:pPr marL="0" indent="0">
              <a:buNone/>
            </a:pPr>
            <a:r>
              <a:rPr lang="pt-BR" sz="3000" dirty="0"/>
              <a:t>Nomenclatura</a:t>
            </a:r>
            <a:r>
              <a:rPr lang="pt-BR" sz="2400" dirty="0"/>
              <a:t>:</a:t>
            </a:r>
          </a:p>
          <a:p>
            <a:pPr>
              <a:buFont typeface="Arial" panose="020B0604020202020204" pitchFamily="34" charset="0"/>
              <a:buChar char="•"/>
            </a:pPr>
            <a:r>
              <a:rPr lang="pt-BR" sz="2400" dirty="0"/>
              <a:t>Para identificadores, quaisquer espaços em branco e preposições do nome são removidos.</a:t>
            </a:r>
          </a:p>
          <a:p>
            <a:pPr>
              <a:buFont typeface="Arial" panose="020B0604020202020204" pitchFamily="34" charset="0"/>
              <a:buChar char="•"/>
            </a:pPr>
            <a:r>
              <a:rPr lang="pt-BR" sz="2400" dirty="0"/>
              <a:t>Para nomes de </a:t>
            </a:r>
            <a:r>
              <a:rPr lang="pt-BR" sz="2400" u="sng" dirty="0"/>
              <a:t>classes</a:t>
            </a:r>
            <a:r>
              <a:rPr lang="pt-BR" sz="2400" dirty="0"/>
              <a:t> e nomes de </a:t>
            </a:r>
            <a:r>
              <a:rPr lang="pt-BR" sz="2400" u="sng" dirty="0"/>
              <a:t>relacionamentos</a:t>
            </a:r>
            <a:r>
              <a:rPr lang="pt-BR" sz="2400" dirty="0"/>
              <a:t>, as palavras componentes do nome são escritas começando por letra maiúscula. </a:t>
            </a:r>
          </a:p>
          <a:p>
            <a:pPr lvl="1">
              <a:buFont typeface="Arial" panose="020B0604020202020204" pitchFamily="34" charset="0"/>
              <a:buChar char="•"/>
            </a:pPr>
            <a:r>
              <a:rPr lang="pt-BR" sz="2000" dirty="0"/>
              <a:t>Exemplos: Cliente, </a:t>
            </a:r>
            <a:r>
              <a:rPr lang="pt-BR" sz="2000" dirty="0" err="1"/>
              <a:t>ItemPedido</a:t>
            </a:r>
            <a:r>
              <a:rPr lang="pt-BR" sz="2000" dirty="0"/>
              <a:t>, Pedido, </a:t>
            </a:r>
            <a:r>
              <a:rPr lang="pt-BR" sz="2000" dirty="0" err="1"/>
              <a:t>OrdemServiço</a:t>
            </a:r>
            <a:r>
              <a:rPr lang="pt-BR" sz="2000" dirty="0"/>
              <a:t>. Reside, Realiza etc.</a:t>
            </a:r>
          </a:p>
          <a:p>
            <a:pPr>
              <a:buFont typeface="Arial" panose="020B0604020202020204" pitchFamily="34" charset="0"/>
              <a:buChar char="•"/>
            </a:pPr>
            <a:r>
              <a:rPr lang="pt-BR" sz="2400" dirty="0"/>
              <a:t>Para nomes de </a:t>
            </a:r>
            <a:r>
              <a:rPr lang="pt-BR" sz="2400" u="sng" dirty="0"/>
              <a:t>atributos</a:t>
            </a:r>
            <a:r>
              <a:rPr lang="pt-BR" sz="2400" dirty="0"/>
              <a:t> e nomes de </a:t>
            </a:r>
            <a:r>
              <a:rPr lang="pt-BR" sz="2400" u="sng" dirty="0"/>
              <a:t>operações</a:t>
            </a:r>
            <a:r>
              <a:rPr lang="pt-BR" sz="2400" dirty="0"/>
              <a:t>; deve-se escrever a primeira palavra do nome do atributo em minúsculas. Escreva as palavras subsequentes em maiúsculas. No entanto, siglas são mantidas inalteradas.</a:t>
            </a:r>
          </a:p>
          <a:p>
            <a:pPr lvl="1">
              <a:buFont typeface="Arial" panose="020B0604020202020204" pitchFamily="34" charset="0"/>
              <a:buChar char="•"/>
            </a:pPr>
            <a:r>
              <a:rPr lang="pt-BR" sz="2000" dirty="0"/>
              <a:t>Exemplos: quantidade, </a:t>
            </a:r>
            <a:r>
              <a:rPr lang="pt-BR" sz="2000" dirty="0" err="1"/>
              <a:t>precoUnitário</a:t>
            </a:r>
            <a:r>
              <a:rPr lang="pt-BR" sz="2000" dirty="0"/>
              <a:t>, CPF, nome, </a:t>
            </a:r>
            <a:r>
              <a:rPr lang="pt-BR" sz="2000" dirty="0" err="1"/>
              <a:t>dataNascimento</a:t>
            </a:r>
            <a:r>
              <a:rPr lang="pt-BR" sz="2000" dirty="0"/>
              <a:t>, </a:t>
            </a:r>
            <a:r>
              <a:rPr lang="pt-BR" sz="2000" dirty="0" err="1"/>
              <a:t>obterTotal</a:t>
            </a:r>
            <a:r>
              <a:rPr lang="pt-BR" sz="2000" dirty="0"/>
              <a:t> etc.</a:t>
            </a:r>
          </a:p>
        </p:txBody>
      </p:sp>
      <p:sp>
        <p:nvSpPr>
          <p:cNvPr id="4" name="Date Placeholder 3">
            <a:extLst>
              <a:ext uri="{FF2B5EF4-FFF2-40B4-BE49-F238E27FC236}">
                <a16:creationId xmlns:a16="http://schemas.microsoft.com/office/drawing/2014/main" id="{7F2E1BF1-6434-48C6-85F4-AEC5A9C74536}"/>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238178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renda a interpretar Diagramas de Classes da UML – Parte 2">
            <a:extLst>
              <a:ext uri="{FF2B5EF4-FFF2-40B4-BE49-F238E27FC236}">
                <a16:creationId xmlns:a16="http://schemas.microsoft.com/office/drawing/2014/main" id="{2387485E-8F67-4A9C-8209-B3389480AA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35197" y="0"/>
            <a:ext cx="6721621" cy="4578350"/>
          </a:xfrm>
          <a:prstGeom prst="rect">
            <a:avLst/>
          </a:prstGeom>
          <a:solidFill>
            <a:srgbClr val="FFFFFF"/>
          </a:solidFill>
        </p:spPr>
      </p:pic>
      <p:sp>
        <p:nvSpPr>
          <p:cNvPr id="5" name="Title 4">
            <a:extLst>
              <a:ext uri="{FF2B5EF4-FFF2-40B4-BE49-F238E27FC236}">
                <a16:creationId xmlns:a16="http://schemas.microsoft.com/office/drawing/2014/main" id="{A346939E-1E53-4A1C-9368-CDD1CD7CA957}"/>
              </a:ext>
            </a:extLst>
          </p:cNvPr>
          <p:cNvSpPr>
            <a:spLocks noGrp="1"/>
          </p:cNvSpPr>
          <p:nvPr>
            <p:ph type="title"/>
          </p:nvPr>
        </p:nvSpPr>
        <p:spPr>
          <a:xfrm>
            <a:off x="1097279" y="4799362"/>
            <a:ext cx="10113645" cy="743682"/>
          </a:xfrm>
        </p:spPr>
        <p:txBody>
          <a:bodyPr anchor="b">
            <a:normAutofit/>
          </a:bodyPr>
          <a:lstStyle/>
          <a:p>
            <a:r>
              <a:rPr lang="pt-BR" dirty="0"/>
              <a:t>Diagrama de Classes</a:t>
            </a:r>
          </a:p>
        </p:txBody>
      </p:sp>
      <p:sp>
        <p:nvSpPr>
          <p:cNvPr id="71" name="Text Placeholder 3">
            <a:extLst>
              <a:ext uri="{FF2B5EF4-FFF2-40B4-BE49-F238E27FC236}">
                <a16:creationId xmlns:a16="http://schemas.microsoft.com/office/drawing/2014/main" id="{644D7E7A-9C6F-481F-B3B7-F09330420D44}"/>
              </a:ext>
            </a:extLst>
          </p:cNvPr>
          <p:cNvSpPr>
            <a:spLocks noGrp="1"/>
          </p:cNvSpPr>
          <p:nvPr>
            <p:ph type="body" sz="half" idx="2"/>
          </p:nvPr>
        </p:nvSpPr>
        <p:spPr>
          <a:xfrm>
            <a:off x="1097279" y="5715000"/>
            <a:ext cx="10113264" cy="609600"/>
          </a:xfrm>
        </p:spPr>
        <p:txBody>
          <a:bodyPr/>
          <a:lstStyle/>
          <a:p>
            <a:r>
              <a:rPr lang="pt-BR" dirty="0"/>
              <a:t>O </a:t>
            </a:r>
            <a:r>
              <a:rPr lang="pt-BR" i="1" dirty="0"/>
              <a:t>diagrama de classes </a:t>
            </a:r>
            <a:r>
              <a:rPr lang="pt-BR" dirty="0"/>
              <a:t>é utilizado na construção do modelo de classes desde o nível de análise até o nível de especificação.</a:t>
            </a:r>
            <a:endParaRPr lang="en-US" dirty="0"/>
          </a:p>
        </p:txBody>
      </p:sp>
      <p:sp>
        <p:nvSpPr>
          <p:cNvPr id="4" name="Date Placeholder 3">
            <a:extLst>
              <a:ext uri="{FF2B5EF4-FFF2-40B4-BE49-F238E27FC236}">
                <a16:creationId xmlns:a16="http://schemas.microsoft.com/office/drawing/2014/main" id="{71839A5E-0521-4522-B3BD-EC43B36CA972}"/>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23252B5-F3E6-4058-A723-196087E9E541}" type="datetime1">
              <a:rPr lang="pt-BR" smtClean="0"/>
              <a:pPr rtl="0">
                <a:spcAft>
                  <a:spcPts val="600"/>
                </a:spcAft>
              </a:pPr>
              <a:t>14/03/2024</a:t>
            </a:fld>
            <a:endParaRPr lang="en-US"/>
          </a:p>
        </p:txBody>
      </p:sp>
    </p:spTree>
    <p:extLst>
      <p:ext uri="{BB962C8B-B14F-4D97-AF65-F5344CB8AC3E}">
        <p14:creationId xmlns:p14="http://schemas.microsoft.com/office/powerpoint/2010/main" val="119847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8144-976B-503C-4AC5-B42B00BD743A}"/>
              </a:ext>
            </a:extLst>
          </p:cNvPr>
          <p:cNvSpPr>
            <a:spLocks noGrp="1"/>
          </p:cNvSpPr>
          <p:nvPr>
            <p:ph type="title"/>
          </p:nvPr>
        </p:nvSpPr>
        <p:spPr/>
        <p:txBody>
          <a:bodyPr/>
          <a:lstStyle/>
          <a:p>
            <a:r>
              <a:rPr lang="pt-BR" dirty="0"/>
              <a:t>Diagrama de Classes</a:t>
            </a:r>
          </a:p>
        </p:txBody>
      </p:sp>
      <p:sp>
        <p:nvSpPr>
          <p:cNvPr id="3" name="Content Placeholder 2">
            <a:extLst>
              <a:ext uri="{FF2B5EF4-FFF2-40B4-BE49-F238E27FC236}">
                <a16:creationId xmlns:a16="http://schemas.microsoft.com/office/drawing/2014/main" id="{A6DB1669-CAB6-D35E-5A3B-5C1B373423D7}"/>
              </a:ext>
            </a:extLst>
          </p:cNvPr>
          <p:cNvSpPr>
            <a:spLocks noGrp="1"/>
          </p:cNvSpPr>
          <p:nvPr>
            <p:ph idx="1"/>
          </p:nvPr>
        </p:nvSpPr>
        <p:spPr/>
        <p:txBody>
          <a:bodyPr>
            <a:normAutofit/>
          </a:bodyPr>
          <a:lstStyle/>
          <a:p>
            <a:pPr>
              <a:buFont typeface="Wingdings" panose="05000000000000000000" pitchFamily="2" charset="2"/>
              <a:buChar char="§"/>
            </a:pPr>
            <a:r>
              <a:rPr lang="pt-BR" sz="2800" dirty="0"/>
              <a:t>Diagramas de classes são os diagramas mais usados da UML. </a:t>
            </a:r>
          </a:p>
          <a:p>
            <a:pPr>
              <a:buFont typeface="Wingdings" panose="05000000000000000000" pitchFamily="2" charset="2"/>
              <a:buChar char="§"/>
            </a:pPr>
            <a:r>
              <a:rPr lang="pt-BR" sz="2800" dirty="0"/>
              <a:t>Eles oferecem uma representação gráfica para um conjunto de classes, provendo informações sobre atributos, métodos e relacionamentos que existem entre as classes modeladas.</a:t>
            </a:r>
          </a:p>
        </p:txBody>
      </p:sp>
      <p:sp>
        <p:nvSpPr>
          <p:cNvPr id="4" name="Date Placeholder 3">
            <a:extLst>
              <a:ext uri="{FF2B5EF4-FFF2-40B4-BE49-F238E27FC236}">
                <a16:creationId xmlns:a16="http://schemas.microsoft.com/office/drawing/2014/main" id="{F8DA87C0-92BF-8AE4-3088-7778FBB477BE}"/>
              </a:ext>
            </a:extLst>
          </p:cNvPr>
          <p:cNvSpPr>
            <a:spLocks noGrp="1"/>
          </p:cNvSpPr>
          <p:nvPr>
            <p:ph type="dt" sz="half" idx="10"/>
          </p:nvPr>
        </p:nvSpPr>
        <p:spPr/>
        <p:txBody>
          <a:bodyPr/>
          <a:lstStyle/>
          <a:p>
            <a:pPr rtl="0"/>
            <a:fld id="{623252B5-F3E6-4058-A723-196087E9E541}" type="datetime1">
              <a:rPr lang="pt-BR" smtClean="0"/>
              <a:t>14/03/2024</a:t>
            </a:fld>
            <a:endParaRPr lang="en-US" dirty="0"/>
          </a:p>
        </p:txBody>
      </p:sp>
    </p:spTree>
    <p:extLst>
      <p:ext uri="{BB962C8B-B14F-4D97-AF65-F5344CB8AC3E}">
        <p14:creationId xmlns:p14="http://schemas.microsoft.com/office/powerpoint/2010/main" val="4263487961"/>
      </p:ext>
    </p:extLst>
  </p:cSld>
  <p:clrMapOvr>
    <a:masterClrMapping/>
  </p:clrMapOvr>
</p:sld>
</file>

<file path=ppt/theme/theme1.xml><?xml version="1.0" encoding="utf-8"?>
<a:theme xmlns:a="http://schemas.openxmlformats.org/drawingml/2006/main" name="1_RetrospectVTI">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20_TF56160789" id="{B2A6CC81-05B9-4965-ACA7-26996AEDFC91}" vid="{618108A3-190A-4DA1-A261-3F406864D78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2294</TotalTime>
  <Words>3475</Words>
  <Application>Microsoft Office PowerPoint</Application>
  <PresentationFormat>Widescreen</PresentationFormat>
  <Paragraphs>522</Paragraphs>
  <Slides>42</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Book Antiqua</vt:lpstr>
      <vt:lpstr>Bookman Old Style</vt:lpstr>
      <vt:lpstr>Calibri</vt:lpstr>
      <vt:lpstr>Franklin Gothic Book</vt:lpstr>
      <vt:lpstr>Wingdings</vt:lpstr>
      <vt:lpstr>1_RetrospectVTI</vt:lpstr>
      <vt:lpstr>Engenharia de Software</vt:lpstr>
      <vt:lpstr>Relembrando a aula passada...</vt:lpstr>
      <vt:lpstr>Modelagem de Classes</vt:lpstr>
      <vt:lpstr>Modelagem de Classes de Análise</vt:lpstr>
      <vt:lpstr>Modelagem de Classes de Análise</vt:lpstr>
      <vt:lpstr>Modelagem de Classes de Análise</vt:lpstr>
      <vt:lpstr>Modelagem de Classes de Análise</vt:lpstr>
      <vt:lpstr>Diagrama de Classes</vt:lpstr>
      <vt:lpstr>Diagrama de Classes</vt:lpstr>
      <vt:lpstr>Diagrama de Classes</vt:lpstr>
      <vt:lpstr>Diagrama de Classes</vt:lpstr>
      <vt:lpstr>Diagrama de Classes</vt:lpstr>
      <vt:lpstr>Diagrama de Classes - Classes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Associações</vt:lpstr>
      <vt:lpstr>Diagrama de Classes – Generalizações e especializações</vt:lpstr>
      <vt:lpstr>Diagrama de Classes – Generalizações e especializações</vt:lpstr>
      <vt:lpstr>Diagrama de Classes – Generalizações e especializações</vt:lpstr>
      <vt:lpstr>Diagrama de Classes – Generalizações e especializações</vt:lpstr>
      <vt:lpstr>Diagrama de Classes – Generalizações e especializações</vt:lpstr>
      <vt:lpstr>Identificando de Classes de Análise, Atributos, Métodos e Associações</vt:lpstr>
      <vt:lpstr>Identificando de Classes de Análise, Atributos, Métodos e Associações</vt:lpstr>
      <vt:lpstr>Categoria de Conceitos</vt:lpstr>
      <vt:lpstr>Análise Textual de Abbott</vt:lpstr>
      <vt:lpstr>Análise Textual de Abbott</vt:lpstr>
      <vt:lpstr>Análise Textual de Abbott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dc:title>
  <dc:creator>Cássio Capucho</dc:creator>
  <cp:lastModifiedBy>Cássio Capucho Peçanha</cp:lastModifiedBy>
  <cp:revision>57</cp:revision>
  <dcterms:created xsi:type="dcterms:W3CDTF">2022-02-10T03:35:00Z</dcterms:created>
  <dcterms:modified xsi:type="dcterms:W3CDTF">2024-03-14T11:12:19Z</dcterms:modified>
</cp:coreProperties>
</file>