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150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950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1239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62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3519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667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762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892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303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742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499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287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911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821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266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68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1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B010-A396-4B95-9810-6A4DD96A2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6" y="579694"/>
            <a:ext cx="3910046" cy="2930269"/>
          </a:xfrm>
        </p:spPr>
        <p:txBody>
          <a:bodyPr>
            <a:normAutofit/>
          </a:bodyPr>
          <a:lstStyle/>
          <a:p>
            <a:r>
              <a:rPr lang="en-US" err="1"/>
              <a:t>Paradigma</a:t>
            </a:r>
            <a:r>
              <a:rPr lang="en-US"/>
              <a:t> </a:t>
            </a:r>
            <a:r>
              <a:rPr lang="en-US" err="1"/>
              <a:t>Imperativo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DB292-6FF9-48D5-9219-43ACD4A51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6" y="3602038"/>
            <a:ext cx="3910046" cy="2666800"/>
          </a:xfrm>
        </p:spPr>
        <p:txBody>
          <a:bodyPr>
            <a:normAutofit/>
          </a:bodyPr>
          <a:lstStyle/>
          <a:p>
            <a:r>
              <a:rPr lang="en-US" sz="3600" dirty="0"/>
              <a:t>Basic</a:t>
            </a:r>
          </a:p>
        </p:txBody>
      </p:sp>
      <p:pic>
        <p:nvPicPr>
          <p:cNvPr id="4" name="Picture 3" descr="Neon wave particles on a black background">
            <a:extLst>
              <a:ext uri="{FF2B5EF4-FFF2-40B4-BE49-F238E27FC236}">
                <a16:creationId xmlns:a16="http://schemas.microsoft.com/office/drawing/2014/main" id="{8DD0A049-249D-4ABA-8831-1C7B81750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4" r="28698" b="-1"/>
          <a:stretch/>
        </p:blipFill>
        <p:spPr>
          <a:xfrm>
            <a:off x="6148947" y="913559"/>
            <a:ext cx="4410854" cy="50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2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3408A-4910-42FF-96CC-2204B446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Basic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994466F-A642-4430-A960-69BAE83AC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673" y="2160588"/>
            <a:ext cx="6852692" cy="3881437"/>
          </a:xfrm>
        </p:spPr>
      </p:pic>
    </p:spTree>
    <p:extLst>
      <p:ext uri="{BB962C8B-B14F-4D97-AF65-F5344CB8AC3E}">
        <p14:creationId xmlns:p14="http://schemas.microsoft.com/office/powerpoint/2010/main" val="260507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69EB-CD99-428E-8384-5686B99C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88" y="84087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imperativa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de Von Neuman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8535-58C6-4C2F-85BB-48B5568AD12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17713" y="6345757"/>
            <a:ext cx="227607" cy="14648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Visual search query image">
            <a:extLst>
              <a:ext uri="{FF2B5EF4-FFF2-40B4-BE49-F238E27FC236}">
                <a16:creationId xmlns:a16="http://schemas.microsoft.com/office/drawing/2014/main" id="{C2B1BC39-14D5-440D-9C5C-F140F6EA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182" y="2868651"/>
            <a:ext cx="5372660" cy="30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6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19CA-A69D-477B-BD58-027C8240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Caracter</a:t>
            </a:r>
            <a:r>
              <a:rPr lang="pt-BR" dirty="0" err="1"/>
              <a:t>ísticas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5AB5-47CD-47D5-8794-517060D7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e </a:t>
            </a:r>
            <a:r>
              <a:rPr lang="en-US" dirty="0" err="1"/>
              <a:t>armazenamento</a:t>
            </a:r>
            <a:r>
              <a:rPr lang="en-US" dirty="0"/>
              <a:t> de dados</a:t>
            </a:r>
          </a:p>
          <a:p>
            <a:r>
              <a:rPr lang="en-US" dirty="0" err="1"/>
              <a:t>Atribuição</a:t>
            </a:r>
            <a:r>
              <a:rPr lang="en-US" dirty="0"/>
              <a:t> e </a:t>
            </a:r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endParaRPr lang="en-US" dirty="0"/>
          </a:p>
          <a:p>
            <a:r>
              <a:rPr lang="en-US" dirty="0" err="1"/>
              <a:t>Expressões</a:t>
            </a:r>
            <a:endParaRPr lang="en-US" dirty="0"/>
          </a:p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endParaRPr lang="en-US" dirty="0"/>
          </a:p>
          <a:p>
            <a:r>
              <a:rPr lang="en-US" dirty="0" err="1"/>
              <a:t>Comandos</a:t>
            </a:r>
            <a:r>
              <a:rPr lang="en-US" dirty="0"/>
              <a:t> de </a:t>
            </a:r>
            <a:r>
              <a:rPr lang="en-US" dirty="0" err="1"/>
              <a:t>repetições</a:t>
            </a:r>
            <a:endParaRPr lang="en-US" dirty="0"/>
          </a:p>
          <a:p>
            <a:r>
              <a:rPr lang="en-US" dirty="0"/>
              <a:t>Turing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319B-14D6-4168-8DD1-0566AA7A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  <a:br>
              <a:rPr lang="en-US" dirty="0"/>
            </a:br>
            <a:r>
              <a:rPr lang="en-US" dirty="0"/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D839-FE5F-43A0-BC92-EEDE76EC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5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5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BASIC</a:t>
            </a:r>
            <a:r>
              <a:rPr lang="en-US" sz="5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5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acrônimo</a:t>
            </a:r>
            <a:r>
              <a:rPr lang="en-US" sz="5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para </a:t>
            </a:r>
            <a:r>
              <a:rPr lang="en-US" sz="58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sz="5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eginner's </a:t>
            </a:r>
            <a:r>
              <a:rPr lang="en-US" sz="58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ll-purpose </a:t>
            </a:r>
            <a:r>
              <a:rPr lang="en-US" sz="58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5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ymbolic </a:t>
            </a:r>
            <a:r>
              <a:rPr lang="en-US" sz="58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5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nstruction </a:t>
            </a:r>
            <a:r>
              <a:rPr lang="en-US" sz="58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sz="5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ode</a:t>
            </a:r>
          </a:p>
          <a:p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Criada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em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1964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como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uma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alternativa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simples as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outras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imperativas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Surgiram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diversas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versões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dela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ao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longo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dos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anos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incluindo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o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famoso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VB.</a:t>
            </a:r>
          </a:p>
          <a:p>
            <a:endParaRPr lang="en-US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b="0" i="1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5031-12AD-4115-9708-93F324DF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EE84-D1B9-42FD-B7DE-D05FC43B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dirty="0">
                <a:effectLst/>
                <a:latin typeface="Arial" panose="020B0604020202020204" pitchFamily="34" charset="0"/>
              </a:rPr>
              <a:t>Toda linha começa com um comando, podendo conter no seu co</a:t>
            </a:r>
            <a:r>
              <a:rPr lang="pt-BR" sz="2800" dirty="0">
                <a:latin typeface="Arial" panose="020B0604020202020204" pitchFamily="34" charset="0"/>
              </a:rPr>
              <a:t>meço um número para referenciar o comando</a:t>
            </a:r>
          </a:p>
          <a:p>
            <a:r>
              <a:rPr lang="pt-BR" sz="2800" dirty="0">
                <a:latin typeface="Arial" panose="020B0604020202020204" pitchFamily="34" charset="0"/>
              </a:rPr>
              <a:t>- Estes números são utilizados de 10 em 10</a:t>
            </a:r>
          </a:p>
          <a:p>
            <a:r>
              <a:rPr lang="pt-BR" sz="2800" strike="sngStrike" dirty="0">
                <a:solidFill>
                  <a:srgbClr val="FF0000"/>
                </a:solidFill>
                <a:latin typeface="Arial" panose="020B0604020202020204" pitchFamily="34" charset="0"/>
              </a:rPr>
              <a:t>PRINT “OLA MUNDO”</a:t>
            </a:r>
          </a:p>
          <a:p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</a:rPr>
              <a:t>10 PRINT “OLA MUNDO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707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E6EF-B2FA-43A4-897C-6B1A5D9D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A764-CD11-4FE9-8E98-DF0337C9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Declaramos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com a </a:t>
            </a:r>
            <a:r>
              <a:rPr lang="en-US" dirty="0" err="1"/>
              <a:t>palavra</a:t>
            </a:r>
            <a:r>
              <a:rPr lang="en-US" dirty="0"/>
              <a:t> LET</a:t>
            </a:r>
          </a:p>
          <a:p>
            <a:r>
              <a:rPr lang="en-US" dirty="0"/>
              <a:t>10 LET X = 77</a:t>
            </a:r>
          </a:p>
          <a:p>
            <a:r>
              <a:rPr lang="en-US" dirty="0"/>
              <a:t>2</a:t>
            </a:r>
            <a:r>
              <a:rPr lang="en-US"/>
              <a:t>0 </a:t>
            </a:r>
            <a:r>
              <a:rPr lang="en-US" dirty="0"/>
              <a:t>LET Y = 78</a:t>
            </a:r>
          </a:p>
          <a:p>
            <a:r>
              <a:rPr lang="en-US" dirty="0" err="1"/>
              <a:t>Criando</a:t>
            </a:r>
            <a:r>
              <a:rPr lang="en-US" dirty="0"/>
              <a:t>-se arrays</a:t>
            </a:r>
          </a:p>
          <a:p>
            <a:r>
              <a:rPr lang="en-US" dirty="0"/>
              <a:t>10 ARRAY a</a:t>
            </a:r>
          </a:p>
          <a:p>
            <a:r>
              <a:rPr lang="en-US" dirty="0"/>
              <a:t>20 a[0] = “nome1”</a:t>
            </a:r>
          </a:p>
          <a:p>
            <a:r>
              <a:rPr lang="en-US" dirty="0"/>
              <a:t>30 a[1] = “nome2”</a:t>
            </a:r>
          </a:p>
          <a:p>
            <a:r>
              <a:rPr lang="en-US" dirty="0"/>
              <a:t>20 a[2] = “nome3”</a:t>
            </a:r>
            <a:br>
              <a:rPr lang="pt-BR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7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6FEF-9E7E-4282-821B-C1040C56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2A15-B74D-41A9-B4F3-3B406B3B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ARRAY a,2</a:t>
            </a:r>
          </a:p>
          <a:p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20a[0][0]=“n1“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30a[0][1]=“n2“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40a[1][0]=“n2“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50a[1][1]=“n2“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60a[1][2]=“n2"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4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ADE2-988C-4D8E-9BC0-6DA8C574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CFAE-DCBE-47D7-9099-1C1E2F1E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Entrada de dados:</a:t>
            </a:r>
          </a:p>
          <a:p>
            <a:r>
              <a:rPr lang="pt-BR" dirty="0">
                <a:latin typeface="Arial" panose="020B0604020202020204" pitchFamily="34" charset="0"/>
              </a:rPr>
              <a:t>INPUT “VALOR”; X</a:t>
            </a:r>
          </a:p>
          <a:p>
            <a:r>
              <a:rPr lang="pt-BR" dirty="0">
                <a:latin typeface="Arial" panose="020B0604020202020204" pitchFamily="34" charset="0"/>
              </a:rPr>
              <a:t>Ir para outras linhas:</a:t>
            </a:r>
          </a:p>
          <a:p>
            <a:r>
              <a:rPr lang="pt-BR" dirty="0">
                <a:latin typeface="Arial" panose="020B0604020202020204" pitchFamily="34" charset="0"/>
              </a:rPr>
              <a:t>10 GOTO 30</a:t>
            </a:r>
          </a:p>
          <a:p>
            <a:r>
              <a:rPr lang="pt-BR" dirty="0">
                <a:latin typeface="Arial" panose="020B0604020202020204" pitchFamily="34" charset="0"/>
              </a:rPr>
              <a:t>Condicionais: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10 IF X&gt;0 THE PRINT “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Positivo</a:t>
            </a:r>
            <a:r>
              <a:rPr lang="en-US" b="0" i="0" dirty="0">
                <a:effectLst/>
                <a:latin typeface="Arial" panose="020B0604020202020204" pitchFamily="34" charset="0"/>
              </a:rPr>
              <a:t>” ELSE PRINT “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Negativo</a:t>
            </a:r>
            <a:r>
              <a:rPr lang="en-US" b="0" i="0" dirty="0">
                <a:effectLst/>
                <a:latin typeface="Arial" panose="020B0604020202020204" pitchFamily="34" charset="0"/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3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3B670-C99B-4F02-A762-AF9E0C32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9B0F4C-3639-49D9-B583-90331B2A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1- </a:t>
            </a:r>
          </a:p>
          <a:p>
            <a:r>
              <a:rPr lang="pt-BR" dirty="0"/>
              <a:t>Realize qualquer operação matemática envolvendo dois números.</a:t>
            </a:r>
          </a:p>
          <a:p>
            <a:r>
              <a:rPr lang="pt-BR" dirty="0"/>
              <a:t>2- </a:t>
            </a:r>
          </a:p>
          <a:p>
            <a:r>
              <a:rPr lang="pt-BR" dirty="0"/>
              <a:t>Leia e então imprima um número</a:t>
            </a:r>
          </a:p>
          <a:p>
            <a:r>
              <a:rPr lang="pt-BR" dirty="0"/>
              <a:t>3-</a:t>
            </a:r>
          </a:p>
          <a:p>
            <a:r>
              <a:rPr lang="pt-BR" dirty="0"/>
              <a:t>Leia 2 números e realiza qualquer operação matemática envolvendo eles.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0239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5148260C06564BA6F931478E085B74" ma:contentTypeVersion="2" ma:contentTypeDescription="Crie um novo documento." ma:contentTypeScope="" ma:versionID="2e8d4324bde6bc9ed590ad2b32123641">
  <xsd:schema xmlns:xsd="http://www.w3.org/2001/XMLSchema" xmlns:xs="http://www.w3.org/2001/XMLSchema" xmlns:p="http://schemas.microsoft.com/office/2006/metadata/properties" xmlns:ns2="c71a8d7a-82fc-4bba-b0e5-358bbcbe6541" targetNamespace="http://schemas.microsoft.com/office/2006/metadata/properties" ma:root="true" ma:fieldsID="3c8523234c8f6dd538350d8e4ca182ad" ns2:_="">
    <xsd:import namespace="c71a8d7a-82fc-4bba-b0e5-358bbcbe65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a8d7a-82fc-4bba-b0e5-358bbcbe6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13DC63-467C-446D-84F6-2169CCB9AECF}"/>
</file>

<file path=customXml/itemProps2.xml><?xml version="1.0" encoding="utf-8"?>
<ds:datastoreItem xmlns:ds="http://schemas.openxmlformats.org/officeDocument/2006/customXml" ds:itemID="{34FFA051-D58A-4FA0-91CC-A28FEED09948}"/>
</file>

<file path=customXml/itemProps3.xml><?xml version="1.0" encoding="utf-8"?>
<ds:datastoreItem xmlns:ds="http://schemas.openxmlformats.org/officeDocument/2006/customXml" ds:itemID="{9A275A53-5BD1-4E57-BD78-8514E7D8065D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280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Paradigma Imperativo</vt:lpstr>
      <vt:lpstr>             Programação imperativa  Baseado na arquitetura de Von Neuman</vt:lpstr>
      <vt:lpstr>Características</vt:lpstr>
      <vt:lpstr>Basic O que é?</vt:lpstr>
      <vt:lpstr>Funcionamento</vt:lpstr>
      <vt:lpstr>Funcionamento</vt:lpstr>
      <vt:lpstr>Funcionamento</vt:lpstr>
      <vt:lpstr>Funcionamento</vt:lpstr>
      <vt:lpstr>Exercícios</vt:lpstr>
      <vt:lpstr>Visual Basic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Imperativo</dc:title>
  <dc:creator>Leo</dc:creator>
  <cp:lastModifiedBy>Leo Lang</cp:lastModifiedBy>
  <cp:revision>3</cp:revision>
  <dcterms:created xsi:type="dcterms:W3CDTF">2022-02-14T16:49:14Z</dcterms:created>
  <dcterms:modified xsi:type="dcterms:W3CDTF">2022-02-15T02:59:11Z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0x010100C35148260C06564BA6F931478E085B74</vt:lpwstr>
  </property>
</Properties>
</file>