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44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56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7299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2107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52544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273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329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2017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46722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456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206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2091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23569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0854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3242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632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8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B010-A396-4B95-9810-6A4DD96A23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2971801"/>
          </a:xfrm>
        </p:spPr>
        <p:txBody>
          <a:bodyPr>
            <a:normAutofit/>
          </a:bodyPr>
          <a:lstStyle/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Imperativo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DB292-6FF9-48D5-9219-43ACD4A51B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384663" y="3765489"/>
            <a:ext cx="5849127" cy="194733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002060"/>
                </a:solidFill>
              </a:rPr>
              <a:t>Lua</a:t>
            </a:r>
          </a:p>
        </p:txBody>
      </p:sp>
      <p:pic>
        <p:nvPicPr>
          <p:cNvPr id="1026" name="Picture 2" descr="Lua (linguagem de programação) – Wikipédia, a enciclopédia livre">
            <a:extLst>
              <a:ext uri="{FF2B5EF4-FFF2-40B4-BE49-F238E27FC236}">
                <a16:creationId xmlns:a16="http://schemas.microsoft.com/office/drawing/2014/main" id="{4BA8CF31-A469-4273-BC39-5F0B8EFB24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ffectLst>
            <a:innerShdw blurRad="57150" dist="38100" dir="14460000">
              <a:prstClr val="black">
                <a:alpha val="7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22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EE721-31FB-4A77-A1BA-9FF2C018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EE82D-4E71-4CB6-A758-4B618FC3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== (igual)</a:t>
            </a:r>
          </a:p>
          <a:p>
            <a:pPr marL="0" indent="0">
              <a:buNone/>
            </a:pPr>
            <a:r>
              <a:rPr lang="pt-BR" sz="3200" b="0" i="0" dirty="0">
                <a:effectLst/>
                <a:latin typeface="Arial" panose="020B0604020202020204" pitchFamily="34" charset="0"/>
              </a:rPr>
              <a:t>~=</a:t>
            </a:r>
            <a:r>
              <a:rPr lang="pt-BR" sz="3200" dirty="0">
                <a:latin typeface="Arial" panose="020B0604020202020204" pitchFamily="34" charset="0"/>
              </a:rPr>
              <a:t>(diferente)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&lt;  (menor)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&gt;  (maior)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&lt;= (menor ou igual que)</a:t>
            </a:r>
          </a:p>
          <a:p>
            <a:pPr marL="0" indent="0">
              <a:buNone/>
            </a:pPr>
            <a:r>
              <a:rPr lang="pt-BR" sz="3200" dirty="0">
                <a:latin typeface="Arial" panose="020B0604020202020204" pitchFamily="34" charset="0"/>
              </a:rPr>
              <a:t>&gt;= (maior ou igual que)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722727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231AF-27BA-429E-A0D8-FD43ECB8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30C688-78C2-4063-918A-4F0E0129C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3" y="2160589"/>
            <a:ext cx="9169499" cy="3880773"/>
          </a:xfrm>
        </p:spPr>
        <p:txBody>
          <a:bodyPr/>
          <a:lstStyle/>
          <a:p>
            <a:pPr marL="0" indent="0">
              <a:buNone/>
            </a:pPr>
            <a:r>
              <a:rPr lang="pt-BR" sz="3600" b="0" i="0" dirty="0">
                <a:effectLst/>
                <a:latin typeface="Arial" panose="020B0604020202020204" pitchFamily="34" charset="0"/>
              </a:rPr>
              <a:t>LUA possui três estruturas de repetições:</a:t>
            </a:r>
          </a:p>
          <a:p>
            <a:pPr marL="0" indent="0">
              <a:buNone/>
            </a:pPr>
            <a:r>
              <a:rPr lang="pt-BR" sz="3600" dirty="0">
                <a:latin typeface="Arial" panose="020B0604020202020204" pitchFamily="34" charset="0"/>
              </a:rPr>
              <a:t>       </a:t>
            </a:r>
            <a:r>
              <a:rPr lang="pt-BR" sz="4400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sz="4400" b="0" i="0" dirty="0" err="1">
                <a:effectLst/>
                <a:latin typeface="Arial" panose="020B0604020202020204" pitchFamily="34" charset="0"/>
              </a:rPr>
              <a:t>while</a:t>
            </a:r>
            <a:endParaRPr lang="pt-BR" sz="44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4400" b="0" i="0" dirty="0">
                <a:effectLst/>
                <a:latin typeface="Arial" panose="020B0604020202020204" pitchFamily="34" charset="0"/>
              </a:rPr>
              <a:t>      –for</a:t>
            </a:r>
          </a:p>
          <a:p>
            <a:pPr marL="0" indent="0">
              <a:buNone/>
            </a:pPr>
            <a:r>
              <a:rPr lang="pt-BR" sz="4400" b="0" i="0" dirty="0">
                <a:effectLst/>
                <a:latin typeface="Arial" panose="020B0604020202020204" pitchFamily="34" charset="0"/>
              </a:rPr>
              <a:t>      –</a:t>
            </a:r>
            <a:r>
              <a:rPr lang="pt-BR" sz="4400" b="0" i="0" dirty="0" err="1">
                <a:effectLst/>
                <a:latin typeface="Arial" panose="020B0604020202020204" pitchFamily="34" charset="0"/>
              </a:rPr>
              <a:t>repeat</a:t>
            </a: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338167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9896D-7895-4C80-92DD-CDEFC729E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5AE18-1C00-4919-AFE8-7DD56CDDD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600" dirty="0"/>
              <a:t>  i = 0</a:t>
            </a:r>
          </a:p>
          <a:p>
            <a:pPr marL="0" indent="0">
              <a:buNone/>
            </a:pPr>
            <a:r>
              <a:rPr lang="pt-BR" sz="3600" dirty="0"/>
              <a:t>     </a:t>
            </a:r>
            <a:r>
              <a:rPr lang="pt-BR" sz="3600" b="1" dirty="0" err="1"/>
              <a:t>while</a:t>
            </a:r>
            <a:r>
              <a:rPr lang="pt-BR" sz="3600" dirty="0"/>
              <a:t> </a:t>
            </a:r>
            <a:r>
              <a:rPr lang="pt-BR" sz="3600" dirty="0">
                <a:solidFill>
                  <a:srgbClr val="FF0000"/>
                </a:solidFill>
              </a:rPr>
              <a:t>i&lt;10 </a:t>
            </a:r>
            <a:r>
              <a:rPr lang="pt-BR" sz="3600" b="1" dirty="0"/>
              <a:t>do</a:t>
            </a:r>
          </a:p>
          <a:p>
            <a:pPr marL="0" indent="0">
              <a:buNone/>
            </a:pPr>
            <a:r>
              <a:rPr lang="pt-BR" sz="3600" dirty="0">
                <a:solidFill>
                  <a:srgbClr val="FF0000"/>
                </a:solidFill>
              </a:rPr>
              <a:t>     </a:t>
            </a:r>
            <a:r>
              <a:rPr lang="pt-BR" sz="3600" dirty="0"/>
              <a:t>print(i)</a:t>
            </a:r>
          </a:p>
          <a:p>
            <a:pPr marL="0" indent="0">
              <a:buNone/>
            </a:pPr>
            <a:r>
              <a:rPr lang="pt-BR" sz="3600" dirty="0"/>
              <a:t>     i = i+1</a:t>
            </a:r>
          </a:p>
          <a:p>
            <a:pPr marL="0" indent="0">
              <a:buNone/>
            </a:pPr>
            <a:r>
              <a:rPr lang="pt-BR" sz="3600" b="1" dirty="0"/>
              <a:t>     </a:t>
            </a:r>
            <a:r>
              <a:rPr lang="pt-BR" sz="3600" b="1" dirty="0" err="1"/>
              <a:t>end</a:t>
            </a:r>
            <a:endParaRPr lang="pt-BR" sz="3600" b="1" dirty="0"/>
          </a:p>
          <a:p>
            <a:pPr marL="0" indent="0">
              <a:buNone/>
            </a:pPr>
            <a:r>
              <a:rPr lang="pt-BR" sz="3600" dirty="0">
                <a:solidFill>
                  <a:srgbClr val="FF0000"/>
                </a:solidFill>
              </a:rPr>
              <a:t>     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05577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044CC1-36CC-447F-ABD1-D30F276D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Repeat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666AE1-AA23-4276-A127-EE71861D1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4000" b="1" dirty="0" err="1">
                <a:latin typeface="Arial" panose="020B0604020202020204" pitchFamily="34" charset="0"/>
              </a:rPr>
              <a:t>repeat</a:t>
            </a:r>
            <a:endParaRPr lang="pt-BR" sz="4000" b="1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print(“</a:t>
            </a:r>
            <a:r>
              <a:rPr lang="pt-BR" sz="4000" dirty="0" err="1">
                <a:latin typeface="Arial" panose="020B0604020202020204" pitchFamily="34" charset="0"/>
              </a:rPr>
              <a:t>Hello</a:t>
            </a:r>
            <a:r>
              <a:rPr lang="pt-BR" sz="4000" dirty="0">
                <a:latin typeface="Arial" panose="020B0604020202020204" pitchFamily="34" charset="0"/>
              </a:rPr>
              <a:t> World”)</a:t>
            </a: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linha = </a:t>
            </a:r>
            <a:r>
              <a:rPr lang="pt-BR" sz="4000" dirty="0" err="1">
                <a:latin typeface="Arial" panose="020B0604020202020204" pitchFamily="34" charset="0"/>
              </a:rPr>
              <a:t>io.read</a:t>
            </a:r>
            <a:r>
              <a:rPr lang="pt-BR" sz="4000" dirty="0">
                <a:latin typeface="Arial" panose="020B0604020202020204" pitchFamily="34" charset="0"/>
              </a:rPr>
              <a:t>()</a:t>
            </a: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</a:rPr>
              <a:t>     </a:t>
            </a:r>
            <a:r>
              <a:rPr lang="pt-BR" sz="4000" b="1" dirty="0" err="1">
                <a:latin typeface="Arial" panose="020B0604020202020204" pitchFamily="34" charset="0"/>
              </a:rPr>
              <a:t>until</a:t>
            </a:r>
            <a:r>
              <a:rPr lang="pt-BR" sz="4000" dirty="0">
                <a:latin typeface="Arial" panose="020B0604020202020204" pitchFamily="34" charset="0"/>
              </a:rPr>
              <a:t> </a:t>
            </a: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</a:rPr>
              <a:t>linha == “sair”</a:t>
            </a:r>
          </a:p>
          <a:p>
            <a:pPr marL="0" indent="0">
              <a:buNone/>
            </a:pPr>
            <a:r>
              <a:rPr lang="pt-BR" sz="2800" dirty="0">
                <a:latin typeface="Arial" panose="020B0604020202020204" pitchFamily="34" charset="0"/>
              </a:rPr>
              <a:t>Repete até a condição ser verdadeira</a:t>
            </a:r>
          </a:p>
        </p:txBody>
      </p:sp>
    </p:spTree>
    <p:extLst>
      <p:ext uri="{BB962C8B-B14F-4D97-AF65-F5344CB8AC3E}">
        <p14:creationId xmlns:p14="http://schemas.microsoft.com/office/powerpoint/2010/main" val="3498036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56836-6F5A-4600-BB45-2FDF115C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F4344F-5BF7-4136-8CED-61CEA118B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4800" b="1" dirty="0"/>
              <a:t>for</a:t>
            </a:r>
            <a:r>
              <a:rPr lang="pt-BR" sz="4800" dirty="0"/>
              <a:t> </a:t>
            </a:r>
            <a:r>
              <a:rPr lang="pt-BR" sz="4800" dirty="0">
                <a:solidFill>
                  <a:srgbClr val="FF0000"/>
                </a:solidFill>
              </a:rPr>
              <a:t>i= 1,10 </a:t>
            </a:r>
            <a:r>
              <a:rPr lang="pt-BR" sz="4800" b="1" dirty="0"/>
              <a:t>do</a:t>
            </a:r>
          </a:p>
          <a:p>
            <a:pPr marL="0" indent="0">
              <a:buNone/>
            </a:pPr>
            <a:r>
              <a:rPr lang="pt-BR" sz="4800" dirty="0"/>
              <a:t>     print(i)</a:t>
            </a:r>
          </a:p>
          <a:p>
            <a:pPr marL="0" indent="0">
              <a:buNone/>
            </a:pPr>
            <a:r>
              <a:rPr lang="pt-BR" sz="4800" dirty="0"/>
              <a:t>     </a:t>
            </a:r>
            <a:r>
              <a:rPr lang="pt-BR" sz="4800" b="1" dirty="0" err="1"/>
              <a:t>end</a:t>
            </a:r>
            <a:endParaRPr lang="pt-BR" sz="4800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63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119CBD-929C-49C6-8F74-23B2E54E2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95979-2730-4702-BAD3-4B28E64C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Função Simples. Lembrando que não é obrigatório um parâmetro ou usar </a:t>
            </a:r>
            <a:r>
              <a:rPr lang="pt-BR" sz="2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pt-BR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2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8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factorial</a:t>
            </a:r>
            <a:r>
              <a:rPr lang="pt-BR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sz="28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endParaRPr lang="pt-BR" sz="2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t-BR" sz="2800" b="1" dirty="0" err="1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2800" b="0" dirty="0">
                <a:solidFill>
                  <a:srgbClr val="92D050"/>
                </a:solidFill>
                <a:effectLst/>
                <a:latin typeface="Consolas" panose="020B0609020204030204" pitchFamily="49" charset="0"/>
              </a:rPr>
              <a:t> n</a:t>
            </a:r>
          </a:p>
          <a:p>
            <a:pPr marL="0" indent="0">
              <a:buNone/>
            </a:pPr>
            <a:r>
              <a:rPr lang="pt-BR" sz="28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sz="28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</a:t>
            </a:r>
            <a:endParaRPr lang="pt-BR" sz="28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2853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7DBE4-0366-44FC-B916-174FF9292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Tables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CD3580-889D-4F64-AF60-16F13ED1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000" dirty="0"/>
              <a:t>a =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{}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dirty="0"/>
              <a:t>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[1]</a:t>
            </a:r>
            <a:r>
              <a:rPr lang="pt-BR" altLang="pt-BR" sz="2000" dirty="0">
                <a:solidFill>
                  <a:schemeClr val="tx1"/>
                </a:solidFill>
                <a:latin typeface="Arial Unicode MS"/>
              </a:rPr>
              <a:t> = 3</a:t>
            </a:r>
          </a:p>
          <a:p>
            <a:pPr marL="0" indent="0">
              <a:buNone/>
            </a:pPr>
            <a:r>
              <a:rPr lang="pt-BR" sz="2000" dirty="0">
                <a:solidFill>
                  <a:schemeClr val="tx1"/>
                </a:solidFill>
                <a:latin typeface="Arial Unicode MS"/>
              </a:rPr>
              <a:t> 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[2] = 4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a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[3] = “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aaaaa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”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</a:t>
            </a:r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Usamos #nomedatabela para conseguir o número total índices na tabela.</a:t>
            </a:r>
          </a:p>
          <a:p>
            <a:pPr marL="0" indent="0">
              <a:buNone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OBS: Podemos começar com índice “0”, porém é costume começar com “1”.</a:t>
            </a: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pt-BR" altLang="pt-BR" sz="2000" dirty="0">
                <a:solidFill>
                  <a:srgbClr val="000000"/>
                </a:solidFill>
                <a:latin typeface="Arial Unicode MS"/>
              </a:rPr>
              <a:t>      </a:t>
            </a:r>
            <a:r>
              <a:rPr lang="pt-BR" altLang="pt-BR" sz="2000" dirty="0">
                <a:solidFill>
                  <a:schemeClr val="tx1"/>
                </a:solidFill>
                <a:latin typeface="Arial Unicode MS"/>
              </a:rPr>
              <a:t> </a:t>
            </a:r>
            <a:endParaRPr lang="pt-B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719E4-3B62-4EFE-B816-53153064C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634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2A14821-4BDC-4962-82C2-96101F5D8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652" y="151655"/>
            <a:ext cx="20069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42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5C47-448F-4C6F-9F45-E8B730E1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665" y="644434"/>
            <a:ext cx="8596668" cy="1320800"/>
          </a:xfrm>
        </p:spPr>
        <p:txBody>
          <a:bodyPr/>
          <a:lstStyle/>
          <a:p>
            <a:r>
              <a:rPr lang="pt-BR"/>
              <a:t>                         FrameWorks</a:t>
            </a:r>
            <a:endParaRPr lang="pt-BR" dirty="0"/>
          </a:p>
        </p:txBody>
      </p:sp>
      <p:pic>
        <p:nvPicPr>
          <p:cNvPr id="3074" name="Picture 2" descr="Install Love2d on Linux | Snap Store">
            <a:extLst>
              <a:ext uri="{FF2B5EF4-FFF2-40B4-BE49-F238E27FC236}">
                <a16:creationId xmlns:a16="http://schemas.microsoft.com/office/drawing/2014/main" id="{59E91382-3034-490D-8769-3A1F3119A1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030" y="2214424"/>
            <a:ext cx="3459707" cy="34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7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6E56E-0159-481C-BDC2-C457DCCE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845FD-E875-4177-A74E-E0334340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1- Leia um número e calcule o fatorial dele. Crie isso dentro de uma função.</a:t>
            </a:r>
          </a:p>
          <a:p>
            <a:endParaRPr lang="pt-BR" sz="3200" dirty="0"/>
          </a:p>
          <a:p>
            <a:r>
              <a:rPr lang="pt-BR" sz="3200" dirty="0"/>
              <a:t>2- Crie uma tabela e preencha os índices 1-100 com valores aleatórios. Use a função </a:t>
            </a:r>
            <a:r>
              <a:rPr lang="pt-BR" sz="3200" dirty="0" err="1"/>
              <a:t>math.random</a:t>
            </a:r>
            <a:r>
              <a:rPr lang="pt-BR" sz="3200" dirty="0"/>
              <a:t>(valor1,valor2)</a:t>
            </a:r>
          </a:p>
        </p:txBody>
      </p:sp>
    </p:spTree>
    <p:extLst>
      <p:ext uri="{BB962C8B-B14F-4D97-AF65-F5344CB8AC3E}">
        <p14:creationId xmlns:p14="http://schemas.microsoft.com/office/powerpoint/2010/main" val="335514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69EB-CD99-428E-8384-5686B99C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535-58C6-4C2F-85BB-48B5568AD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36812" y="1704513"/>
            <a:ext cx="15814636" cy="6894694"/>
          </a:xfrm>
        </p:spPr>
        <p:txBody>
          <a:bodyPr/>
          <a:lstStyle/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           - </a:t>
            </a:r>
            <a:r>
              <a:rPr lang="en-US" sz="3200" dirty="0" err="1"/>
              <a:t>Criada</a:t>
            </a:r>
            <a:r>
              <a:rPr lang="en-US" sz="3200" dirty="0"/>
              <a:t> no </a:t>
            </a:r>
            <a:r>
              <a:rPr lang="en-US" sz="3200" dirty="0" err="1"/>
              <a:t>Brasil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1993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 - </a:t>
            </a:r>
            <a:r>
              <a:rPr lang="en-US" sz="3200" dirty="0" err="1"/>
              <a:t>Utilizada</a:t>
            </a:r>
            <a:r>
              <a:rPr lang="en-US" sz="3200" dirty="0"/>
              <a:t> </a:t>
            </a:r>
            <a:r>
              <a:rPr lang="en-US" sz="3200" dirty="0" err="1"/>
              <a:t>em</a:t>
            </a:r>
            <a:r>
              <a:rPr lang="en-US" sz="3200" dirty="0"/>
              <a:t> </a:t>
            </a:r>
            <a:r>
              <a:rPr lang="en-US" sz="3200" dirty="0" err="1"/>
              <a:t>diversos</a:t>
            </a:r>
            <a:r>
              <a:rPr lang="en-US" sz="3200" dirty="0"/>
              <a:t> </a:t>
            </a:r>
            <a:r>
              <a:rPr lang="en-US" sz="3200" dirty="0" err="1"/>
              <a:t>jogos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                 - </a:t>
            </a:r>
            <a:r>
              <a:rPr lang="en-US" sz="3200" dirty="0" err="1"/>
              <a:t>Diversos</a:t>
            </a:r>
            <a:r>
              <a:rPr lang="en-US" sz="3200" dirty="0"/>
              <a:t> frameworks para </a:t>
            </a:r>
            <a:r>
              <a:rPr lang="en-US" sz="3200" dirty="0" err="1"/>
              <a:t>desenvolvimento</a:t>
            </a:r>
            <a:endParaRPr lang="en-US" sz="3200" dirty="0"/>
          </a:p>
          <a:p>
            <a:pPr marL="0" indent="0">
              <a:buNone/>
            </a:pPr>
            <a:r>
              <a:rPr lang="en-US" sz="3600" dirty="0"/>
              <a:t>                  </a:t>
            </a:r>
          </a:p>
          <a:p>
            <a:pPr marL="0" indent="0">
              <a:buNone/>
            </a:pPr>
            <a:r>
              <a:rPr lang="en-US" sz="3600" dirty="0"/>
              <a:t>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316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19CA-A69D-477B-BD58-027C82406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Projetos</a:t>
            </a:r>
            <a:r>
              <a:rPr lang="en-US" dirty="0"/>
              <a:t> </a:t>
            </a:r>
            <a:r>
              <a:rPr lang="en-US" dirty="0" err="1"/>
              <a:t>Famosos</a:t>
            </a:r>
            <a:r>
              <a:rPr lang="en-US" dirty="0"/>
              <a:t> que </a:t>
            </a:r>
            <a:r>
              <a:rPr lang="en-US" dirty="0" err="1"/>
              <a:t>utilizaram</a:t>
            </a:r>
            <a:r>
              <a:rPr lang="en-US" dirty="0"/>
              <a:t> 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5AB5-47CD-47D5-8794-517060D7D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World of Warcraft</a:t>
            </a:r>
          </a:p>
          <a:p>
            <a:pPr>
              <a:buFontTx/>
              <a:buChar char="-"/>
            </a:pPr>
            <a:r>
              <a:rPr lang="en-US" dirty="0"/>
              <a:t>Grand Chase</a:t>
            </a:r>
          </a:p>
          <a:p>
            <a:pPr>
              <a:buFontTx/>
              <a:buChar char="-"/>
            </a:pPr>
            <a:r>
              <a:rPr lang="en-US" dirty="0"/>
              <a:t>Adobe Photoshop Lightroom</a:t>
            </a:r>
          </a:p>
          <a:p>
            <a:pPr>
              <a:buFontTx/>
              <a:buChar char="-"/>
            </a:pPr>
            <a:r>
              <a:rPr lang="en-US" dirty="0"/>
              <a:t>Cheat Engine</a:t>
            </a:r>
          </a:p>
          <a:p>
            <a:pPr>
              <a:buFontTx/>
              <a:buChar char="-"/>
            </a:pPr>
            <a:r>
              <a:rPr lang="en-US" dirty="0" err="1"/>
              <a:t>InaTibia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Angry Birds</a:t>
            </a:r>
          </a:p>
          <a:p>
            <a:pPr>
              <a:buFontTx/>
              <a:buChar char="-"/>
            </a:pPr>
            <a:r>
              <a:rPr lang="en-US" dirty="0"/>
              <a:t>Garry’s Mod</a:t>
            </a:r>
          </a:p>
          <a:p>
            <a:pPr>
              <a:buFontTx/>
              <a:buChar char="-"/>
            </a:pPr>
            <a:r>
              <a:rPr lang="en-US" dirty="0" err="1"/>
              <a:t>Dokkan</a:t>
            </a:r>
            <a:r>
              <a:rPr lang="en-US" dirty="0"/>
              <a:t> Battle</a:t>
            </a:r>
          </a:p>
          <a:p>
            <a:pPr>
              <a:buFontTx/>
              <a:buChar char="-"/>
            </a:pPr>
            <a:r>
              <a:rPr lang="en-US" dirty="0" err="1"/>
              <a:t>Transformice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E71C449-B350-4131-B556-7CEB4B7B21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36A70D-84DD-4AF5-9E36-A50F343FA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0"/>
            <a:ext cx="274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57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5031-12AD-4115-9708-93F324DF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a </a:t>
            </a:r>
            <a:r>
              <a:rPr lang="en-US" dirty="0" err="1"/>
              <a:t>linguagem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EE84-D1B9-42FD-B7DE-D05FC43B0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Case sensitive (</a:t>
            </a:r>
            <a:r>
              <a:rPr lang="en-US" dirty="0" err="1">
                <a:solidFill>
                  <a:srgbClr val="002060"/>
                </a:solidFill>
              </a:rPr>
              <a:t>maiúsculas≠minúsculas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</a:t>
            </a:r>
            <a:r>
              <a:rPr lang="en-US" dirty="0" err="1">
                <a:solidFill>
                  <a:srgbClr val="002060"/>
                </a:solidFill>
              </a:rPr>
              <a:t>Variáveis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devem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começar</a:t>
            </a:r>
            <a:r>
              <a:rPr lang="en-US" dirty="0">
                <a:solidFill>
                  <a:srgbClr val="002060"/>
                </a:solidFill>
              </a:rPr>
              <a:t> com </a:t>
            </a:r>
            <a:r>
              <a:rPr lang="en-US" dirty="0" err="1">
                <a:solidFill>
                  <a:srgbClr val="002060"/>
                </a:solidFill>
              </a:rPr>
              <a:t>letras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ou</a:t>
            </a:r>
            <a:r>
              <a:rPr lang="en-US" dirty="0">
                <a:solidFill>
                  <a:srgbClr val="002060"/>
                </a:solidFill>
              </a:rPr>
              <a:t>_;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Usar -- para </a:t>
            </a:r>
            <a:r>
              <a:rPr lang="en-US" dirty="0" err="1">
                <a:solidFill>
                  <a:srgbClr val="002060"/>
                </a:solidFill>
              </a:rPr>
              <a:t>comentários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• </a:t>
            </a:r>
            <a:r>
              <a:rPr lang="en-US" dirty="0" err="1">
                <a:solidFill>
                  <a:srgbClr val="002060"/>
                </a:solidFill>
              </a:rPr>
              <a:t>Variável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nula</a:t>
            </a:r>
            <a:r>
              <a:rPr lang="en-US" dirty="0">
                <a:solidFill>
                  <a:srgbClr val="002060"/>
                </a:solidFill>
              </a:rPr>
              <a:t> = nil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0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E6EF-B2FA-43A4-897C-6B1A5D9D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Declaração</a:t>
            </a:r>
            <a:r>
              <a:rPr lang="en-US" dirty="0"/>
              <a:t> de </a:t>
            </a:r>
            <a:r>
              <a:rPr lang="en-US" dirty="0" err="1"/>
              <a:t>variáveis</a:t>
            </a:r>
            <a:endParaRPr lang="en-US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3194C3-936C-4005-A4F6-BC0770DB8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Para declarar uma variável podemos apenas por seu valor, sem necessitar de um tipo.</a:t>
            </a:r>
          </a:p>
          <a:p>
            <a:pPr marL="0" indent="0">
              <a:buNone/>
            </a:pPr>
            <a:r>
              <a:rPr lang="pt-BR" dirty="0"/>
              <a:t>     Exemplo: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>
                <a:solidFill>
                  <a:srgbClr val="FF0000"/>
                </a:solidFill>
              </a:rPr>
              <a:t>x = 3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As variáveis são globais por padrão, porém é possível transformá-las em locais com o comando usando “local”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</a:t>
            </a:r>
            <a:r>
              <a:rPr lang="pt-BR" dirty="0"/>
              <a:t> Exemplo:</a:t>
            </a:r>
          </a:p>
          <a:p>
            <a:pPr marL="0" indent="0">
              <a:buNone/>
            </a:pPr>
            <a:r>
              <a:rPr lang="pt-BR" dirty="0"/>
              <a:t>      </a:t>
            </a:r>
            <a:r>
              <a:rPr lang="pt-BR" dirty="0">
                <a:solidFill>
                  <a:srgbClr val="FF0000"/>
                </a:solidFill>
              </a:rPr>
              <a:t>local x = 3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476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319B-14D6-4168-8DD1-0566AA7A1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e 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7D839-FE5F-43A0-BC92-EEDE76ECE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pt-BR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dirty="0"/>
              <a:t> Para </a:t>
            </a:r>
            <a:r>
              <a:rPr lang="en-US" dirty="0" err="1"/>
              <a:t>printar</a:t>
            </a:r>
            <a:r>
              <a:rPr lang="en-US" dirty="0"/>
              <a:t> algo </a:t>
            </a:r>
            <a:r>
              <a:rPr lang="en-US" dirty="0" err="1"/>
              <a:t>usamos</a:t>
            </a:r>
            <a:r>
              <a:rPr lang="en-US" dirty="0"/>
              <a:t> print():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Exemplo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print(x)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</a:t>
            </a:r>
            <a:r>
              <a:rPr lang="en-US" dirty="0"/>
              <a:t> Para </a:t>
            </a:r>
            <a:r>
              <a:rPr lang="en-US" dirty="0" err="1"/>
              <a:t>ler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variável</a:t>
            </a:r>
            <a:r>
              <a:rPr lang="en-US" dirty="0"/>
              <a:t>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io.read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Exemplo</a:t>
            </a:r>
            <a:r>
              <a:rPr lang="en-US" dirty="0"/>
              <a:t>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y = </a:t>
            </a:r>
            <a:r>
              <a:rPr lang="en-US" dirty="0" err="1">
                <a:solidFill>
                  <a:srgbClr val="FF0000"/>
                </a:solidFill>
              </a:rPr>
              <a:t>io.read</a:t>
            </a:r>
            <a:r>
              <a:rPr lang="en-US" dirty="0">
                <a:solidFill>
                  <a:srgbClr val="FF0000"/>
                </a:solidFill>
              </a:rPr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6FEF-9E7E-4282-821B-C1040C56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Expressões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2A15-B74D-41A9-B4F3-3B406B3B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•+(adição)</a:t>
            </a:r>
          </a:p>
          <a:p>
            <a:pPr marL="0" indent="0">
              <a:buNone/>
            </a:pPr>
            <a:r>
              <a:rPr lang="pt-BR" dirty="0"/>
              <a:t>•*(multiplicação)</a:t>
            </a:r>
          </a:p>
          <a:p>
            <a:pPr marL="0" indent="0">
              <a:buNone/>
            </a:pPr>
            <a:r>
              <a:rPr lang="pt-BR" dirty="0"/>
              <a:t>•-(subtração)</a:t>
            </a:r>
          </a:p>
          <a:p>
            <a:pPr marL="0" indent="0">
              <a:buNone/>
            </a:pPr>
            <a:r>
              <a:rPr lang="pt-BR" dirty="0"/>
              <a:t>•%(módulo)</a:t>
            </a:r>
          </a:p>
          <a:p>
            <a:pPr marL="0" indent="0">
              <a:buNone/>
            </a:pPr>
            <a:r>
              <a:rPr lang="pt-BR" dirty="0"/>
              <a:t>•/(divisão)</a:t>
            </a:r>
          </a:p>
          <a:p>
            <a:pPr marL="0" indent="0">
              <a:buNone/>
            </a:pPr>
            <a:r>
              <a:rPr lang="pt-BR" dirty="0"/>
              <a:t>•^(exponenciação)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214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3EA2-7C21-438D-85E4-6CE699F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Concatenamento e Casting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67DA9-7A56-4843-BD01-3BA8BF565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8596668" cy="5006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Usamos “..” e não “+” para concatenar </a:t>
            </a:r>
            <a:r>
              <a:rPr lang="pt-BR" dirty="0" err="1"/>
              <a:t>strings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     Exemplo:</a:t>
            </a:r>
          </a:p>
          <a:p>
            <a:pPr marL="0" indent="0"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print("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aaaa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".."</a:t>
            </a:r>
            <a:r>
              <a:rPr lang="pt-B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bbbbbbb</a:t>
            </a: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")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• </a:t>
            </a:r>
            <a:r>
              <a:rPr lang="pt-BR" dirty="0"/>
              <a:t>Para converter de </a:t>
            </a:r>
            <a:r>
              <a:rPr lang="pt-BR" dirty="0" err="1"/>
              <a:t>int</a:t>
            </a:r>
            <a:r>
              <a:rPr lang="pt-BR" dirty="0"/>
              <a:t> para </a:t>
            </a:r>
            <a:r>
              <a:rPr lang="pt-BR" dirty="0" err="1"/>
              <a:t>string</a:t>
            </a:r>
            <a:r>
              <a:rPr lang="pt-BR" dirty="0"/>
              <a:t> e vice-versa usaremos de:</a:t>
            </a: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tostring</a:t>
            </a:r>
            <a:r>
              <a:rPr lang="pt-BR" b="0" i="0" dirty="0">
                <a:effectLst/>
                <a:latin typeface="Arial" panose="020B0604020202020204" pitchFamily="34" charset="0"/>
              </a:rPr>
              <a:t>() -&gt; casting para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string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b="0" i="0" dirty="0">
                <a:effectLst/>
                <a:latin typeface="Arial" panose="020B0604020202020204" pitchFamily="34" charset="0"/>
              </a:rPr>
              <a:t>–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tonumber</a:t>
            </a:r>
            <a:r>
              <a:rPr lang="pt-BR" b="0" i="0" dirty="0">
                <a:effectLst/>
                <a:latin typeface="Arial" panose="020B0604020202020204" pitchFamily="34" charset="0"/>
              </a:rPr>
              <a:t>() -&gt; realiza casting para tipo numérico</a:t>
            </a:r>
            <a:endParaRPr lang="pt-B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      </a:t>
            </a:r>
            <a:r>
              <a:rPr lang="pt-BR" dirty="0"/>
              <a:t>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X = 3</a:t>
            </a:r>
          </a:p>
          <a:p>
            <a:pPr marL="0" indent="0">
              <a:buNone/>
            </a:pPr>
            <a:r>
              <a:rPr lang="pt-BR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tostring</a:t>
            </a:r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(x) </a:t>
            </a:r>
          </a:p>
          <a:p>
            <a:pPr marL="0" indent="0">
              <a:buNone/>
            </a:pPr>
            <a:r>
              <a:rPr lang="pt-BR" dirty="0" err="1">
                <a:solidFill>
                  <a:srgbClr val="FF0000"/>
                </a:solidFill>
                <a:latin typeface="Arial" panose="020B0604020202020204" pitchFamily="34" charset="0"/>
              </a:rPr>
              <a:t>tonumber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(“3”)</a:t>
            </a:r>
            <a:endParaRPr lang="pt-B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19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FE05E-A2FD-4F18-AE71-9EFD5D09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A699EA-FF04-496F-83A8-83517885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Arial" panose="020B0604020202020204" pitchFamily="34" charset="0"/>
              </a:rPr>
              <a:t>if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condição</a:t>
            </a:r>
            <a:r>
              <a:rPr lang="pt-BR" b="0" i="0" dirty="0">
                <a:effectLst/>
                <a:latin typeface="Arial" panose="020B0604020202020204" pitchFamily="34" charset="0"/>
              </a:rPr>
              <a:t>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then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</a:rPr>
              <a:t>...</a:t>
            </a:r>
            <a:endParaRPr lang="pt-BR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>
                <a:solidFill>
                  <a:srgbClr val="FF0000"/>
                </a:solidFill>
                <a:latin typeface="Arial" panose="020B0604020202020204" pitchFamily="34" charset="0"/>
              </a:rPr>
              <a:t>condição</a:t>
            </a:r>
            <a:r>
              <a:rPr lang="pt-BR" dirty="0">
                <a:latin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</a:rPr>
              <a:t>then</a:t>
            </a:r>
            <a:endParaRPr lang="pt-BR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...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else</a:t>
            </a:r>
            <a:r>
              <a:rPr lang="pt-BR" dirty="0"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...</a:t>
            </a:r>
          </a:p>
          <a:p>
            <a:pPr marL="0" indent="0">
              <a:buNone/>
            </a:pPr>
            <a:r>
              <a:rPr lang="pt-BR" dirty="0">
                <a:latin typeface="Arial" panose="020B0604020202020204" pitchFamily="34" charset="0"/>
              </a:rPr>
              <a:t>     </a:t>
            </a:r>
            <a:r>
              <a:rPr lang="pt-BR" dirty="0" err="1">
                <a:latin typeface="Arial" panose="020B0604020202020204" pitchFamily="34" charset="0"/>
              </a:rPr>
              <a:t>end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697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148260C06564BA6F931478E085B74" ma:contentTypeVersion="2" ma:contentTypeDescription="Create a new document." ma:contentTypeScope="" ma:versionID="642cc2c8710aa92389bb6c44e79f5b88">
  <xsd:schema xmlns:xsd="http://www.w3.org/2001/XMLSchema" xmlns:xs="http://www.w3.org/2001/XMLSchema" xmlns:p="http://schemas.microsoft.com/office/2006/metadata/properties" xmlns:ns2="c71a8d7a-82fc-4bba-b0e5-358bbcbe6541" targetNamespace="http://schemas.microsoft.com/office/2006/metadata/properties" ma:root="true" ma:fieldsID="2ed6f42b077381dc11bf6a3b57881272" ns2:_="">
    <xsd:import namespace="c71a8d7a-82fc-4bba-b0e5-358bbcbe65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1a8d7a-82fc-4bba-b0e5-358bbcbe65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0A37E4-1957-4194-A0AF-3A9ADED2F826}"/>
</file>

<file path=customXml/itemProps2.xml><?xml version="1.0" encoding="utf-8"?>
<ds:datastoreItem xmlns:ds="http://schemas.openxmlformats.org/officeDocument/2006/customXml" ds:itemID="{2B7B7E06-4356-40EC-876D-11DA93458EF5}"/>
</file>

<file path=customXml/itemProps3.xml><?xml version="1.0" encoding="utf-8"?>
<ds:datastoreItem xmlns:ds="http://schemas.openxmlformats.org/officeDocument/2006/customXml" ds:itemID="{579A874D-1D3C-4142-BCF6-842F0252E835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531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 Unicode MS</vt:lpstr>
      <vt:lpstr>Arial</vt:lpstr>
      <vt:lpstr>Consolas</vt:lpstr>
      <vt:lpstr>Trebuchet MS</vt:lpstr>
      <vt:lpstr>Wingdings 3</vt:lpstr>
      <vt:lpstr>Facetado</vt:lpstr>
      <vt:lpstr>Paradigma Imperativo</vt:lpstr>
      <vt:lpstr>Sobre a linguagem</vt:lpstr>
      <vt:lpstr>Projetos Famosos que utilizaram LUA</vt:lpstr>
      <vt:lpstr>Informações sobre a linguagem</vt:lpstr>
      <vt:lpstr>Declaração de variáveis</vt:lpstr>
      <vt:lpstr>Print e Read</vt:lpstr>
      <vt:lpstr>Expressões aritméticas</vt:lpstr>
      <vt:lpstr>Concatenamento e Casting</vt:lpstr>
      <vt:lpstr>Condicionais</vt:lpstr>
      <vt:lpstr>Operadores relacionais</vt:lpstr>
      <vt:lpstr>Estruturas de repetições</vt:lpstr>
      <vt:lpstr>While</vt:lpstr>
      <vt:lpstr>Repeat</vt:lpstr>
      <vt:lpstr>For </vt:lpstr>
      <vt:lpstr>Funções</vt:lpstr>
      <vt:lpstr>Tables</vt:lpstr>
      <vt:lpstr>                         FrameWorks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Paradigma Imperativo</dc:title>
  <dc:creator>Leo</dc:creator>
  <cp:lastModifiedBy>Leo Lang</cp:lastModifiedBy>
  <cp:revision>12</cp:revision>
  <dcterms:created xsi:type="dcterms:W3CDTF">2022-02-14T16:49:14Z</dcterms:created>
  <dcterms:modified xsi:type="dcterms:W3CDTF">2022-02-21T19:48:35Z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0x010100C35148260C06564BA6F931478E085B74</vt:lpwstr>
  </property>
</Properties>
</file>